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handoutMasterIdLst>
    <p:handoutMasterId r:id="rId25"/>
  </p:handoutMasterIdLst>
  <p:sldIdLst>
    <p:sldId id="265" r:id="rId2"/>
    <p:sldId id="350" r:id="rId3"/>
    <p:sldId id="351" r:id="rId4"/>
    <p:sldId id="352" r:id="rId5"/>
    <p:sldId id="353" r:id="rId6"/>
    <p:sldId id="354" r:id="rId7"/>
    <p:sldId id="355" r:id="rId8"/>
    <p:sldId id="356" r:id="rId9"/>
    <p:sldId id="357" r:id="rId10"/>
    <p:sldId id="358" r:id="rId11"/>
    <p:sldId id="359" r:id="rId12"/>
    <p:sldId id="360" r:id="rId13"/>
    <p:sldId id="362" r:id="rId14"/>
    <p:sldId id="363" r:id="rId15"/>
    <p:sldId id="361" r:id="rId16"/>
    <p:sldId id="367" r:id="rId17"/>
    <p:sldId id="368" r:id="rId18"/>
    <p:sldId id="369" r:id="rId19"/>
    <p:sldId id="364" r:id="rId20"/>
    <p:sldId id="365" r:id="rId21"/>
    <p:sldId id="366" r:id="rId22"/>
    <p:sldId id="335" r:id="rId23"/>
  </p:sldIdLst>
  <p:sldSz cx="9144000" cy="6858000" type="screen4x3"/>
  <p:notesSz cx="7099300" cy="10234613"/>
  <p:defaultTextStyle>
    <a:defPPr>
      <a:defRPr lang="cs-CZ"/>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2"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3300"/>
    <a:srgbClr val="CC3300"/>
    <a:srgbClr val="A9A98F"/>
    <a:srgbClr val="A9AF9D"/>
    <a:srgbClr val="969696"/>
    <a:srgbClr val="990033"/>
    <a:srgbClr val="CC0066"/>
    <a:srgbClr val="66CCFF"/>
    <a:srgbClr val="CCFFFF"/>
    <a:srgbClr val="9493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řední styl 2 – zvýraznění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06" autoAdjust="0"/>
    <p:restoredTop sz="94670" autoAdjust="0"/>
  </p:normalViewPr>
  <p:slideViewPr>
    <p:cSldViewPr>
      <p:cViewPr>
        <p:scale>
          <a:sx n="78" d="100"/>
          <a:sy n="78" d="100"/>
        </p:scale>
        <p:origin x="-1956" y="-73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77" d="100"/>
          <a:sy n="77" d="100"/>
        </p:scale>
        <p:origin x="-2136" y="-90"/>
      </p:cViewPr>
      <p:guideLst>
        <p:guide orient="horz" pos="3225"/>
        <p:guide pos="2237"/>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3074988" cy="511175"/>
          </a:xfrm>
          <a:prstGeom prst="rect">
            <a:avLst/>
          </a:prstGeom>
          <a:noFill/>
          <a:ln w="9525">
            <a:noFill/>
            <a:miter lim="800000"/>
            <a:headEnd/>
            <a:tailEnd/>
          </a:ln>
          <a:effectLst/>
        </p:spPr>
        <p:txBody>
          <a:bodyPr vert="horz" wrap="square" lIns="96122" tIns="48061" rIns="96122" bIns="48061" numCol="1" anchor="t" anchorCtr="0" compatLnSpc="1">
            <a:prstTxWarp prst="textNoShape">
              <a:avLst/>
            </a:prstTxWarp>
          </a:bodyPr>
          <a:lstStyle>
            <a:lvl1pPr defTabSz="960438">
              <a:defRPr sz="1300"/>
            </a:lvl1pPr>
          </a:lstStyle>
          <a:p>
            <a:pPr>
              <a:defRPr/>
            </a:pPr>
            <a:endParaRPr lang="cs-CZ"/>
          </a:p>
        </p:txBody>
      </p:sp>
      <p:sp>
        <p:nvSpPr>
          <p:cNvPr id="3075" name="Rectangle 3"/>
          <p:cNvSpPr>
            <a:spLocks noGrp="1" noChangeArrowheads="1"/>
          </p:cNvSpPr>
          <p:nvPr>
            <p:ph type="dt" sz="quarter" idx="1"/>
          </p:nvPr>
        </p:nvSpPr>
        <p:spPr bwMode="auto">
          <a:xfrm>
            <a:off x="4024313" y="0"/>
            <a:ext cx="3074987" cy="511175"/>
          </a:xfrm>
          <a:prstGeom prst="rect">
            <a:avLst/>
          </a:prstGeom>
          <a:noFill/>
          <a:ln w="9525">
            <a:noFill/>
            <a:miter lim="800000"/>
            <a:headEnd/>
            <a:tailEnd/>
          </a:ln>
          <a:effectLst/>
        </p:spPr>
        <p:txBody>
          <a:bodyPr vert="horz" wrap="square" lIns="96122" tIns="48061" rIns="96122" bIns="48061" numCol="1" anchor="t" anchorCtr="0" compatLnSpc="1">
            <a:prstTxWarp prst="textNoShape">
              <a:avLst/>
            </a:prstTxWarp>
          </a:bodyPr>
          <a:lstStyle>
            <a:lvl1pPr algn="r" defTabSz="960438">
              <a:defRPr sz="1300"/>
            </a:lvl1pPr>
          </a:lstStyle>
          <a:p>
            <a:pPr>
              <a:defRPr/>
            </a:pPr>
            <a:endParaRPr lang="cs-CZ"/>
          </a:p>
        </p:txBody>
      </p:sp>
      <p:sp>
        <p:nvSpPr>
          <p:cNvPr id="3076" name="Rectangle 4"/>
          <p:cNvSpPr>
            <a:spLocks noGrp="1" noChangeArrowheads="1"/>
          </p:cNvSpPr>
          <p:nvPr>
            <p:ph type="ftr" sz="quarter" idx="2"/>
          </p:nvPr>
        </p:nvSpPr>
        <p:spPr bwMode="auto">
          <a:xfrm>
            <a:off x="0" y="9723438"/>
            <a:ext cx="3074988" cy="511175"/>
          </a:xfrm>
          <a:prstGeom prst="rect">
            <a:avLst/>
          </a:prstGeom>
          <a:noFill/>
          <a:ln w="9525">
            <a:noFill/>
            <a:miter lim="800000"/>
            <a:headEnd/>
            <a:tailEnd/>
          </a:ln>
          <a:effectLst/>
        </p:spPr>
        <p:txBody>
          <a:bodyPr vert="horz" wrap="square" lIns="96122" tIns="48061" rIns="96122" bIns="48061" numCol="1" anchor="b" anchorCtr="0" compatLnSpc="1">
            <a:prstTxWarp prst="textNoShape">
              <a:avLst/>
            </a:prstTxWarp>
          </a:bodyPr>
          <a:lstStyle>
            <a:lvl1pPr defTabSz="960438">
              <a:defRPr sz="1300"/>
            </a:lvl1pPr>
          </a:lstStyle>
          <a:p>
            <a:pPr>
              <a:defRPr/>
            </a:pPr>
            <a:endParaRPr lang="cs-CZ"/>
          </a:p>
        </p:txBody>
      </p:sp>
      <p:sp>
        <p:nvSpPr>
          <p:cNvPr id="3077" name="Rectangle 5"/>
          <p:cNvSpPr>
            <a:spLocks noGrp="1" noChangeArrowheads="1"/>
          </p:cNvSpPr>
          <p:nvPr>
            <p:ph type="sldNum" sz="quarter" idx="3"/>
          </p:nvPr>
        </p:nvSpPr>
        <p:spPr bwMode="auto">
          <a:xfrm>
            <a:off x="4024313" y="9723438"/>
            <a:ext cx="3074987" cy="511175"/>
          </a:xfrm>
          <a:prstGeom prst="rect">
            <a:avLst/>
          </a:prstGeom>
          <a:noFill/>
          <a:ln w="9525">
            <a:noFill/>
            <a:miter lim="800000"/>
            <a:headEnd/>
            <a:tailEnd/>
          </a:ln>
          <a:effectLst/>
        </p:spPr>
        <p:txBody>
          <a:bodyPr vert="horz" wrap="square" lIns="96122" tIns="48061" rIns="96122" bIns="48061" numCol="1" anchor="b" anchorCtr="0" compatLnSpc="1">
            <a:prstTxWarp prst="textNoShape">
              <a:avLst/>
            </a:prstTxWarp>
          </a:bodyPr>
          <a:lstStyle>
            <a:lvl1pPr algn="r" defTabSz="960438">
              <a:defRPr sz="1300"/>
            </a:lvl1pPr>
          </a:lstStyle>
          <a:p>
            <a:pPr>
              <a:defRPr/>
            </a:pPr>
            <a:fld id="{2ECE1B4E-B80E-47E9-B139-5C86B7FB2E23}" type="slidenum">
              <a:rPr lang="cs-CZ"/>
              <a:pPr>
                <a:defRPr/>
              </a:pPr>
              <a:t>‹#›</a:t>
            </a:fld>
            <a:endParaRPr lang="cs-CZ"/>
          </a:p>
        </p:txBody>
      </p:sp>
    </p:spTree>
    <p:extLst>
      <p:ext uri="{BB962C8B-B14F-4D97-AF65-F5344CB8AC3E}">
        <p14:creationId xmlns:p14="http://schemas.microsoft.com/office/powerpoint/2010/main" val="332457262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bwMode="auto">
          <a:xfrm>
            <a:off x="0" y="0"/>
            <a:ext cx="3074988" cy="511175"/>
          </a:xfrm>
          <a:prstGeom prst="rect">
            <a:avLst/>
          </a:prstGeom>
          <a:noFill/>
          <a:ln w="9525">
            <a:noFill/>
            <a:miter lim="800000"/>
            <a:headEnd/>
            <a:tailEnd/>
          </a:ln>
          <a:effectLst/>
        </p:spPr>
        <p:txBody>
          <a:bodyPr vert="horz" wrap="square" lIns="96122" tIns="48061" rIns="96122" bIns="48061" numCol="1" anchor="t" anchorCtr="0" compatLnSpc="1">
            <a:prstTxWarp prst="textNoShape">
              <a:avLst/>
            </a:prstTxWarp>
          </a:bodyPr>
          <a:lstStyle>
            <a:lvl1pPr defTabSz="960438">
              <a:defRPr sz="1300"/>
            </a:lvl1pPr>
          </a:lstStyle>
          <a:p>
            <a:pPr>
              <a:defRPr/>
            </a:pPr>
            <a:endParaRPr lang="en-US"/>
          </a:p>
        </p:txBody>
      </p:sp>
      <p:sp>
        <p:nvSpPr>
          <p:cNvPr id="24579" name="Rectangle 3"/>
          <p:cNvSpPr>
            <a:spLocks noGrp="1" noChangeArrowheads="1"/>
          </p:cNvSpPr>
          <p:nvPr>
            <p:ph type="dt" idx="1"/>
          </p:nvPr>
        </p:nvSpPr>
        <p:spPr bwMode="auto">
          <a:xfrm>
            <a:off x="4022725" y="0"/>
            <a:ext cx="3074988" cy="511175"/>
          </a:xfrm>
          <a:prstGeom prst="rect">
            <a:avLst/>
          </a:prstGeom>
          <a:noFill/>
          <a:ln w="9525">
            <a:noFill/>
            <a:miter lim="800000"/>
            <a:headEnd/>
            <a:tailEnd/>
          </a:ln>
          <a:effectLst/>
        </p:spPr>
        <p:txBody>
          <a:bodyPr vert="horz" wrap="square" lIns="96122" tIns="48061" rIns="96122" bIns="48061" numCol="1" anchor="t" anchorCtr="0" compatLnSpc="1">
            <a:prstTxWarp prst="textNoShape">
              <a:avLst/>
            </a:prstTxWarp>
          </a:bodyPr>
          <a:lstStyle>
            <a:lvl1pPr algn="r" defTabSz="960438">
              <a:defRPr sz="1300"/>
            </a:lvl1pPr>
          </a:lstStyle>
          <a:p>
            <a:pPr>
              <a:defRPr/>
            </a:pPr>
            <a:endParaRPr lang="en-US"/>
          </a:p>
        </p:txBody>
      </p:sp>
      <p:sp>
        <p:nvSpPr>
          <p:cNvPr id="23556" name="Rectangle 4"/>
          <p:cNvSpPr>
            <a:spLocks noGrp="1" noRot="1" noChangeAspect="1" noChangeArrowheads="1" noTextEdit="1"/>
          </p:cNvSpPr>
          <p:nvPr>
            <p:ph type="sldImg" idx="2"/>
          </p:nvPr>
        </p:nvSpPr>
        <p:spPr bwMode="auto">
          <a:xfrm>
            <a:off x="992188" y="768350"/>
            <a:ext cx="5116512" cy="383698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81" name="Rectangle 5"/>
          <p:cNvSpPr>
            <a:spLocks noGrp="1" noChangeArrowheads="1"/>
          </p:cNvSpPr>
          <p:nvPr>
            <p:ph type="body" sz="quarter" idx="3"/>
          </p:nvPr>
        </p:nvSpPr>
        <p:spPr bwMode="auto">
          <a:xfrm>
            <a:off x="709613" y="4860925"/>
            <a:ext cx="5680075" cy="4605338"/>
          </a:xfrm>
          <a:prstGeom prst="rect">
            <a:avLst/>
          </a:prstGeom>
          <a:noFill/>
          <a:ln w="9525">
            <a:noFill/>
            <a:miter lim="800000"/>
            <a:headEnd/>
            <a:tailEnd/>
          </a:ln>
          <a:effectLst/>
        </p:spPr>
        <p:txBody>
          <a:bodyPr vert="horz" wrap="square" lIns="96122" tIns="48061" rIns="96122" bIns="48061"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4582" name="Rectangle 6"/>
          <p:cNvSpPr>
            <a:spLocks noGrp="1" noChangeArrowheads="1"/>
          </p:cNvSpPr>
          <p:nvPr>
            <p:ph type="ftr" sz="quarter" idx="4"/>
          </p:nvPr>
        </p:nvSpPr>
        <p:spPr bwMode="auto">
          <a:xfrm>
            <a:off x="0" y="9721850"/>
            <a:ext cx="3074988" cy="511175"/>
          </a:xfrm>
          <a:prstGeom prst="rect">
            <a:avLst/>
          </a:prstGeom>
          <a:noFill/>
          <a:ln w="9525">
            <a:noFill/>
            <a:miter lim="800000"/>
            <a:headEnd/>
            <a:tailEnd/>
          </a:ln>
          <a:effectLst/>
        </p:spPr>
        <p:txBody>
          <a:bodyPr vert="horz" wrap="square" lIns="96122" tIns="48061" rIns="96122" bIns="48061" numCol="1" anchor="b" anchorCtr="0" compatLnSpc="1">
            <a:prstTxWarp prst="textNoShape">
              <a:avLst/>
            </a:prstTxWarp>
          </a:bodyPr>
          <a:lstStyle>
            <a:lvl1pPr defTabSz="960438">
              <a:defRPr sz="1300"/>
            </a:lvl1pPr>
          </a:lstStyle>
          <a:p>
            <a:pPr>
              <a:defRPr/>
            </a:pPr>
            <a:endParaRPr lang="en-US"/>
          </a:p>
        </p:txBody>
      </p:sp>
      <p:sp>
        <p:nvSpPr>
          <p:cNvPr id="24583" name="Rectangle 7"/>
          <p:cNvSpPr>
            <a:spLocks noGrp="1" noChangeArrowheads="1"/>
          </p:cNvSpPr>
          <p:nvPr>
            <p:ph type="sldNum" sz="quarter" idx="5"/>
          </p:nvPr>
        </p:nvSpPr>
        <p:spPr bwMode="auto">
          <a:xfrm>
            <a:off x="4022725" y="9721850"/>
            <a:ext cx="3074988" cy="511175"/>
          </a:xfrm>
          <a:prstGeom prst="rect">
            <a:avLst/>
          </a:prstGeom>
          <a:noFill/>
          <a:ln w="9525">
            <a:noFill/>
            <a:miter lim="800000"/>
            <a:headEnd/>
            <a:tailEnd/>
          </a:ln>
          <a:effectLst/>
        </p:spPr>
        <p:txBody>
          <a:bodyPr vert="horz" wrap="square" lIns="96122" tIns="48061" rIns="96122" bIns="48061" numCol="1" anchor="b" anchorCtr="0" compatLnSpc="1">
            <a:prstTxWarp prst="textNoShape">
              <a:avLst/>
            </a:prstTxWarp>
          </a:bodyPr>
          <a:lstStyle>
            <a:lvl1pPr algn="r" defTabSz="960438">
              <a:defRPr sz="1300"/>
            </a:lvl1pPr>
          </a:lstStyle>
          <a:p>
            <a:pPr>
              <a:defRPr/>
            </a:pPr>
            <a:fld id="{756B799E-4321-4DF7-B95F-9DA454812551}" type="slidenum">
              <a:rPr lang="en-US"/>
              <a:pPr>
                <a:defRPr/>
              </a:pPr>
              <a:t>‹#›</a:t>
            </a:fld>
            <a:endParaRPr lang="en-US"/>
          </a:p>
        </p:txBody>
      </p:sp>
    </p:spTree>
    <p:extLst>
      <p:ext uri="{BB962C8B-B14F-4D97-AF65-F5344CB8AC3E}">
        <p14:creationId xmlns:p14="http://schemas.microsoft.com/office/powerpoint/2010/main" val="181687650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0438" eaLnBrk="0" hangingPunct="0">
              <a:defRPr sz="2400">
                <a:solidFill>
                  <a:schemeClr val="tx1"/>
                </a:solidFill>
                <a:latin typeface="Times New Roman" pitchFamily="18" charset="0"/>
              </a:defRPr>
            </a:lvl1pPr>
            <a:lvl2pPr marL="742950" indent="-285750" defTabSz="960438" eaLnBrk="0" hangingPunct="0">
              <a:defRPr sz="2400">
                <a:solidFill>
                  <a:schemeClr val="tx1"/>
                </a:solidFill>
                <a:latin typeface="Times New Roman" pitchFamily="18" charset="0"/>
              </a:defRPr>
            </a:lvl2pPr>
            <a:lvl3pPr marL="1143000" indent="-228600" defTabSz="960438" eaLnBrk="0" hangingPunct="0">
              <a:defRPr sz="2400">
                <a:solidFill>
                  <a:schemeClr val="tx1"/>
                </a:solidFill>
                <a:latin typeface="Times New Roman" pitchFamily="18" charset="0"/>
              </a:defRPr>
            </a:lvl3pPr>
            <a:lvl4pPr marL="1600200" indent="-228600" defTabSz="960438" eaLnBrk="0" hangingPunct="0">
              <a:defRPr sz="2400">
                <a:solidFill>
                  <a:schemeClr val="tx1"/>
                </a:solidFill>
                <a:latin typeface="Times New Roman" pitchFamily="18" charset="0"/>
              </a:defRPr>
            </a:lvl4pPr>
            <a:lvl5pPr marL="2057400" indent="-228600" defTabSz="960438" eaLnBrk="0" hangingPunct="0">
              <a:defRPr sz="2400">
                <a:solidFill>
                  <a:schemeClr val="tx1"/>
                </a:solidFill>
                <a:latin typeface="Times New Roman" pitchFamily="18" charset="0"/>
              </a:defRPr>
            </a:lvl5pPr>
            <a:lvl6pPr marL="2514600" indent="-228600" defTabSz="960438" eaLnBrk="0" fontAlgn="base" hangingPunct="0">
              <a:spcBef>
                <a:spcPct val="0"/>
              </a:spcBef>
              <a:spcAft>
                <a:spcPct val="0"/>
              </a:spcAft>
              <a:defRPr sz="2400">
                <a:solidFill>
                  <a:schemeClr val="tx1"/>
                </a:solidFill>
                <a:latin typeface="Times New Roman" pitchFamily="18" charset="0"/>
              </a:defRPr>
            </a:lvl6pPr>
            <a:lvl7pPr marL="2971800" indent="-228600" defTabSz="960438" eaLnBrk="0" fontAlgn="base" hangingPunct="0">
              <a:spcBef>
                <a:spcPct val="0"/>
              </a:spcBef>
              <a:spcAft>
                <a:spcPct val="0"/>
              </a:spcAft>
              <a:defRPr sz="2400">
                <a:solidFill>
                  <a:schemeClr val="tx1"/>
                </a:solidFill>
                <a:latin typeface="Times New Roman" pitchFamily="18" charset="0"/>
              </a:defRPr>
            </a:lvl7pPr>
            <a:lvl8pPr marL="3429000" indent="-228600" defTabSz="960438" eaLnBrk="0" fontAlgn="base" hangingPunct="0">
              <a:spcBef>
                <a:spcPct val="0"/>
              </a:spcBef>
              <a:spcAft>
                <a:spcPct val="0"/>
              </a:spcAft>
              <a:defRPr sz="2400">
                <a:solidFill>
                  <a:schemeClr val="tx1"/>
                </a:solidFill>
                <a:latin typeface="Times New Roman" pitchFamily="18" charset="0"/>
              </a:defRPr>
            </a:lvl8pPr>
            <a:lvl9pPr marL="3886200" indent="-228600" defTabSz="960438" eaLnBrk="0" fontAlgn="base" hangingPunct="0">
              <a:spcBef>
                <a:spcPct val="0"/>
              </a:spcBef>
              <a:spcAft>
                <a:spcPct val="0"/>
              </a:spcAft>
              <a:defRPr sz="2400">
                <a:solidFill>
                  <a:schemeClr val="tx1"/>
                </a:solidFill>
                <a:latin typeface="Times New Roman" pitchFamily="18" charset="0"/>
              </a:defRPr>
            </a:lvl9pPr>
          </a:lstStyle>
          <a:p>
            <a:pPr eaLnBrk="1" hangingPunct="1"/>
            <a:fld id="{B9D6FAEF-9974-4A10-936E-8BBFC7CEF93B}" type="slidenum">
              <a:rPr lang="en-US" sz="1300" smtClean="0"/>
              <a:pPr eaLnBrk="1" hangingPunct="1"/>
              <a:t>1</a:t>
            </a:fld>
            <a:endParaRPr lang="en-US" sz="1300" dirty="0" smtClean="0"/>
          </a:p>
        </p:txBody>
      </p:sp>
      <p:sp>
        <p:nvSpPr>
          <p:cNvPr id="24579" name="Rectangle 1026"/>
          <p:cNvSpPr>
            <a:spLocks noGrp="1" noRot="1" noChangeAspect="1" noChangeArrowheads="1" noTextEdit="1"/>
          </p:cNvSpPr>
          <p:nvPr>
            <p:ph type="sldImg"/>
          </p:nvPr>
        </p:nvSpPr>
        <p:spPr>
          <a:ln/>
        </p:spPr>
      </p:sp>
      <p:sp>
        <p:nvSpPr>
          <p:cNvPr id="24580" name="Rectangle 1027"/>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cs-CZ" dirty="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p:cNvSpPr>
            <a:spLocks noGrp="1"/>
          </p:cNvSpPr>
          <p:nvPr>
            <p:ph type="ctrTitle"/>
          </p:nvPr>
        </p:nvSpPr>
        <p:spPr>
          <a:xfrm>
            <a:off x="685800" y="2130425"/>
            <a:ext cx="7772400" cy="1470025"/>
          </a:xfrm>
        </p:spPr>
        <p:txBody>
          <a:bodyPr/>
          <a:lstStyle/>
          <a:p>
            <a:r>
              <a:rPr lang="cs-CZ" smtClean="0"/>
              <a:t>Klepnutím lze upravit styl předlohy nadpisů.</a:t>
            </a:r>
            <a:endParaRPr lang="cs-CZ"/>
          </a:p>
        </p:txBody>
      </p:sp>
      <p:sp>
        <p:nvSpPr>
          <p:cNvPr id="3" name="Podnadpis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cs-CZ" smtClean="0"/>
              <a:t>Klepnutím lze upravit styl předlohy podnadpisů.</a:t>
            </a:r>
            <a:endParaRPr lang="cs-CZ"/>
          </a:p>
        </p:txBody>
      </p:sp>
      <p:sp>
        <p:nvSpPr>
          <p:cNvPr id="4" name="Rectangle 4"/>
          <p:cNvSpPr>
            <a:spLocks noGrp="1" noChangeArrowheads="1"/>
          </p:cNvSpPr>
          <p:nvPr>
            <p:ph type="dt" sz="half" idx="10"/>
          </p:nvPr>
        </p:nvSpPr>
        <p:spPr>
          <a:ln/>
        </p:spPr>
        <p:txBody>
          <a:bodyPr/>
          <a:lstStyle>
            <a:lvl1pPr>
              <a:defRPr/>
            </a:lvl1pPr>
          </a:lstStyle>
          <a:p>
            <a:pPr>
              <a:defRPr/>
            </a:pPr>
            <a:endParaRPr lang="cs-CZ"/>
          </a:p>
        </p:txBody>
      </p:sp>
      <p:sp>
        <p:nvSpPr>
          <p:cNvPr id="5" name="Rectangle 5"/>
          <p:cNvSpPr>
            <a:spLocks noGrp="1" noChangeArrowheads="1"/>
          </p:cNvSpPr>
          <p:nvPr>
            <p:ph type="ftr" sz="quarter" idx="11"/>
          </p:nvPr>
        </p:nvSpPr>
        <p:spPr>
          <a:ln/>
        </p:spPr>
        <p:txBody>
          <a:bodyPr/>
          <a:lstStyle>
            <a:lvl1pPr>
              <a:defRPr/>
            </a:lvl1pPr>
          </a:lstStyle>
          <a:p>
            <a:pPr>
              <a:defRPr/>
            </a:pPr>
            <a:endParaRPr lang="cs-CZ"/>
          </a:p>
        </p:txBody>
      </p:sp>
      <p:sp>
        <p:nvSpPr>
          <p:cNvPr id="6" name="Rectangle 6"/>
          <p:cNvSpPr>
            <a:spLocks noGrp="1" noChangeArrowheads="1"/>
          </p:cNvSpPr>
          <p:nvPr>
            <p:ph type="sldNum" sz="quarter" idx="12"/>
          </p:nvPr>
        </p:nvSpPr>
        <p:spPr>
          <a:ln/>
        </p:spPr>
        <p:txBody>
          <a:bodyPr/>
          <a:lstStyle>
            <a:lvl1pPr>
              <a:defRPr/>
            </a:lvl1pPr>
          </a:lstStyle>
          <a:p>
            <a:pPr>
              <a:defRPr/>
            </a:pPr>
            <a:fld id="{3BEE8074-E5F3-47D3-BBEB-20803EABE277}" type="slidenum">
              <a:rPr lang="cs-CZ"/>
              <a:pPr>
                <a:defRPr/>
              </a:pPr>
              <a:t>‹#›</a:t>
            </a:fld>
            <a:endParaRPr lang="cs-CZ"/>
          </a:p>
        </p:txBody>
      </p:sp>
    </p:spTree>
    <p:extLst>
      <p:ext uri="{BB962C8B-B14F-4D97-AF65-F5344CB8AC3E}">
        <p14:creationId xmlns:p14="http://schemas.microsoft.com/office/powerpoint/2010/main" val="29308784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Klepnutím lze upravit styl předlohy nadpisů.</a:t>
            </a:r>
            <a:endParaRPr lang="cs-CZ"/>
          </a:p>
        </p:txBody>
      </p:sp>
      <p:sp>
        <p:nvSpPr>
          <p:cNvPr id="3" name="Zástupný symbol pro svislý text 2"/>
          <p:cNvSpPr>
            <a:spLocks noGrp="1"/>
          </p:cNvSpPr>
          <p:nvPr>
            <p:ph type="body" orient="vert" idx="1"/>
          </p:nvPr>
        </p:nvSpPr>
        <p:spPr/>
        <p:txBody>
          <a:bodyPr vert="eaVert"/>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Rectangle 4"/>
          <p:cNvSpPr>
            <a:spLocks noGrp="1" noChangeArrowheads="1"/>
          </p:cNvSpPr>
          <p:nvPr>
            <p:ph type="dt" sz="half" idx="10"/>
          </p:nvPr>
        </p:nvSpPr>
        <p:spPr>
          <a:ln/>
        </p:spPr>
        <p:txBody>
          <a:bodyPr/>
          <a:lstStyle>
            <a:lvl1pPr>
              <a:defRPr/>
            </a:lvl1pPr>
          </a:lstStyle>
          <a:p>
            <a:pPr>
              <a:defRPr/>
            </a:pPr>
            <a:endParaRPr lang="cs-CZ"/>
          </a:p>
        </p:txBody>
      </p:sp>
      <p:sp>
        <p:nvSpPr>
          <p:cNvPr id="5" name="Rectangle 5"/>
          <p:cNvSpPr>
            <a:spLocks noGrp="1" noChangeArrowheads="1"/>
          </p:cNvSpPr>
          <p:nvPr>
            <p:ph type="ftr" sz="quarter" idx="11"/>
          </p:nvPr>
        </p:nvSpPr>
        <p:spPr>
          <a:ln/>
        </p:spPr>
        <p:txBody>
          <a:bodyPr/>
          <a:lstStyle>
            <a:lvl1pPr>
              <a:defRPr/>
            </a:lvl1pPr>
          </a:lstStyle>
          <a:p>
            <a:pPr>
              <a:defRPr/>
            </a:pPr>
            <a:endParaRPr lang="cs-CZ"/>
          </a:p>
        </p:txBody>
      </p:sp>
      <p:sp>
        <p:nvSpPr>
          <p:cNvPr id="6" name="Rectangle 6"/>
          <p:cNvSpPr>
            <a:spLocks noGrp="1" noChangeArrowheads="1"/>
          </p:cNvSpPr>
          <p:nvPr>
            <p:ph type="sldNum" sz="quarter" idx="12"/>
          </p:nvPr>
        </p:nvSpPr>
        <p:spPr>
          <a:ln/>
        </p:spPr>
        <p:txBody>
          <a:bodyPr/>
          <a:lstStyle>
            <a:lvl1pPr>
              <a:defRPr/>
            </a:lvl1pPr>
          </a:lstStyle>
          <a:p>
            <a:pPr>
              <a:defRPr/>
            </a:pPr>
            <a:fld id="{AF46FFAF-FCFD-4F71-81A3-C9CACFF9E471}" type="slidenum">
              <a:rPr lang="cs-CZ"/>
              <a:pPr>
                <a:defRPr/>
              </a:pPr>
              <a:t>‹#›</a:t>
            </a:fld>
            <a:endParaRPr lang="cs-CZ"/>
          </a:p>
        </p:txBody>
      </p:sp>
    </p:spTree>
    <p:extLst>
      <p:ext uri="{BB962C8B-B14F-4D97-AF65-F5344CB8AC3E}">
        <p14:creationId xmlns:p14="http://schemas.microsoft.com/office/powerpoint/2010/main" val="5821139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6515100" y="381000"/>
            <a:ext cx="1943100" cy="5715000"/>
          </a:xfrm>
        </p:spPr>
        <p:txBody>
          <a:bodyPr vert="eaVert"/>
          <a:lstStyle/>
          <a:p>
            <a:r>
              <a:rPr lang="cs-CZ" smtClean="0"/>
              <a:t>Klepnutím lze upravit styl předlohy nadpisů.</a:t>
            </a:r>
            <a:endParaRPr lang="cs-CZ"/>
          </a:p>
        </p:txBody>
      </p:sp>
      <p:sp>
        <p:nvSpPr>
          <p:cNvPr id="3" name="Zástupný symbol pro svislý text 2"/>
          <p:cNvSpPr>
            <a:spLocks noGrp="1"/>
          </p:cNvSpPr>
          <p:nvPr>
            <p:ph type="body" orient="vert" idx="1"/>
          </p:nvPr>
        </p:nvSpPr>
        <p:spPr>
          <a:xfrm>
            <a:off x="685800" y="381000"/>
            <a:ext cx="5676900" cy="5715000"/>
          </a:xfrm>
        </p:spPr>
        <p:txBody>
          <a:bodyPr vert="eaVert"/>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Rectangle 4"/>
          <p:cNvSpPr>
            <a:spLocks noGrp="1" noChangeArrowheads="1"/>
          </p:cNvSpPr>
          <p:nvPr>
            <p:ph type="dt" sz="half" idx="10"/>
          </p:nvPr>
        </p:nvSpPr>
        <p:spPr>
          <a:ln/>
        </p:spPr>
        <p:txBody>
          <a:bodyPr/>
          <a:lstStyle>
            <a:lvl1pPr>
              <a:defRPr/>
            </a:lvl1pPr>
          </a:lstStyle>
          <a:p>
            <a:pPr>
              <a:defRPr/>
            </a:pPr>
            <a:endParaRPr lang="cs-CZ"/>
          </a:p>
        </p:txBody>
      </p:sp>
      <p:sp>
        <p:nvSpPr>
          <p:cNvPr id="5" name="Rectangle 5"/>
          <p:cNvSpPr>
            <a:spLocks noGrp="1" noChangeArrowheads="1"/>
          </p:cNvSpPr>
          <p:nvPr>
            <p:ph type="ftr" sz="quarter" idx="11"/>
          </p:nvPr>
        </p:nvSpPr>
        <p:spPr>
          <a:ln/>
        </p:spPr>
        <p:txBody>
          <a:bodyPr/>
          <a:lstStyle>
            <a:lvl1pPr>
              <a:defRPr/>
            </a:lvl1pPr>
          </a:lstStyle>
          <a:p>
            <a:pPr>
              <a:defRPr/>
            </a:pPr>
            <a:endParaRPr lang="cs-CZ"/>
          </a:p>
        </p:txBody>
      </p:sp>
      <p:sp>
        <p:nvSpPr>
          <p:cNvPr id="6" name="Rectangle 6"/>
          <p:cNvSpPr>
            <a:spLocks noGrp="1" noChangeArrowheads="1"/>
          </p:cNvSpPr>
          <p:nvPr>
            <p:ph type="sldNum" sz="quarter" idx="12"/>
          </p:nvPr>
        </p:nvSpPr>
        <p:spPr>
          <a:ln/>
        </p:spPr>
        <p:txBody>
          <a:bodyPr/>
          <a:lstStyle>
            <a:lvl1pPr>
              <a:defRPr/>
            </a:lvl1pPr>
          </a:lstStyle>
          <a:p>
            <a:pPr>
              <a:defRPr/>
            </a:pPr>
            <a:fld id="{52F7BBFB-FEC6-410D-A490-B49045079496}" type="slidenum">
              <a:rPr lang="cs-CZ"/>
              <a:pPr>
                <a:defRPr/>
              </a:pPr>
              <a:t>‹#›</a:t>
            </a:fld>
            <a:endParaRPr lang="cs-CZ"/>
          </a:p>
        </p:txBody>
      </p:sp>
    </p:spTree>
    <p:extLst>
      <p:ext uri="{BB962C8B-B14F-4D97-AF65-F5344CB8AC3E}">
        <p14:creationId xmlns:p14="http://schemas.microsoft.com/office/powerpoint/2010/main" val="22270643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Nadpis a tabulka">
    <p:spTree>
      <p:nvGrpSpPr>
        <p:cNvPr id="1" name=""/>
        <p:cNvGrpSpPr/>
        <p:nvPr/>
      </p:nvGrpSpPr>
      <p:grpSpPr>
        <a:xfrm>
          <a:off x="0" y="0"/>
          <a:ext cx="0" cy="0"/>
          <a:chOff x="0" y="0"/>
          <a:chExt cx="0" cy="0"/>
        </a:xfrm>
      </p:grpSpPr>
      <p:sp>
        <p:nvSpPr>
          <p:cNvPr id="2" name="Nadpis 1"/>
          <p:cNvSpPr>
            <a:spLocks noGrp="1"/>
          </p:cNvSpPr>
          <p:nvPr>
            <p:ph type="title"/>
          </p:nvPr>
        </p:nvSpPr>
        <p:spPr>
          <a:xfrm>
            <a:off x="685800" y="381000"/>
            <a:ext cx="7772400" cy="1143000"/>
          </a:xfrm>
        </p:spPr>
        <p:txBody>
          <a:bodyPr/>
          <a:lstStyle/>
          <a:p>
            <a:r>
              <a:rPr lang="cs-CZ" smtClean="0"/>
              <a:t>Klepnutím lze upravit styl předlohy nadpisů.</a:t>
            </a:r>
            <a:endParaRPr lang="cs-CZ"/>
          </a:p>
        </p:txBody>
      </p:sp>
      <p:sp>
        <p:nvSpPr>
          <p:cNvPr id="3" name="Zástupný symbol pro tabulku 2"/>
          <p:cNvSpPr>
            <a:spLocks noGrp="1"/>
          </p:cNvSpPr>
          <p:nvPr>
            <p:ph type="tbl" idx="1"/>
          </p:nvPr>
        </p:nvSpPr>
        <p:spPr>
          <a:xfrm>
            <a:off x="685800" y="1981200"/>
            <a:ext cx="7772400" cy="4114800"/>
          </a:xfrm>
        </p:spPr>
        <p:txBody>
          <a:bodyPr/>
          <a:lstStyle/>
          <a:p>
            <a:pPr lvl="0"/>
            <a:endParaRPr lang="cs-CZ"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cs-CZ"/>
          </a:p>
        </p:txBody>
      </p:sp>
      <p:sp>
        <p:nvSpPr>
          <p:cNvPr id="5" name="Rectangle 5"/>
          <p:cNvSpPr>
            <a:spLocks noGrp="1" noChangeArrowheads="1"/>
          </p:cNvSpPr>
          <p:nvPr>
            <p:ph type="ftr" sz="quarter" idx="11"/>
          </p:nvPr>
        </p:nvSpPr>
        <p:spPr>
          <a:ln/>
        </p:spPr>
        <p:txBody>
          <a:bodyPr/>
          <a:lstStyle>
            <a:lvl1pPr>
              <a:defRPr/>
            </a:lvl1pPr>
          </a:lstStyle>
          <a:p>
            <a:pPr>
              <a:defRPr/>
            </a:pPr>
            <a:endParaRPr lang="cs-CZ"/>
          </a:p>
        </p:txBody>
      </p:sp>
      <p:sp>
        <p:nvSpPr>
          <p:cNvPr id="6" name="Rectangle 6"/>
          <p:cNvSpPr>
            <a:spLocks noGrp="1" noChangeArrowheads="1"/>
          </p:cNvSpPr>
          <p:nvPr>
            <p:ph type="sldNum" sz="quarter" idx="12"/>
          </p:nvPr>
        </p:nvSpPr>
        <p:spPr>
          <a:ln/>
        </p:spPr>
        <p:txBody>
          <a:bodyPr/>
          <a:lstStyle>
            <a:lvl1pPr>
              <a:defRPr/>
            </a:lvl1pPr>
          </a:lstStyle>
          <a:p>
            <a:pPr>
              <a:defRPr/>
            </a:pPr>
            <a:fld id="{804CE724-D491-41EC-93E0-9559F697704E}" type="slidenum">
              <a:rPr lang="cs-CZ"/>
              <a:pPr>
                <a:defRPr/>
              </a:pPr>
              <a:t>‹#›</a:t>
            </a:fld>
            <a:endParaRPr lang="cs-CZ"/>
          </a:p>
        </p:txBody>
      </p:sp>
    </p:spTree>
    <p:extLst>
      <p:ext uri="{BB962C8B-B14F-4D97-AF65-F5344CB8AC3E}">
        <p14:creationId xmlns:p14="http://schemas.microsoft.com/office/powerpoint/2010/main" val="12337937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Klepnutím lze upravit styl předlohy nadpisů.</a:t>
            </a:r>
            <a:endParaRPr lang="cs-CZ"/>
          </a:p>
        </p:txBody>
      </p:sp>
      <p:sp>
        <p:nvSpPr>
          <p:cNvPr id="3" name="Zástupný symbol pro obsah 2"/>
          <p:cNvSpPr>
            <a:spLocks noGrp="1"/>
          </p:cNvSpPr>
          <p:nvPr>
            <p:ph idx="1"/>
          </p:nvPr>
        </p:nvSpPr>
        <p:spPr/>
        <p:txBody>
          <a:body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Rectangle 4"/>
          <p:cNvSpPr>
            <a:spLocks noGrp="1" noChangeArrowheads="1"/>
          </p:cNvSpPr>
          <p:nvPr>
            <p:ph type="dt" sz="half" idx="10"/>
          </p:nvPr>
        </p:nvSpPr>
        <p:spPr>
          <a:ln/>
        </p:spPr>
        <p:txBody>
          <a:bodyPr/>
          <a:lstStyle>
            <a:lvl1pPr>
              <a:defRPr/>
            </a:lvl1pPr>
          </a:lstStyle>
          <a:p>
            <a:pPr>
              <a:defRPr/>
            </a:pPr>
            <a:endParaRPr lang="cs-CZ"/>
          </a:p>
        </p:txBody>
      </p:sp>
      <p:sp>
        <p:nvSpPr>
          <p:cNvPr id="5" name="Rectangle 5"/>
          <p:cNvSpPr>
            <a:spLocks noGrp="1" noChangeArrowheads="1"/>
          </p:cNvSpPr>
          <p:nvPr>
            <p:ph type="ftr" sz="quarter" idx="11"/>
          </p:nvPr>
        </p:nvSpPr>
        <p:spPr>
          <a:ln/>
        </p:spPr>
        <p:txBody>
          <a:bodyPr/>
          <a:lstStyle>
            <a:lvl1pPr>
              <a:defRPr/>
            </a:lvl1pPr>
          </a:lstStyle>
          <a:p>
            <a:pPr>
              <a:defRPr/>
            </a:pPr>
            <a:endParaRPr lang="cs-CZ"/>
          </a:p>
        </p:txBody>
      </p:sp>
      <p:sp>
        <p:nvSpPr>
          <p:cNvPr id="6" name="Rectangle 6"/>
          <p:cNvSpPr>
            <a:spLocks noGrp="1" noChangeArrowheads="1"/>
          </p:cNvSpPr>
          <p:nvPr>
            <p:ph type="sldNum" sz="quarter" idx="12"/>
          </p:nvPr>
        </p:nvSpPr>
        <p:spPr>
          <a:ln/>
        </p:spPr>
        <p:txBody>
          <a:bodyPr/>
          <a:lstStyle>
            <a:lvl1pPr>
              <a:defRPr/>
            </a:lvl1pPr>
          </a:lstStyle>
          <a:p>
            <a:pPr>
              <a:defRPr/>
            </a:pPr>
            <a:fld id="{346F4E21-31D1-4E72-B67C-23898E89F501}" type="slidenum">
              <a:rPr lang="cs-CZ"/>
              <a:pPr>
                <a:defRPr/>
              </a:pPr>
              <a:t>‹#›</a:t>
            </a:fld>
            <a:endParaRPr lang="cs-CZ"/>
          </a:p>
        </p:txBody>
      </p:sp>
    </p:spTree>
    <p:extLst>
      <p:ext uri="{BB962C8B-B14F-4D97-AF65-F5344CB8AC3E}">
        <p14:creationId xmlns:p14="http://schemas.microsoft.com/office/powerpoint/2010/main" val="21066902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Nadpis 1"/>
          <p:cNvSpPr>
            <a:spLocks noGrp="1"/>
          </p:cNvSpPr>
          <p:nvPr>
            <p:ph type="title"/>
          </p:nvPr>
        </p:nvSpPr>
        <p:spPr>
          <a:xfrm>
            <a:off x="722313" y="4406900"/>
            <a:ext cx="7772400" cy="1362075"/>
          </a:xfrm>
        </p:spPr>
        <p:txBody>
          <a:bodyPr anchor="t"/>
          <a:lstStyle>
            <a:lvl1pPr algn="l">
              <a:defRPr sz="4000" b="1" cap="all"/>
            </a:lvl1pPr>
          </a:lstStyle>
          <a:p>
            <a:r>
              <a:rPr lang="cs-CZ" smtClean="0"/>
              <a:t>Klepnutím lze upravit styl předlohy nadpisů.</a:t>
            </a:r>
            <a:endParaRPr lang="cs-CZ"/>
          </a:p>
        </p:txBody>
      </p:sp>
      <p:sp>
        <p:nvSpPr>
          <p:cNvPr id="3" name="Zástupný symbol pro tex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cs-CZ" smtClean="0"/>
              <a:t>Klepnutím lze upravit styly předlohy textu.</a:t>
            </a:r>
          </a:p>
        </p:txBody>
      </p:sp>
      <p:sp>
        <p:nvSpPr>
          <p:cNvPr id="4" name="Rectangle 4"/>
          <p:cNvSpPr>
            <a:spLocks noGrp="1" noChangeArrowheads="1"/>
          </p:cNvSpPr>
          <p:nvPr>
            <p:ph type="dt" sz="half" idx="10"/>
          </p:nvPr>
        </p:nvSpPr>
        <p:spPr>
          <a:ln/>
        </p:spPr>
        <p:txBody>
          <a:bodyPr/>
          <a:lstStyle>
            <a:lvl1pPr>
              <a:defRPr/>
            </a:lvl1pPr>
          </a:lstStyle>
          <a:p>
            <a:pPr>
              <a:defRPr/>
            </a:pPr>
            <a:endParaRPr lang="cs-CZ"/>
          </a:p>
        </p:txBody>
      </p:sp>
      <p:sp>
        <p:nvSpPr>
          <p:cNvPr id="5" name="Rectangle 5"/>
          <p:cNvSpPr>
            <a:spLocks noGrp="1" noChangeArrowheads="1"/>
          </p:cNvSpPr>
          <p:nvPr>
            <p:ph type="ftr" sz="quarter" idx="11"/>
          </p:nvPr>
        </p:nvSpPr>
        <p:spPr>
          <a:ln/>
        </p:spPr>
        <p:txBody>
          <a:bodyPr/>
          <a:lstStyle>
            <a:lvl1pPr>
              <a:defRPr/>
            </a:lvl1pPr>
          </a:lstStyle>
          <a:p>
            <a:pPr>
              <a:defRPr/>
            </a:pPr>
            <a:endParaRPr lang="cs-CZ"/>
          </a:p>
        </p:txBody>
      </p:sp>
      <p:sp>
        <p:nvSpPr>
          <p:cNvPr id="6" name="Rectangle 6"/>
          <p:cNvSpPr>
            <a:spLocks noGrp="1" noChangeArrowheads="1"/>
          </p:cNvSpPr>
          <p:nvPr>
            <p:ph type="sldNum" sz="quarter" idx="12"/>
          </p:nvPr>
        </p:nvSpPr>
        <p:spPr>
          <a:ln/>
        </p:spPr>
        <p:txBody>
          <a:bodyPr/>
          <a:lstStyle>
            <a:lvl1pPr>
              <a:defRPr/>
            </a:lvl1pPr>
          </a:lstStyle>
          <a:p>
            <a:pPr>
              <a:defRPr/>
            </a:pPr>
            <a:fld id="{6398B567-1778-4D81-A605-DDF2BB3CEC3A}" type="slidenum">
              <a:rPr lang="cs-CZ"/>
              <a:pPr>
                <a:defRPr/>
              </a:pPr>
              <a:t>‹#›</a:t>
            </a:fld>
            <a:endParaRPr lang="cs-CZ"/>
          </a:p>
        </p:txBody>
      </p:sp>
    </p:spTree>
    <p:extLst>
      <p:ext uri="{BB962C8B-B14F-4D97-AF65-F5344CB8AC3E}">
        <p14:creationId xmlns:p14="http://schemas.microsoft.com/office/powerpoint/2010/main" val="15142556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Klepnutím lze upravit styl předlohy nadpisů.</a:t>
            </a:r>
            <a:endParaRPr lang="cs-CZ"/>
          </a:p>
        </p:txBody>
      </p:sp>
      <p:sp>
        <p:nvSpPr>
          <p:cNvPr id="3" name="Zástupný symbol pro obsah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obsah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Rectangle 4"/>
          <p:cNvSpPr>
            <a:spLocks noGrp="1" noChangeArrowheads="1"/>
          </p:cNvSpPr>
          <p:nvPr>
            <p:ph type="dt" sz="half" idx="10"/>
          </p:nvPr>
        </p:nvSpPr>
        <p:spPr>
          <a:ln/>
        </p:spPr>
        <p:txBody>
          <a:bodyPr/>
          <a:lstStyle>
            <a:lvl1pPr>
              <a:defRPr/>
            </a:lvl1pPr>
          </a:lstStyle>
          <a:p>
            <a:pPr>
              <a:defRPr/>
            </a:pPr>
            <a:endParaRPr lang="cs-CZ"/>
          </a:p>
        </p:txBody>
      </p:sp>
      <p:sp>
        <p:nvSpPr>
          <p:cNvPr id="6" name="Rectangle 5"/>
          <p:cNvSpPr>
            <a:spLocks noGrp="1" noChangeArrowheads="1"/>
          </p:cNvSpPr>
          <p:nvPr>
            <p:ph type="ftr" sz="quarter" idx="11"/>
          </p:nvPr>
        </p:nvSpPr>
        <p:spPr>
          <a:ln/>
        </p:spPr>
        <p:txBody>
          <a:bodyPr/>
          <a:lstStyle>
            <a:lvl1pPr>
              <a:defRPr/>
            </a:lvl1pPr>
          </a:lstStyle>
          <a:p>
            <a:pPr>
              <a:defRPr/>
            </a:pPr>
            <a:endParaRPr lang="cs-CZ"/>
          </a:p>
        </p:txBody>
      </p:sp>
      <p:sp>
        <p:nvSpPr>
          <p:cNvPr id="7" name="Rectangle 6"/>
          <p:cNvSpPr>
            <a:spLocks noGrp="1" noChangeArrowheads="1"/>
          </p:cNvSpPr>
          <p:nvPr>
            <p:ph type="sldNum" sz="quarter" idx="12"/>
          </p:nvPr>
        </p:nvSpPr>
        <p:spPr>
          <a:ln/>
        </p:spPr>
        <p:txBody>
          <a:bodyPr/>
          <a:lstStyle>
            <a:lvl1pPr>
              <a:defRPr/>
            </a:lvl1pPr>
          </a:lstStyle>
          <a:p>
            <a:pPr>
              <a:defRPr/>
            </a:pPr>
            <a:fld id="{2794C4AD-6E1B-46D9-B8B1-19CA384EFFE0}" type="slidenum">
              <a:rPr lang="cs-CZ"/>
              <a:pPr>
                <a:defRPr/>
              </a:pPr>
              <a:t>‹#›</a:t>
            </a:fld>
            <a:endParaRPr lang="cs-CZ"/>
          </a:p>
        </p:txBody>
      </p:sp>
    </p:spTree>
    <p:extLst>
      <p:ext uri="{BB962C8B-B14F-4D97-AF65-F5344CB8AC3E}">
        <p14:creationId xmlns:p14="http://schemas.microsoft.com/office/powerpoint/2010/main" val="31539438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p:nvPr>
        </p:nvSpPr>
        <p:spPr>
          <a:xfrm>
            <a:off x="457200" y="274638"/>
            <a:ext cx="8229600" cy="1143000"/>
          </a:xfrm>
        </p:spPr>
        <p:txBody>
          <a:bodyPr/>
          <a:lstStyle>
            <a:lvl1pPr>
              <a:defRPr/>
            </a:lvl1pPr>
          </a:lstStyle>
          <a:p>
            <a:r>
              <a:rPr lang="cs-CZ" smtClean="0"/>
              <a:t>Klepnutím lze upravit styl předlohy nadpisů.</a:t>
            </a:r>
            <a:endParaRPr lang="cs-CZ"/>
          </a:p>
        </p:txBody>
      </p:sp>
      <p:sp>
        <p:nvSpPr>
          <p:cNvPr id="3" name="Zástupný symbol pro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Klepnutím lze upravit styly předlohy textu.</a:t>
            </a:r>
          </a:p>
        </p:txBody>
      </p:sp>
      <p:sp>
        <p:nvSpPr>
          <p:cNvPr id="4" name="Zástupný symbol pro obsah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Klepnutím lze upravit styly předlohy textu.</a:t>
            </a:r>
          </a:p>
        </p:txBody>
      </p:sp>
      <p:sp>
        <p:nvSpPr>
          <p:cNvPr id="6" name="Zástupný symbol pro obsah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7" name="Rectangle 4"/>
          <p:cNvSpPr>
            <a:spLocks noGrp="1" noChangeArrowheads="1"/>
          </p:cNvSpPr>
          <p:nvPr>
            <p:ph type="dt" sz="half" idx="10"/>
          </p:nvPr>
        </p:nvSpPr>
        <p:spPr>
          <a:ln/>
        </p:spPr>
        <p:txBody>
          <a:bodyPr/>
          <a:lstStyle>
            <a:lvl1pPr>
              <a:defRPr/>
            </a:lvl1pPr>
          </a:lstStyle>
          <a:p>
            <a:pPr>
              <a:defRPr/>
            </a:pPr>
            <a:endParaRPr lang="cs-CZ"/>
          </a:p>
        </p:txBody>
      </p:sp>
      <p:sp>
        <p:nvSpPr>
          <p:cNvPr id="8" name="Rectangle 5"/>
          <p:cNvSpPr>
            <a:spLocks noGrp="1" noChangeArrowheads="1"/>
          </p:cNvSpPr>
          <p:nvPr>
            <p:ph type="ftr" sz="quarter" idx="11"/>
          </p:nvPr>
        </p:nvSpPr>
        <p:spPr>
          <a:ln/>
        </p:spPr>
        <p:txBody>
          <a:bodyPr/>
          <a:lstStyle>
            <a:lvl1pPr>
              <a:defRPr/>
            </a:lvl1pPr>
          </a:lstStyle>
          <a:p>
            <a:pPr>
              <a:defRPr/>
            </a:pPr>
            <a:endParaRPr lang="cs-CZ"/>
          </a:p>
        </p:txBody>
      </p:sp>
      <p:sp>
        <p:nvSpPr>
          <p:cNvPr id="9" name="Rectangle 6"/>
          <p:cNvSpPr>
            <a:spLocks noGrp="1" noChangeArrowheads="1"/>
          </p:cNvSpPr>
          <p:nvPr>
            <p:ph type="sldNum" sz="quarter" idx="12"/>
          </p:nvPr>
        </p:nvSpPr>
        <p:spPr>
          <a:ln/>
        </p:spPr>
        <p:txBody>
          <a:bodyPr/>
          <a:lstStyle>
            <a:lvl1pPr>
              <a:defRPr/>
            </a:lvl1pPr>
          </a:lstStyle>
          <a:p>
            <a:pPr>
              <a:defRPr/>
            </a:pPr>
            <a:fld id="{C70A5D59-20ED-4BF9-A519-1ADA0B8BC2E9}" type="slidenum">
              <a:rPr lang="cs-CZ"/>
              <a:pPr>
                <a:defRPr/>
              </a:pPr>
              <a:t>‹#›</a:t>
            </a:fld>
            <a:endParaRPr lang="cs-CZ"/>
          </a:p>
        </p:txBody>
      </p:sp>
    </p:spTree>
    <p:extLst>
      <p:ext uri="{BB962C8B-B14F-4D97-AF65-F5344CB8AC3E}">
        <p14:creationId xmlns:p14="http://schemas.microsoft.com/office/powerpoint/2010/main" val="1287943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Klepnutím lze upravit styl předlohy nadpisů.</a:t>
            </a:r>
            <a:endParaRPr lang="cs-CZ"/>
          </a:p>
        </p:txBody>
      </p:sp>
      <p:sp>
        <p:nvSpPr>
          <p:cNvPr id="3" name="Rectangle 4"/>
          <p:cNvSpPr>
            <a:spLocks noGrp="1" noChangeArrowheads="1"/>
          </p:cNvSpPr>
          <p:nvPr>
            <p:ph type="dt" sz="half" idx="10"/>
          </p:nvPr>
        </p:nvSpPr>
        <p:spPr>
          <a:ln/>
        </p:spPr>
        <p:txBody>
          <a:bodyPr/>
          <a:lstStyle>
            <a:lvl1pPr>
              <a:defRPr/>
            </a:lvl1pPr>
          </a:lstStyle>
          <a:p>
            <a:pPr>
              <a:defRPr/>
            </a:pPr>
            <a:endParaRPr lang="cs-CZ"/>
          </a:p>
        </p:txBody>
      </p:sp>
      <p:sp>
        <p:nvSpPr>
          <p:cNvPr id="4" name="Rectangle 5"/>
          <p:cNvSpPr>
            <a:spLocks noGrp="1" noChangeArrowheads="1"/>
          </p:cNvSpPr>
          <p:nvPr>
            <p:ph type="ftr" sz="quarter" idx="11"/>
          </p:nvPr>
        </p:nvSpPr>
        <p:spPr>
          <a:ln/>
        </p:spPr>
        <p:txBody>
          <a:bodyPr/>
          <a:lstStyle>
            <a:lvl1pPr>
              <a:defRPr/>
            </a:lvl1pPr>
          </a:lstStyle>
          <a:p>
            <a:pPr>
              <a:defRPr/>
            </a:pPr>
            <a:endParaRPr lang="cs-CZ"/>
          </a:p>
        </p:txBody>
      </p:sp>
      <p:sp>
        <p:nvSpPr>
          <p:cNvPr id="5" name="Rectangle 6"/>
          <p:cNvSpPr>
            <a:spLocks noGrp="1" noChangeArrowheads="1"/>
          </p:cNvSpPr>
          <p:nvPr>
            <p:ph type="sldNum" sz="quarter" idx="12"/>
          </p:nvPr>
        </p:nvSpPr>
        <p:spPr>
          <a:ln/>
        </p:spPr>
        <p:txBody>
          <a:bodyPr/>
          <a:lstStyle>
            <a:lvl1pPr>
              <a:defRPr/>
            </a:lvl1pPr>
          </a:lstStyle>
          <a:p>
            <a:pPr>
              <a:defRPr/>
            </a:pPr>
            <a:fld id="{FB9FDB18-D286-493B-B1FA-90B626F9438B}" type="slidenum">
              <a:rPr lang="cs-CZ"/>
              <a:pPr>
                <a:defRPr/>
              </a:pPr>
              <a:t>‹#›</a:t>
            </a:fld>
            <a:endParaRPr lang="cs-CZ"/>
          </a:p>
        </p:txBody>
      </p:sp>
    </p:spTree>
    <p:extLst>
      <p:ext uri="{BB962C8B-B14F-4D97-AF65-F5344CB8AC3E}">
        <p14:creationId xmlns:p14="http://schemas.microsoft.com/office/powerpoint/2010/main" val="2289045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cs-CZ"/>
          </a:p>
        </p:txBody>
      </p:sp>
      <p:sp>
        <p:nvSpPr>
          <p:cNvPr id="3" name="Rectangle 5"/>
          <p:cNvSpPr>
            <a:spLocks noGrp="1" noChangeArrowheads="1"/>
          </p:cNvSpPr>
          <p:nvPr>
            <p:ph type="ftr" sz="quarter" idx="11"/>
          </p:nvPr>
        </p:nvSpPr>
        <p:spPr>
          <a:ln/>
        </p:spPr>
        <p:txBody>
          <a:bodyPr/>
          <a:lstStyle>
            <a:lvl1pPr>
              <a:defRPr/>
            </a:lvl1pPr>
          </a:lstStyle>
          <a:p>
            <a:pPr>
              <a:defRPr/>
            </a:pPr>
            <a:endParaRPr lang="cs-CZ"/>
          </a:p>
        </p:txBody>
      </p:sp>
      <p:sp>
        <p:nvSpPr>
          <p:cNvPr id="4" name="Rectangle 6"/>
          <p:cNvSpPr>
            <a:spLocks noGrp="1" noChangeArrowheads="1"/>
          </p:cNvSpPr>
          <p:nvPr>
            <p:ph type="sldNum" sz="quarter" idx="12"/>
          </p:nvPr>
        </p:nvSpPr>
        <p:spPr>
          <a:ln/>
        </p:spPr>
        <p:txBody>
          <a:bodyPr/>
          <a:lstStyle>
            <a:lvl1pPr>
              <a:defRPr/>
            </a:lvl1pPr>
          </a:lstStyle>
          <a:p>
            <a:pPr>
              <a:defRPr/>
            </a:pPr>
            <a:fld id="{C8037833-10CD-40F4-AB24-858CC68FD650}" type="slidenum">
              <a:rPr lang="cs-CZ"/>
              <a:pPr>
                <a:defRPr/>
              </a:pPr>
              <a:t>‹#›</a:t>
            </a:fld>
            <a:endParaRPr lang="cs-CZ"/>
          </a:p>
        </p:txBody>
      </p:sp>
    </p:spTree>
    <p:extLst>
      <p:ext uri="{BB962C8B-B14F-4D97-AF65-F5344CB8AC3E}">
        <p14:creationId xmlns:p14="http://schemas.microsoft.com/office/powerpoint/2010/main" val="11941332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457200" y="273050"/>
            <a:ext cx="3008313" cy="1162050"/>
          </a:xfrm>
        </p:spPr>
        <p:txBody>
          <a:bodyPr anchor="b"/>
          <a:lstStyle>
            <a:lvl1pPr algn="l">
              <a:defRPr sz="2000" b="1"/>
            </a:lvl1pPr>
          </a:lstStyle>
          <a:p>
            <a:r>
              <a:rPr lang="cs-CZ" smtClean="0"/>
              <a:t>Klepnutím lze upravit styl předlohy nadpisů.</a:t>
            </a:r>
            <a:endParaRPr lang="cs-CZ"/>
          </a:p>
        </p:txBody>
      </p:sp>
      <p:sp>
        <p:nvSpPr>
          <p:cNvPr id="3" name="Zástupný symbol pro obsah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Klepnutím lze upravit styly předlohy textu.</a:t>
            </a:r>
          </a:p>
        </p:txBody>
      </p:sp>
      <p:sp>
        <p:nvSpPr>
          <p:cNvPr id="5" name="Rectangle 4"/>
          <p:cNvSpPr>
            <a:spLocks noGrp="1" noChangeArrowheads="1"/>
          </p:cNvSpPr>
          <p:nvPr>
            <p:ph type="dt" sz="half" idx="10"/>
          </p:nvPr>
        </p:nvSpPr>
        <p:spPr>
          <a:ln/>
        </p:spPr>
        <p:txBody>
          <a:bodyPr/>
          <a:lstStyle>
            <a:lvl1pPr>
              <a:defRPr/>
            </a:lvl1pPr>
          </a:lstStyle>
          <a:p>
            <a:pPr>
              <a:defRPr/>
            </a:pPr>
            <a:endParaRPr lang="cs-CZ"/>
          </a:p>
        </p:txBody>
      </p:sp>
      <p:sp>
        <p:nvSpPr>
          <p:cNvPr id="6" name="Rectangle 5"/>
          <p:cNvSpPr>
            <a:spLocks noGrp="1" noChangeArrowheads="1"/>
          </p:cNvSpPr>
          <p:nvPr>
            <p:ph type="ftr" sz="quarter" idx="11"/>
          </p:nvPr>
        </p:nvSpPr>
        <p:spPr>
          <a:ln/>
        </p:spPr>
        <p:txBody>
          <a:bodyPr/>
          <a:lstStyle>
            <a:lvl1pPr>
              <a:defRPr/>
            </a:lvl1pPr>
          </a:lstStyle>
          <a:p>
            <a:pPr>
              <a:defRPr/>
            </a:pPr>
            <a:endParaRPr lang="cs-CZ"/>
          </a:p>
        </p:txBody>
      </p:sp>
      <p:sp>
        <p:nvSpPr>
          <p:cNvPr id="7" name="Rectangle 6"/>
          <p:cNvSpPr>
            <a:spLocks noGrp="1" noChangeArrowheads="1"/>
          </p:cNvSpPr>
          <p:nvPr>
            <p:ph type="sldNum" sz="quarter" idx="12"/>
          </p:nvPr>
        </p:nvSpPr>
        <p:spPr>
          <a:ln/>
        </p:spPr>
        <p:txBody>
          <a:bodyPr/>
          <a:lstStyle>
            <a:lvl1pPr>
              <a:defRPr/>
            </a:lvl1pPr>
          </a:lstStyle>
          <a:p>
            <a:pPr>
              <a:defRPr/>
            </a:pPr>
            <a:fld id="{8E8E6903-0AC9-49D2-AEA2-AEA0A49F1DA9}" type="slidenum">
              <a:rPr lang="cs-CZ"/>
              <a:pPr>
                <a:defRPr/>
              </a:pPr>
              <a:t>‹#›</a:t>
            </a:fld>
            <a:endParaRPr lang="cs-CZ"/>
          </a:p>
        </p:txBody>
      </p:sp>
    </p:spTree>
    <p:extLst>
      <p:ext uri="{BB962C8B-B14F-4D97-AF65-F5344CB8AC3E}">
        <p14:creationId xmlns:p14="http://schemas.microsoft.com/office/powerpoint/2010/main" val="2376119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1792288" y="4800600"/>
            <a:ext cx="5486400" cy="566738"/>
          </a:xfrm>
        </p:spPr>
        <p:txBody>
          <a:bodyPr anchor="b"/>
          <a:lstStyle>
            <a:lvl1pPr algn="l">
              <a:defRPr sz="2000" b="1"/>
            </a:lvl1pPr>
          </a:lstStyle>
          <a:p>
            <a:r>
              <a:rPr lang="cs-CZ" smtClean="0"/>
              <a:t>Klepnutím lze upravit styl předlohy nadpisů.</a:t>
            </a:r>
            <a:endParaRPr lang="cs-CZ"/>
          </a:p>
        </p:txBody>
      </p:sp>
      <p:sp>
        <p:nvSpPr>
          <p:cNvPr id="3" name="Zástupný symbol pro obrázek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cs-CZ" noProof="0" smtClean="0"/>
          </a:p>
        </p:txBody>
      </p:sp>
      <p:sp>
        <p:nvSpPr>
          <p:cNvPr id="4" name="Zástupný symbol pro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Klepnutím lze upravit styly předlohy textu.</a:t>
            </a:r>
          </a:p>
        </p:txBody>
      </p:sp>
      <p:sp>
        <p:nvSpPr>
          <p:cNvPr id="5" name="Rectangle 4"/>
          <p:cNvSpPr>
            <a:spLocks noGrp="1" noChangeArrowheads="1"/>
          </p:cNvSpPr>
          <p:nvPr>
            <p:ph type="dt" sz="half" idx="10"/>
          </p:nvPr>
        </p:nvSpPr>
        <p:spPr>
          <a:ln/>
        </p:spPr>
        <p:txBody>
          <a:bodyPr/>
          <a:lstStyle>
            <a:lvl1pPr>
              <a:defRPr/>
            </a:lvl1pPr>
          </a:lstStyle>
          <a:p>
            <a:pPr>
              <a:defRPr/>
            </a:pPr>
            <a:endParaRPr lang="cs-CZ"/>
          </a:p>
        </p:txBody>
      </p:sp>
      <p:sp>
        <p:nvSpPr>
          <p:cNvPr id="6" name="Rectangle 5"/>
          <p:cNvSpPr>
            <a:spLocks noGrp="1" noChangeArrowheads="1"/>
          </p:cNvSpPr>
          <p:nvPr>
            <p:ph type="ftr" sz="quarter" idx="11"/>
          </p:nvPr>
        </p:nvSpPr>
        <p:spPr>
          <a:ln/>
        </p:spPr>
        <p:txBody>
          <a:bodyPr/>
          <a:lstStyle>
            <a:lvl1pPr>
              <a:defRPr/>
            </a:lvl1pPr>
          </a:lstStyle>
          <a:p>
            <a:pPr>
              <a:defRPr/>
            </a:pPr>
            <a:endParaRPr lang="cs-CZ"/>
          </a:p>
        </p:txBody>
      </p:sp>
      <p:sp>
        <p:nvSpPr>
          <p:cNvPr id="7" name="Rectangle 6"/>
          <p:cNvSpPr>
            <a:spLocks noGrp="1" noChangeArrowheads="1"/>
          </p:cNvSpPr>
          <p:nvPr>
            <p:ph type="sldNum" sz="quarter" idx="12"/>
          </p:nvPr>
        </p:nvSpPr>
        <p:spPr>
          <a:ln/>
        </p:spPr>
        <p:txBody>
          <a:bodyPr/>
          <a:lstStyle>
            <a:lvl1pPr>
              <a:defRPr/>
            </a:lvl1pPr>
          </a:lstStyle>
          <a:p>
            <a:pPr>
              <a:defRPr/>
            </a:pPr>
            <a:fld id="{3B530AA4-3743-48AD-B7D3-FA733008990A}" type="slidenum">
              <a:rPr lang="cs-CZ"/>
              <a:pPr>
                <a:defRPr/>
              </a:pPr>
              <a:t>‹#›</a:t>
            </a:fld>
            <a:endParaRPr lang="cs-CZ"/>
          </a:p>
        </p:txBody>
      </p:sp>
    </p:spTree>
    <p:extLst>
      <p:ext uri="{BB962C8B-B14F-4D97-AF65-F5344CB8AC3E}">
        <p14:creationId xmlns:p14="http://schemas.microsoft.com/office/powerpoint/2010/main" val="2137716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1031" name="Rectangle 7"/>
          <p:cNvSpPr>
            <a:spLocks noChangeArrowheads="1"/>
          </p:cNvSpPr>
          <p:nvPr/>
        </p:nvSpPr>
        <p:spPr bwMode="auto">
          <a:xfrm>
            <a:off x="0" y="0"/>
            <a:ext cx="9144000" cy="1752600"/>
          </a:xfrm>
          <a:prstGeom prst="rect">
            <a:avLst/>
          </a:prstGeom>
          <a:solidFill>
            <a:srgbClr val="993300"/>
          </a:solidFill>
          <a:ln w="9525">
            <a:noFill/>
            <a:miter lim="800000"/>
            <a:headEnd/>
            <a:tailEnd/>
          </a:ln>
          <a:effectLst/>
        </p:spPr>
        <p:txBody>
          <a:bodyPr wrap="none" anchor="ctr"/>
          <a:lstStyle/>
          <a:p>
            <a:pPr>
              <a:defRPr/>
            </a:pPr>
            <a:endParaRPr lang="cs-CZ"/>
          </a:p>
        </p:txBody>
      </p:sp>
      <p:sp>
        <p:nvSpPr>
          <p:cNvPr id="4099" name="Rectangle 2"/>
          <p:cNvSpPr>
            <a:spLocks noGrp="1" noChangeArrowheads="1"/>
          </p:cNvSpPr>
          <p:nvPr>
            <p:ph type="title"/>
          </p:nvPr>
        </p:nvSpPr>
        <p:spPr bwMode="auto">
          <a:xfrm>
            <a:off x="685800" y="3810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cs-CZ" smtClean="0"/>
              <a:t>Klepnutím lze upravit styl.</a:t>
            </a:r>
          </a:p>
        </p:txBody>
      </p:sp>
      <p:sp>
        <p:nvSpPr>
          <p:cNvPr id="4100"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cs-CZ"/>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cs-CZ"/>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8DE227EE-9FBF-4354-A1C8-AF6EA8B9DD03}" type="slidenum">
              <a:rPr lang="cs-CZ"/>
              <a:pPr>
                <a:defRPr/>
              </a:pPr>
              <a:t>‹#›</a:t>
            </a:fld>
            <a:endParaRPr lang="cs-CZ"/>
          </a:p>
        </p:txBody>
      </p:sp>
      <p:pic>
        <p:nvPicPr>
          <p:cNvPr id="4104" name="Picture 8" descr="AKAT_česky_pozadí-losos"/>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7451725" y="6092825"/>
            <a:ext cx="1547813" cy="608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60" r:id="rId1"/>
    <p:sldLayoutId id="2147483659" r:id="rId2"/>
    <p:sldLayoutId id="2147483658" r:id="rId3"/>
    <p:sldLayoutId id="2147483657" r:id="rId4"/>
    <p:sldLayoutId id="2147483656" r:id="rId5"/>
    <p:sldLayoutId id="2147483655" r:id="rId6"/>
    <p:sldLayoutId id="2147483654" r:id="rId7"/>
    <p:sldLayoutId id="2147483653" r:id="rId8"/>
    <p:sldLayoutId id="2147483652" r:id="rId9"/>
    <p:sldLayoutId id="2147483651" r:id="rId10"/>
    <p:sldLayoutId id="2147483650" r:id="rId11"/>
    <p:sldLayoutId id="2147483649" r:id="rId12"/>
  </p:sldLayoutIdLst>
  <p:txStyles>
    <p:title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Arial" pitchFamily="34" charset="0"/>
        </a:defRPr>
      </a:lvl2pPr>
      <a:lvl3pPr algn="l" rtl="0" eaLnBrk="0" fontAlgn="base" hangingPunct="0">
        <a:spcBef>
          <a:spcPct val="0"/>
        </a:spcBef>
        <a:spcAft>
          <a:spcPct val="0"/>
        </a:spcAft>
        <a:defRPr sz="4400">
          <a:solidFill>
            <a:schemeClr val="tx2"/>
          </a:solidFill>
          <a:latin typeface="Arial" pitchFamily="34" charset="0"/>
        </a:defRPr>
      </a:lvl3pPr>
      <a:lvl4pPr algn="l" rtl="0" eaLnBrk="0" fontAlgn="base" hangingPunct="0">
        <a:spcBef>
          <a:spcPct val="0"/>
        </a:spcBef>
        <a:spcAft>
          <a:spcPct val="0"/>
        </a:spcAft>
        <a:defRPr sz="4400">
          <a:solidFill>
            <a:schemeClr val="tx2"/>
          </a:solidFill>
          <a:latin typeface="Arial" pitchFamily="34" charset="0"/>
        </a:defRPr>
      </a:lvl4pPr>
      <a:lvl5pPr algn="l" rtl="0" eaLnBrk="0" fontAlgn="base" hangingPunct="0">
        <a:spcBef>
          <a:spcPct val="0"/>
        </a:spcBef>
        <a:spcAft>
          <a:spcPct val="0"/>
        </a:spcAft>
        <a:defRPr sz="4400">
          <a:solidFill>
            <a:schemeClr val="tx2"/>
          </a:solidFill>
          <a:latin typeface="Arial" pitchFamily="34" charset="0"/>
        </a:defRPr>
      </a:lvl5pPr>
      <a:lvl6pPr marL="457200" algn="l" rtl="0" fontAlgn="base">
        <a:spcBef>
          <a:spcPct val="0"/>
        </a:spcBef>
        <a:spcAft>
          <a:spcPct val="0"/>
        </a:spcAft>
        <a:defRPr sz="4400">
          <a:solidFill>
            <a:schemeClr val="tx2"/>
          </a:solidFill>
          <a:latin typeface="Arial" pitchFamily="34" charset="0"/>
        </a:defRPr>
      </a:lvl6pPr>
      <a:lvl7pPr marL="914400" algn="l" rtl="0" fontAlgn="base">
        <a:spcBef>
          <a:spcPct val="0"/>
        </a:spcBef>
        <a:spcAft>
          <a:spcPct val="0"/>
        </a:spcAft>
        <a:defRPr sz="4400">
          <a:solidFill>
            <a:schemeClr val="tx2"/>
          </a:solidFill>
          <a:latin typeface="Arial" pitchFamily="34" charset="0"/>
        </a:defRPr>
      </a:lvl7pPr>
      <a:lvl8pPr marL="1371600" algn="l" rtl="0" fontAlgn="base">
        <a:spcBef>
          <a:spcPct val="0"/>
        </a:spcBef>
        <a:spcAft>
          <a:spcPct val="0"/>
        </a:spcAft>
        <a:defRPr sz="4400">
          <a:solidFill>
            <a:schemeClr val="tx2"/>
          </a:solidFill>
          <a:latin typeface="Arial" pitchFamily="34" charset="0"/>
        </a:defRPr>
      </a:lvl8pPr>
      <a:lvl9pPr marL="1828800" algn="l" rtl="0" fontAlgn="base">
        <a:spcBef>
          <a:spcPct val="0"/>
        </a:spcBef>
        <a:spcAft>
          <a:spcPct val="0"/>
        </a:spcAft>
        <a:defRPr sz="4400">
          <a:solidFill>
            <a:schemeClr val="tx2"/>
          </a:solidFill>
          <a:latin typeface="Arial" pitchFamily="34" charset="0"/>
        </a:defRPr>
      </a:lvl9pPr>
    </p:titleStyle>
    <p:bodyStyle>
      <a:lvl1pPr marL="34290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defRPr>
      </a:lvl2pPr>
      <a:lvl3pPr marL="1143000" indent="-228600" algn="l" rtl="0" eaLnBrk="0" fontAlgn="base" hangingPunct="0">
        <a:spcBef>
          <a:spcPct val="20000"/>
        </a:spcBef>
        <a:spcAft>
          <a:spcPct val="0"/>
        </a:spcAft>
        <a:buChar char="•"/>
        <a:defRPr sz="20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hyperlink" Target="http://www.akatcr.cz/"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74" name="Rectangle 14"/>
          <p:cNvSpPr>
            <a:spLocks noChangeArrowheads="1"/>
          </p:cNvSpPr>
          <p:nvPr/>
        </p:nvSpPr>
        <p:spPr bwMode="auto">
          <a:xfrm>
            <a:off x="755650" y="4724400"/>
            <a:ext cx="7772400" cy="10088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gn="ctr">
              <a:lnSpc>
                <a:spcPct val="90000"/>
              </a:lnSpc>
              <a:spcBef>
                <a:spcPct val="20000"/>
              </a:spcBef>
            </a:pPr>
            <a:endParaRPr lang="cs-CZ" b="1" dirty="0">
              <a:solidFill>
                <a:srgbClr val="949373"/>
              </a:solidFill>
              <a:latin typeface="Arial" charset="0"/>
            </a:endParaRPr>
          </a:p>
          <a:p>
            <a:pPr marL="342900" indent="-342900" algn="ctr">
              <a:lnSpc>
                <a:spcPct val="90000"/>
              </a:lnSpc>
              <a:spcBef>
                <a:spcPct val="20000"/>
              </a:spcBef>
            </a:pPr>
            <a:endParaRPr lang="cs-CZ" b="1" dirty="0">
              <a:solidFill>
                <a:srgbClr val="949373"/>
              </a:solidFill>
              <a:latin typeface="Arial" charset="0"/>
            </a:endParaRPr>
          </a:p>
          <a:p>
            <a:pPr marL="342900" indent="-342900" algn="ctr">
              <a:lnSpc>
                <a:spcPct val="90000"/>
              </a:lnSpc>
              <a:spcBef>
                <a:spcPct val="20000"/>
              </a:spcBef>
            </a:pPr>
            <a:endParaRPr lang="cs-CZ" b="1" dirty="0">
              <a:solidFill>
                <a:srgbClr val="949373"/>
              </a:solidFill>
              <a:latin typeface="Arial" charset="0"/>
            </a:endParaRPr>
          </a:p>
        </p:txBody>
      </p:sp>
      <p:pic>
        <p:nvPicPr>
          <p:cNvPr id="5123" name="Picture 16" descr="AKAT_česky_pozadí-loso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84438" y="2109018"/>
            <a:ext cx="4641850" cy="182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1979712" y="4797152"/>
            <a:ext cx="4288353" cy="830997"/>
          </a:xfrm>
          <a:prstGeom prst="rect">
            <a:avLst/>
          </a:prstGeom>
          <a:noFill/>
        </p:spPr>
        <p:txBody>
          <a:bodyPr wrap="none" rtlCol="0">
            <a:spAutoFit/>
          </a:bodyPr>
          <a:lstStyle/>
          <a:p>
            <a:r>
              <a:rPr lang="en-US" dirty="0" smtClean="0"/>
              <a:t>Next Steps in Asset Management</a:t>
            </a:r>
          </a:p>
          <a:p>
            <a:r>
              <a:rPr lang="en-US" dirty="0" smtClean="0"/>
              <a:t>19.dubna 2013, </a:t>
            </a:r>
            <a:r>
              <a:rPr lang="en-US" dirty="0" err="1" smtClean="0"/>
              <a:t>Praha</a:t>
            </a:r>
            <a:endParaRPr lang="en-US"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Shadow Banking: </a:t>
            </a:r>
            <a:r>
              <a:rPr lang="en-US" dirty="0" smtClean="0"/>
              <a:t>European Institutions</a:t>
            </a:r>
            <a:endParaRPr lang="en-US" dirty="0"/>
          </a:p>
        </p:txBody>
      </p:sp>
      <p:sp>
        <p:nvSpPr>
          <p:cNvPr id="3" name="Content Placeholder 2"/>
          <p:cNvSpPr>
            <a:spLocks noGrp="1"/>
          </p:cNvSpPr>
          <p:nvPr>
            <p:ph idx="1"/>
          </p:nvPr>
        </p:nvSpPr>
        <p:spPr/>
        <p:txBody>
          <a:bodyPr/>
          <a:lstStyle/>
          <a:p>
            <a:r>
              <a:rPr lang="en-US" sz="2400" dirty="0"/>
              <a:t>EU </a:t>
            </a:r>
            <a:r>
              <a:rPr lang="en-US" sz="2400" dirty="0" smtClean="0"/>
              <a:t>Commission</a:t>
            </a:r>
          </a:p>
          <a:p>
            <a:pPr lvl="1"/>
            <a:r>
              <a:rPr lang="en-US" sz="1800" dirty="0" smtClean="0"/>
              <a:t>Publication </a:t>
            </a:r>
            <a:r>
              <a:rPr lang="en-US" sz="1800" dirty="0"/>
              <a:t>of a Green Paper on Shadow Banking (19 </a:t>
            </a:r>
            <a:r>
              <a:rPr lang="en-US" sz="1800" dirty="0" smtClean="0"/>
              <a:t>March 2012</a:t>
            </a:r>
            <a:r>
              <a:rPr lang="en-US" sz="1800" dirty="0"/>
              <a:t>) </a:t>
            </a:r>
          </a:p>
          <a:p>
            <a:pPr lvl="1"/>
            <a:r>
              <a:rPr lang="en-US" sz="1800" dirty="0"/>
              <a:t>Publication in April/May 2013 of a roadmap on shadow banking focusing on strengthening (</a:t>
            </a:r>
            <a:r>
              <a:rPr lang="en-US" sz="1800" dirty="0" err="1"/>
              <a:t>i</a:t>
            </a:r>
            <a:r>
              <a:rPr lang="en-US" sz="1800" dirty="0"/>
              <a:t>) transparency and data collection monitoring; (ii) regulatory rules for MMFs; and (iii) policies in the field of repo and securities lending transactions </a:t>
            </a:r>
          </a:p>
          <a:p>
            <a:r>
              <a:rPr lang="en-US" sz="2400" dirty="0"/>
              <a:t>EU </a:t>
            </a:r>
            <a:r>
              <a:rPr lang="en-US" sz="2400" dirty="0" smtClean="0"/>
              <a:t>Parliament</a:t>
            </a:r>
          </a:p>
          <a:p>
            <a:pPr lvl="1"/>
            <a:r>
              <a:rPr lang="en-US" sz="1800" dirty="0" smtClean="0"/>
              <a:t>Report </a:t>
            </a:r>
            <a:r>
              <a:rPr lang="en-US" sz="1800" dirty="0"/>
              <a:t>adopted by EU Parliament on 20 November (Rapporteur: </a:t>
            </a:r>
            <a:r>
              <a:rPr lang="en-US" sz="1800" dirty="0" smtClean="0"/>
              <a:t>MEP </a:t>
            </a:r>
            <a:r>
              <a:rPr lang="en-US" sz="1800" dirty="0" err="1"/>
              <a:t>Saïd</a:t>
            </a:r>
            <a:r>
              <a:rPr lang="en-US" sz="1800" dirty="0"/>
              <a:t> El </a:t>
            </a:r>
            <a:r>
              <a:rPr lang="en-US" sz="1800" dirty="0" err="1"/>
              <a:t>Khadraoui</a:t>
            </a:r>
            <a:r>
              <a:rPr lang="en-US" sz="1800" dirty="0"/>
              <a:t>, S&amp;D) </a:t>
            </a:r>
          </a:p>
          <a:p>
            <a:endParaRPr lang="en-US" sz="2000" dirty="0"/>
          </a:p>
          <a:p>
            <a:pPr marL="400050" lvl="1" indent="0">
              <a:buNone/>
            </a:pPr>
            <a:endParaRPr lang="en-US" sz="1400" dirty="0"/>
          </a:p>
          <a:p>
            <a:endParaRPr lang="en-US" dirty="0"/>
          </a:p>
        </p:txBody>
      </p:sp>
    </p:spTree>
    <p:extLst>
      <p:ext uri="{BB962C8B-B14F-4D97-AF65-F5344CB8AC3E}">
        <p14:creationId xmlns:p14="http://schemas.microsoft.com/office/powerpoint/2010/main" val="15504140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Money Market Funds </a:t>
            </a:r>
            <a:endParaRPr lang="en-US" dirty="0">
              <a:effectLst/>
            </a:endParaRPr>
          </a:p>
        </p:txBody>
      </p:sp>
      <p:sp>
        <p:nvSpPr>
          <p:cNvPr id="3" name="Content Placeholder 2"/>
          <p:cNvSpPr>
            <a:spLocks noGrp="1"/>
          </p:cNvSpPr>
          <p:nvPr>
            <p:ph idx="1"/>
          </p:nvPr>
        </p:nvSpPr>
        <p:spPr/>
        <p:txBody>
          <a:bodyPr/>
          <a:lstStyle/>
          <a:p>
            <a:r>
              <a:rPr lang="en-US" sz="2000" dirty="0" smtClean="0"/>
              <a:t>Draft </a:t>
            </a:r>
            <a:r>
              <a:rPr lang="en-US" sz="2000" dirty="0"/>
              <a:t>proposal for a regulation on </a:t>
            </a:r>
            <a:r>
              <a:rPr lang="en-US" sz="2000" dirty="0" smtClean="0"/>
              <a:t>MMFs; </a:t>
            </a:r>
          </a:p>
          <a:p>
            <a:r>
              <a:rPr lang="en-US" sz="2000" dirty="0" smtClean="0"/>
              <a:t>The </a:t>
            </a:r>
            <a:r>
              <a:rPr lang="en-US" sz="2000" dirty="0"/>
              <a:t>key elements of the draft </a:t>
            </a:r>
            <a:r>
              <a:rPr lang="en-US" sz="2000" dirty="0" smtClean="0"/>
              <a:t>proposal:</a:t>
            </a:r>
          </a:p>
          <a:p>
            <a:pPr lvl="1"/>
            <a:r>
              <a:rPr lang="en-US" sz="1800" dirty="0"/>
              <a:t>MMF susceptibility to runs, </a:t>
            </a:r>
            <a:r>
              <a:rPr lang="en-US" sz="1800" dirty="0" smtClean="0"/>
              <a:t>causing</a:t>
            </a:r>
          </a:p>
          <a:p>
            <a:pPr lvl="2"/>
            <a:r>
              <a:rPr lang="en-US" sz="1400" dirty="0" smtClean="0"/>
              <a:t>Contagion </a:t>
            </a:r>
            <a:r>
              <a:rPr lang="en-US" sz="1400" dirty="0"/>
              <a:t>to the real economy due to MMF role in the </a:t>
            </a:r>
            <a:endParaRPr lang="en-US" sz="1400" dirty="0">
              <a:latin typeface="Wingdings"/>
            </a:endParaRPr>
          </a:p>
          <a:p>
            <a:pPr lvl="2"/>
            <a:r>
              <a:rPr lang="en-US" sz="1400" dirty="0"/>
              <a:t>short-term funding of banks </a:t>
            </a:r>
          </a:p>
          <a:p>
            <a:pPr lvl="2"/>
            <a:r>
              <a:rPr lang="en-US" sz="1400" dirty="0"/>
              <a:t>Contagion to sponsors because the “implicit” guarantee is not backed by capital reserves </a:t>
            </a:r>
          </a:p>
          <a:p>
            <a:pPr lvl="1"/>
            <a:r>
              <a:rPr lang="en-US" sz="1800" dirty="0"/>
              <a:t>Cross-border contagion when sponsors and funds are located in different member states </a:t>
            </a:r>
          </a:p>
          <a:p>
            <a:pPr lvl="1"/>
            <a:r>
              <a:rPr lang="en-US" sz="1800" dirty="0"/>
              <a:t>Unfair treatment of investors (first mover advantage) </a:t>
            </a:r>
          </a:p>
          <a:p>
            <a:pPr lvl="1"/>
            <a:r>
              <a:rPr lang="en-US" sz="1800" dirty="0"/>
              <a:t>Risk to the taxpayers in case governments are forced to intervene </a:t>
            </a:r>
          </a:p>
          <a:p>
            <a:endParaRPr lang="en-US" sz="2000" dirty="0"/>
          </a:p>
          <a:p>
            <a:endParaRPr lang="en-US" sz="2000" dirty="0"/>
          </a:p>
          <a:p>
            <a:pPr marL="400050" lvl="1" indent="0">
              <a:buNone/>
            </a:pPr>
            <a:endParaRPr lang="en-US" sz="1400" dirty="0"/>
          </a:p>
          <a:p>
            <a:endParaRPr lang="en-US" dirty="0"/>
          </a:p>
        </p:txBody>
      </p:sp>
    </p:spTree>
    <p:extLst>
      <p:ext uri="{BB962C8B-B14F-4D97-AF65-F5344CB8AC3E}">
        <p14:creationId xmlns:p14="http://schemas.microsoft.com/office/powerpoint/2010/main" val="15016141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MMFs – Objectives and policies</a:t>
            </a:r>
            <a:endParaRPr lang="en-US" dirty="0"/>
          </a:p>
        </p:txBody>
      </p:sp>
      <p:sp>
        <p:nvSpPr>
          <p:cNvPr id="3" name="Content Placeholder 2"/>
          <p:cNvSpPr>
            <a:spLocks noGrp="1"/>
          </p:cNvSpPr>
          <p:nvPr>
            <p:ph idx="1"/>
          </p:nvPr>
        </p:nvSpPr>
        <p:spPr/>
        <p:txBody>
          <a:bodyPr/>
          <a:lstStyle/>
          <a:p>
            <a:r>
              <a:rPr lang="en-US" sz="2400" dirty="0"/>
              <a:t>Two operational objectives </a:t>
            </a:r>
          </a:p>
          <a:p>
            <a:pPr lvl="1"/>
            <a:r>
              <a:rPr lang="en-US" sz="2000" dirty="0"/>
              <a:t>Objective 1: Ensure adequate levels of MMF liquidity </a:t>
            </a:r>
          </a:p>
          <a:p>
            <a:pPr lvl="1"/>
            <a:r>
              <a:rPr lang="en-US" sz="2000" dirty="0"/>
              <a:t>Objective 2: Equip CNAV MMFs to withstand adverse market conditions </a:t>
            </a:r>
          </a:p>
          <a:p>
            <a:r>
              <a:rPr lang="en-US" sz="2400" dirty="0"/>
              <a:t>Policy options considered in impact assessment </a:t>
            </a:r>
          </a:p>
          <a:p>
            <a:pPr lvl="1"/>
            <a:r>
              <a:rPr lang="en-US" sz="2000" dirty="0"/>
              <a:t>Objective 1: rules on transparency, fees or restrictions, liquidity buffer, asset quality/diversification, customer profiling </a:t>
            </a:r>
          </a:p>
          <a:p>
            <a:pPr lvl="1"/>
            <a:r>
              <a:rPr lang="en-US" sz="2000" dirty="0"/>
              <a:t>Objective 2: rules on transparency, valuation, NAV buffers, banking rules, NAV floating, rating </a:t>
            </a:r>
          </a:p>
          <a:p>
            <a:endParaRPr lang="en-US" dirty="0"/>
          </a:p>
        </p:txBody>
      </p:sp>
    </p:spTree>
    <p:extLst>
      <p:ext uri="{BB962C8B-B14F-4D97-AF65-F5344CB8AC3E}">
        <p14:creationId xmlns:p14="http://schemas.microsoft.com/office/powerpoint/2010/main" val="20187149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MMFs – Provisions</a:t>
            </a:r>
            <a:endParaRPr lang="en-US" dirty="0"/>
          </a:p>
        </p:txBody>
      </p:sp>
      <p:sp>
        <p:nvSpPr>
          <p:cNvPr id="3" name="Content Placeholder 2"/>
          <p:cNvSpPr>
            <a:spLocks noGrp="1"/>
          </p:cNvSpPr>
          <p:nvPr>
            <p:ph idx="1"/>
          </p:nvPr>
        </p:nvSpPr>
        <p:spPr>
          <a:xfrm>
            <a:off x="683568" y="1772816"/>
            <a:ext cx="7772400" cy="4114800"/>
          </a:xfrm>
        </p:spPr>
        <p:txBody>
          <a:bodyPr/>
          <a:lstStyle/>
          <a:p>
            <a:r>
              <a:rPr lang="en-US" sz="2400" dirty="0" smtClean="0"/>
              <a:t>General</a:t>
            </a:r>
          </a:p>
          <a:p>
            <a:pPr lvl="1"/>
            <a:r>
              <a:rPr lang="en-US" sz="1800" dirty="0" smtClean="0"/>
              <a:t>MMFs </a:t>
            </a:r>
            <a:r>
              <a:rPr lang="en-US" sz="1800" dirty="0"/>
              <a:t>will be regulated as UCITS or AIFM and will have to comply with an additional layer of specific MMF product rules </a:t>
            </a:r>
          </a:p>
          <a:p>
            <a:pPr lvl="1"/>
            <a:r>
              <a:rPr lang="en-US" sz="1800" dirty="0"/>
              <a:t>New categorization of MMFs MMF </a:t>
            </a:r>
          </a:p>
          <a:p>
            <a:pPr lvl="1"/>
            <a:r>
              <a:rPr lang="en-US" sz="1800" dirty="0"/>
              <a:t>CNAV MMF (specific MMF category)</a:t>
            </a:r>
            <a:br>
              <a:rPr lang="en-US" sz="1800" dirty="0"/>
            </a:br>
            <a:r>
              <a:rPr lang="en-US" sz="1800" dirty="0"/>
              <a:t>Extended maturity MMF (specific MMF category) ESMA Short-Term MMFs have disappeared </a:t>
            </a:r>
            <a:endParaRPr lang="en-US" sz="1800" dirty="0" smtClean="0"/>
          </a:p>
          <a:p>
            <a:r>
              <a:rPr lang="en-US" sz="2400" dirty="0" smtClean="0"/>
              <a:t>Investment policies</a:t>
            </a:r>
          </a:p>
          <a:p>
            <a:r>
              <a:rPr lang="en-US" sz="2400" dirty="0" smtClean="0"/>
              <a:t>Risk management</a:t>
            </a:r>
          </a:p>
          <a:p>
            <a:r>
              <a:rPr lang="en-US" sz="2400" dirty="0" smtClean="0"/>
              <a:t>Valuation</a:t>
            </a:r>
          </a:p>
          <a:p>
            <a:endParaRPr lang="en-US" sz="2400" dirty="0"/>
          </a:p>
          <a:p>
            <a:endParaRPr lang="en-US" dirty="0"/>
          </a:p>
        </p:txBody>
      </p:sp>
    </p:spTree>
    <p:extLst>
      <p:ext uri="{BB962C8B-B14F-4D97-AF65-F5344CB8AC3E}">
        <p14:creationId xmlns:p14="http://schemas.microsoft.com/office/powerpoint/2010/main" val="12670092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issues</a:t>
            </a:r>
            <a:endParaRPr lang="en-US" dirty="0"/>
          </a:p>
        </p:txBody>
      </p:sp>
      <p:sp>
        <p:nvSpPr>
          <p:cNvPr id="3" name="Content Placeholder 2"/>
          <p:cNvSpPr>
            <a:spLocks noGrp="1"/>
          </p:cNvSpPr>
          <p:nvPr>
            <p:ph idx="1"/>
          </p:nvPr>
        </p:nvSpPr>
        <p:spPr>
          <a:xfrm>
            <a:off x="683568" y="1772816"/>
            <a:ext cx="7772400" cy="4114800"/>
          </a:xfrm>
        </p:spPr>
        <p:txBody>
          <a:bodyPr/>
          <a:lstStyle/>
          <a:p>
            <a:r>
              <a:rPr lang="en-US" sz="2400" dirty="0"/>
              <a:t>Pensions and Long-Term Savings: On-going work on the OCERP </a:t>
            </a:r>
            <a:r>
              <a:rPr lang="en-US" sz="2400" dirty="0" smtClean="0"/>
              <a:t>- Green </a:t>
            </a:r>
            <a:r>
              <a:rPr lang="en-US" sz="2400" dirty="0"/>
              <a:t>Paper on the Long-Term Financing of the European Economy </a:t>
            </a:r>
            <a:r>
              <a:rPr lang="en-US" sz="2400" dirty="0" smtClean="0"/>
              <a:t>- the </a:t>
            </a:r>
            <a:r>
              <a:rPr lang="en-US" sz="2400" dirty="0"/>
              <a:t>Green Paper was published on 25 March; the deadline for participating in the consultation is 25 June </a:t>
            </a:r>
            <a:endParaRPr lang="en-US" sz="2400" dirty="0" smtClean="0"/>
          </a:p>
          <a:p>
            <a:r>
              <a:rPr lang="en-US" sz="2400" dirty="0" smtClean="0"/>
              <a:t>EMIR – decision on trade repository in September</a:t>
            </a:r>
          </a:p>
          <a:p>
            <a:r>
              <a:rPr lang="en-US" sz="2400" dirty="0"/>
              <a:t>Responsible Investment </a:t>
            </a:r>
            <a:r>
              <a:rPr lang="en-US" sz="2400" dirty="0" smtClean="0"/>
              <a:t> </a:t>
            </a:r>
          </a:p>
          <a:p>
            <a:r>
              <a:rPr lang="en-US" sz="2400" dirty="0" err="1" smtClean="0"/>
              <a:t>MiFID</a:t>
            </a:r>
            <a:r>
              <a:rPr lang="en-US" sz="2400" dirty="0" smtClean="0"/>
              <a:t> II</a:t>
            </a:r>
          </a:p>
          <a:p>
            <a:r>
              <a:rPr lang="en-US" sz="2400" dirty="0" smtClean="0"/>
              <a:t>PRIPS/IMD II</a:t>
            </a:r>
            <a:endParaRPr lang="en-US" sz="2400" dirty="0"/>
          </a:p>
          <a:p>
            <a:pPr marL="0" indent="0">
              <a:buNone/>
            </a:pPr>
            <a:endParaRPr lang="en-US" sz="2400" dirty="0"/>
          </a:p>
          <a:p>
            <a:endParaRPr lang="en-US" sz="2400" dirty="0"/>
          </a:p>
          <a:p>
            <a:endParaRPr lang="en-US" sz="2400" dirty="0"/>
          </a:p>
          <a:p>
            <a:endParaRPr lang="en-US" dirty="0"/>
          </a:p>
          <a:p>
            <a:endParaRPr lang="en-US" dirty="0"/>
          </a:p>
        </p:txBody>
      </p:sp>
    </p:spTree>
    <p:extLst>
      <p:ext uri="{BB962C8B-B14F-4D97-AF65-F5344CB8AC3E}">
        <p14:creationId xmlns:p14="http://schemas.microsoft.com/office/powerpoint/2010/main" val="37561481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European personal pension scheme/product </a:t>
            </a:r>
          </a:p>
        </p:txBody>
      </p:sp>
      <p:sp>
        <p:nvSpPr>
          <p:cNvPr id="3" name="Content Placeholder 2"/>
          <p:cNvSpPr>
            <a:spLocks noGrp="1"/>
          </p:cNvSpPr>
          <p:nvPr>
            <p:ph idx="1"/>
          </p:nvPr>
        </p:nvSpPr>
        <p:spPr>
          <a:xfrm>
            <a:off x="683568" y="1772816"/>
            <a:ext cx="7772400" cy="4114800"/>
          </a:xfrm>
        </p:spPr>
        <p:txBody>
          <a:bodyPr/>
          <a:lstStyle/>
          <a:p>
            <a:r>
              <a:rPr lang="en-US" sz="2400" dirty="0" smtClean="0"/>
              <a:t>Two </a:t>
            </a:r>
            <a:r>
              <a:rPr lang="en-US" sz="2400" dirty="0"/>
              <a:t>proposals for one European personal </a:t>
            </a:r>
            <a:r>
              <a:rPr lang="en-US" sz="2400" dirty="0" smtClean="0"/>
              <a:t>pension </a:t>
            </a:r>
            <a:r>
              <a:rPr lang="en-US" sz="2400" dirty="0"/>
              <a:t>scheme </a:t>
            </a:r>
          </a:p>
          <a:p>
            <a:r>
              <a:rPr lang="en-US" sz="2400" dirty="0" smtClean="0"/>
              <a:t>The </a:t>
            </a:r>
            <a:r>
              <a:rPr lang="en-US" sz="2400" dirty="0"/>
              <a:t>EU Commission has asked EIOPA to provide technical advice on the prudential regulation and consumer protection measures required to develop an EU single market for personal pension schemes. </a:t>
            </a:r>
          </a:p>
          <a:p>
            <a:r>
              <a:rPr lang="en-US" sz="2400" dirty="0" smtClean="0"/>
              <a:t>The </a:t>
            </a:r>
            <a:r>
              <a:rPr lang="en-US" sz="2400" dirty="0"/>
              <a:t>Commission requested that EIOPA considers at least two approaches: </a:t>
            </a:r>
          </a:p>
          <a:p>
            <a:pPr lvl="1"/>
            <a:r>
              <a:rPr lang="en-US" sz="2000" dirty="0" smtClean="0"/>
              <a:t>Develop </a:t>
            </a:r>
            <a:r>
              <a:rPr lang="en-US" sz="2000" dirty="0"/>
              <a:t>common rules to enable cross-border activity of personal pension schemes (similar to the IORP Directive) </a:t>
            </a:r>
          </a:p>
          <a:p>
            <a:pPr lvl="1"/>
            <a:r>
              <a:rPr lang="en-US" sz="2000" dirty="0" smtClean="0"/>
              <a:t>Develop </a:t>
            </a:r>
            <a:r>
              <a:rPr lang="en-US" sz="2000" dirty="0"/>
              <a:t>a 28th regime, whereby EU rules do not replace national rules but are an optional alternative to them </a:t>
            </a:r>
          </a:p>
          <a:p>
            <a:endParaRPr lang="en-US" sz="2400" dirty="0"/>
          </a:p>
          <a:p>
            <a:endParaRPr lang="en-US" sz="2400" dirty="0"/>
          </a:p>
          <a:p>
            <a:endParaRPr lang="en-US" sz="2400" dirty="0"/>
          </a:p>
          <a:p>
            <a:endParaRPr lang="en-US" sz="2400" dirty="0"/>
          </a:p>
          <a:p>
            <a:endParaRPr lang="en-US" sz="2400" dirty="0"/>
          </a:p>
          <a:p>
            <a:endParaRPr lang="en-US" dirty="0"/>
          </a:p>
          <a:p>
            <a:endParaRPr lang="en-US" dirty="0"/>
          </a:p>
        </p:txBody>
      </p:sp>
    </p:spTree>
    <p:extLst>
      <p:ext uri="{BB962C8B-B14F-4D97-AF65-F5344CB8AC3E}">
        <p14:creationId xmlns:p14="http://schemas.microsoft.com/office/powerpoint/2010/main" val="163219227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European personal pension scheme/product </a:t>
            </a:r>
          </a:p>
        </p:txBody>
      </p:sp>
      <p:sp>
        <p:nvSpPr>
          <p:cNvPr id="3" name="Content Placeholder 2"/>
          <p:cNvSpPr>
            <a:spLocks noGrp="1"/>
          </p:cNvSpPr>
          <p:nvPr>
            <p:ph idx="1"/>
          </p:nvPr>
        </p:nvSpPr>
        <p:spPr/>
        <p:txBody>
          <a:bodyPr/>
          <a:lstStyle/>
          <a:p>
            <a:r>
              <a:rPr lang="en-US" dirty="0" smtClean="0"/>
              <a:t>The </a:t>
            </a:r>
            <a:r>
              <a:rPr lang="en-US" dirty="0"/>
              <a:t>Long-Term Savings and Pension Committee agreed to give priority to the preparation of new report on the “Officially Certified European Retirement Plan” (OCERP). </a:t>
            </a:r>
            <a:endParaRPr lang="en-US" dirty="0" smtClean="0"/>
          </a:p>
          <a:p>
            <a:r>
              <a:rPr lang="en-US" dirty="0" smtClean="0"/>
              <a:t>NORDEA: </a:t>
            </a:r>
            <a:r>
              <a:rPr lang="en-US" dirty="0"/>
              <a:t>EU-wide </a:t>
            </a:r>
            <a:r>
              <a:rPr lang="en-US" dirty="0" smtClean="0"/>
              <a:t>retirement </a:t>
            </a:r>
            <a:r>
              <a:rPr lang="en-US" dirty="0"/>
              <a:t>savings product (named “Simple”) </a:t>
            </a:r>
          </a:p>
          <a:p>
            <a:endParaRPr lang="en-US" dirty="0" smtClean="0"/>
          </a:p>
          <a:p>
            <a:pPr marL="0" indent="0">
              <a:buNone/>
            </a:pPr>
            <a:endParaRPr lang="en-US" dirty="0">
              <a:latin typeface="Wingdings"/>
            </a:endParaRPr>
          </a:p>
          <a:p>
            <a:endParaRPr lang="en-US" dirty="0"/>
          </a:p>
        </p:txBody>
      </p:sp>
    </p:spTree>
    <p:extLst>
      <p:ext uri="{BB962C8B-B14F-4D97-AF65-F5344CB8AC3E}">
        <p14:creationId xmlns:p14="http://schemas.microsoft.com/office/powerpoint/2010/main" val="429313376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OCERP</a:t>
            </a:r>
            <a:endParaRPr lang="en-US" dirty="0"/>
          </a:p>
        </p:txBody>
      </p:sp>
      <p:sp>
        <p:nvSpPr>
          <p:cNvPr id="3" name="Content Placeholder 2"/>
          <p:cNvSpPr>
            <a:spLocks noGrp="1"/>
          </p:cNvSpPr>
          <p:nvPr>
            <p:ph idx="1"/>
          </p:nvPr>
        </p:nvSpPr>
        <p:spPr/>
        <p:txBody>
          <a:bodyPr/>
          <a:lstStyle/>
          <a:p>
            <a:r>
              <a:rPr lang="en-US" sz="2000" dirty="0" smtClean="0"/>
              <a:t>The </a:t>
            </a:r>
            <a:r>
              <a:rPr lang="en-US" sz="2000" dirty="0"/>
              <a:t>OCERP is designed to be a wrapper around underlying investment products </a:t>
            </a:r>
          </a:p>
          <a:p>
            <a:r>
              <a:rPr lang="en-US" sz="2000" dirty="0" smtClean="0"/>
              <a:t>The </a:t>
            </a:r>
            <a:r>
              <a:rPr lang="en-US" sz="2000" dirty="0"/>
              <a:t>OCERP offers an additional – European – pension solution </a:t>
            </a:r>
          </a:p>
          <a:p>
            <a:r>
              <a:rPr lang="en-US" sz="2000" dirty="0" smtClean="0"/>
              <a:t>UCITS </a:t>
            </a:r>
            <a:r>
              <a:rPr lang="en-US" sz="2000" dirty="0"/>
              <a:t>and “long-term investment products” would serve as the main underlying investment products within the OCERP wrapper </a:t>
            </a:r>
          </a:p>
          <a:p>
            <a:r>
              <a:rPr lang="en-US" sz="2000" dirty="0" smtClean="0"/>
              <a:t>The </a:t>
            </a:r>
            <a:r>
              <a:rPr lang="en-US" sz="2000" dirty="0"/>
              <a:t>individual chooses between the different OCERP providers and between the range of investment options offered by each OCERP </a:t>
            </a:r>
          </a:p>
          <a:p>
            <a:r>
              <a:rPr lang="en-US" sz="2000" dirty="0" smtClean="0"/>
              <a:t>OCERPs </a:t>
            </a:r>
            <a:r>
              <a:rPr lang="en-US" sz="2000" dirty="0"/>
              <a:t>can be distributed directly by asset managers </a:t>
            </a:r>
          </a:p>
          <a:p>
            <a:r>
              <a:rPr lang="en-US" sz="2000" dirty="0" smtClean="0"/>
              <a:t>OCERP </a:t>
            </a:r>
            <a:r>
              <a:rPr lang="en-US" sz="2000" dirty="0"/>
              <a:t>providers can distribute their OCERPs to EU citizens across Europe </a:t>
            </a:r>
          </a:p>
          <a:p>
            <a:r>
              <a:rPr lang="en-US" sz="2000" dirty="0" smtClean="0"/>
              <a:t>OCERPs </a:t>
            </a:r>
            <a:r>
              <a:rPr lang="en-US" sz="2000" dirty="0"/>
              <a:t>offers the potential advantage to its members to be portable across Europe </a:t>
            </a:r>
          </a:p>
          <a:p>
            <a:endParaRPr lang="en-US" dirty="0"/>
          </a:p>
        </p:txBody>
      </p:sp>
    </p:spTree>
    <p:extLst>
      <p:ext uri="{BB962C8B-B14F-4D97-AF65-F5344CB8AC3E}">
        <p14:creationId xmlns:p14="http://schemas.microsoft.com/office/powerpoint/2010/main" val="190725636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Simple</a:t>
            </a:r>
            <a:endParaRPr lang="en-US" dirty="0"/>
          </a:p>
        </p:txBody>
      </p:sp>
      <p:sp>
        <p:nvSpPr>
          <p:cNvPr id="3" name="Content Placeholder 2"/>
          <p:cNvSpPr>
            <a:spLocks noGrp="1"/>
          </p:cNvSpPr>
          <p:nvPr>
            <p:ph idx="1"/>
          </p:nvPr>
        </p:nvSpPr>
        <p:spPr/>
        <p:txBody>
          <a:bodyPr/>
          <a:lstStyle/>
          <a:p>
            <a:r>
              <a:rPr lang="en-US" sz="2000" dirty="0" smtClean="0"/>
              <a:t>Simple </a:t>
            </a:r>
            <a:r>
              <a:rPr lang="en-US" sz="2000" dirty="0"/>
              <a:t>is an investment vehicle that can be offered by existing local wrappers </a:t>
            </a:r>
          </a:p>
          <a:p>
            <a:r>
              <a:rPr lang="en-US" sz="2000" dirty="0" smtClean="0"/>
              <a:t>Simple </a:t>
            </a:r>
            <a:r>
              <a:rPr lang="en-US" sz="2000" dirty="0"/>
              <a:t>offers an additional underlying investment solution for local pension products </a:t>
            </a:r>
          </a:p>
          <a:p>
            <a:r>
              <a:rPr lang="en-US" sz="2000" dirty="0" smtClean="0"/>
              <a:t>As </a:t>
            </a:r>
            <a:r>
              <a:rPr lang="en-US" sz="2000" dirty="0"/>
              <a:t>an investment product, Simple products would compete with UCITS, investing in securities and long-term, illiquid assets </a:t>
            </a:r>
          </a:p>
          <a:p>
            <a:r>
              <a:rPr lang="en-US" sz="2000" dirty="0" smtClean="0"/>
              <a:t>The </a:t>
            </a:r>
            <a:r>
              <a:rPr lang="en-US" sz="2000" dirty="0"/>
              <a:t>individual chooses between local retirement savings wrappers, and between the Simple products eligible to the wrappers </a:t>
            </a:r>
          </a:p>
          <a:p>
            <a:r>
              <a:rPr lang="en-US" sz="2000" dirty="0" smtClean="0"/>
              <a:t>Simple </a:t>
            </a:r>
            <a:r>
              <a:rPr lang="en-US" sz="2000" dirty="0"/>
              <a:t>products cannot be distributed by asset managers </a:t>
            </a:r>
          </a:p>
          <a:p>
            <a:r>
              <a:rPr lang="en-US" sz="2000" dirty="0" smtClean="0"/>
              <a:t>Simple </a:t>
            </a:r>
            <a:r>
              <a:rPr lang="en-US" sz="2000" dirty="0"/>
              <a:t>product providers can sell their products to local wrappers across Europe </a:t>
            </a:r>
          </a:p>
          <a:p>
            <a:r>
              <a:rPr lang="en-US" sz="2000" dirty="0" smtClean="0"/>
              <a:t>Simple </a:t>
            </a:r>
            <a:r>
              <a:rPr lang="en-US" sz="2000" dirty="0"/>
              <a:t>products don’t aim at creating a single market for pensions </a:t>
            </a:r>
          </a:p>
          <a:p>
            <a:endParaRPr lang="en-US" dirty="0"/>
          </a:p>
        </p:txBody>
      </p:sp>
    </p:spTree>
    <p:extLst>
      <p:ext uri="{BB962C8B-B14F-4D97-AF65-F5344CB8AC3E}">
        <p14:creationId xmlns:p14="http://schemas.microsoft.com/office/powerpoint/2010/main" val="95921136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Benchmarks and Indices </a:t>
            </a:r>
          </a:p>
        </p:txBody>
      </p:sp>
      <p:sp>
        <p:nvSpPr>
          <p:cNvPr id="3" name="Content Placeholder 2"/>
          <p:cNvSpPr>
            <a:spLocks noGrp="1"/>
          </p:cNvSpPr>
          <p:nvPr>
            <p:ph idx="1"/>
          </p:nvPr>
        </p:nvSpPr>
        <p:spPr/>
        <p:txBody>
          <a:bodyPr/>
          <a:lstStyle/>
          <a:p>
            <a:r>
              <a:rPr lang="en-US" sz="2000" dirty="0" smtClean="0"/>
              <a:t>July </a:t>
            </a:r>
            <a:r>
              <a:rPr lang="en-US" sz="2000" dirty="0"/>
              <a:t>2012: EU Commission proposal to include benchmark manipulations in the the market abuse and criminal sanctions Regulation and Directive as a follow up to the LIBOR scandal </a:t>
            </a:r>
          </a:p>
          <a:p>
            <a:r>
              <a:rPr lang="en-US" sz="2000" dirty="0" smtClean="0"/>
              <a:t>September </a:t>
            </a:r>
            <a:r>
              <a:rPr lang="en-US" sz="2000" dirty="0"/>
              <a:t>2012: </a:t>
            </a:r>
          </a:p>
          <a:p>
            <a:pPr lvl="1"/>
            <a:r>
              <a:rPr lang="en-US" sz="1800" dirty="0"/>
              <a:t> EU Commission consultation on the regulation of indices. The consultation results show a strong agreement to enhance high governance and transparency standards for benchmarks providers and contributors as a way to re-establish market confidence. No convergence on the need for further regulatory requirements or less binding codes of conducts and principles. </a:t>
            </a:r>
          </a:p>
          <a:p>
            <a:pPr lvl="1"/>
            <a:r>
              <a:rPr lang="en-US" sz="1800" dirty="0"/>
              <a:t> IOSCO Board Level Task Force on Financial Market Benchmarks with the mandate to develop global principles on benchmark </a:t>
            </a:r>
            <a:r>
              <a:rPr lang="en-US" sz="1800" dirty="0" smtClean="0"/>
              <a:t>related</a:t>
            </a:r>
            <a:endParaRPr lang="en-US" dirty="0"/>
          </a:p>
        </p:txBody>
      </p:sp>
    </p:spTree>
    <p:extLst>
      <p:ext uri="{BB962C8B-B14F-4D97-AF65-F5344CB8AC3E}">
        <p14:creationId xmlns:p14="http://schemas.microsoft.com/office/powerpoint/2010/main" val="8797758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Aktuální</a:t>
            </a:r>
            <a:r>
              <a:rPr lang="en-US" dirty="0" smtClean="0"/>
              <a:t> </a:t>
            </a:r>
            <a:r>
              <a:rPr lang="en-US" dirty="0" err="1" smtClean="0"/>
              <a:t>otázky</a:t>
            </a:r>
            <a:r>
              <a:rPr lang="en-US" dirty="0" smtClean="0"/>
              <a:t> </a:t>
            </a:r>
            <a:r>
              <a:rPr lang="en-US" dirty="0" err="1" smtClean="0"/>
              <a:t>řešené</a:t>
            </a:r>
            <a:r>
              <a:rPr lang="en-US" dirty="0" smtClean="0"/>
              <a:t> EFAMA</a:t>
            </a:r>
            <a:endParaRPr lang="en-US" dirty="0"/>
          </a:p>
        </p:txBody>
      </p:sp>
      <p:sp>
        <p:nvSpPr>
          <p:cNvPr id="3" name="Content Placeholder 2"/>
          <p:cNvSpPr>
            <a:spLocks noGrp="1"/>
          </p:cNvSpPr>
          <p:nvPr>
            <p:ph idx="1"/>
          </p:nvPr>
        </p:nvSpPr>
        <p:spPr/>
        <p:txBody>
          <a:bodyPr/>
          <a:lstStyle/>
          <a:p>
            <a:r>
              <a:rPr lang="en-US" dirty="0" err="1" smtClean="0"/>
              <a:t>Odměňování</a:t>
            </a:r>
            <a:r>
              <a:rPr lang="en-US" dirty="0" smtClean="0"/>
              <a:t> </a:t>
            </a:r>
            <a:r>
              <a:rPr lang="en-US" dirty="0" err="1" smtClean="0"/>
              <a:t>podle</a:t>
            </a:r>
            <a:r>
              <a:rPr lang="en-US" dirty="0" smtClean="0"/>
              <a:t> UCITS – </a:t>
            </a:r>
            <a:r>
              <a:rPr lang="en-US" dirty="0" err="1" smtClean="0"/>
              <a:t>trestání</a:t>
            </a:r>
            <a:r>
              <a:rPr lang="en-US" dirty="0" smtClean="0"/>
              <a:t> </a:t>
            </a:r>
            <a:r>
              <a:rPr lang="en-US" dirty="0" err="1" smtClean="0"/>
              <a:t>manažerů</a:t>
            </a:r>
            <a:r>
              <a:rPr lang="en-US" dirty="0" smtClean="0"/>
              <a:t> </a:t>
            </a:r>
            <a:r>
              <a:rPr lang="en-US" dirty="0" err="1" smtClean="0"/>
              <a:t>přísněji</a:t>
            </a:r>
            <a:r>
              <a:rPr lang="en-US" dirty="0" smtClean="0"/>
              <a:t> </a:t>
            </a:r>
            <a:r>
              <a:rPr lang="en-US" dirty="0" err="1" smtClean="0"/>
              <a:t>než</a:t>
            </a:r>
            <a:r>
              <a:rPr lang="en-US" dirty="0" smtClean="0"/>
              <a:t> </a:t>
            </a:r>
            <a:r>
              <a:rPr lang="en-US" dirty="0" err="1" smtClean="0"/>
              <a:t>bankéřů</a:t>
            </a:r>
            <a:r>
              <a:rPr lang="en-US" dirty="0" smtClean="0"/>
              <a:t> a </a:t>
            </a:r>
            <a:r>
              <a:rPr lang="en-US" dirty="0" err="1" smtClean="0"/>
              <a:t>správců</a:t>
            </a:r>
            <a:r>
              <a:rPr lang="en-US" dirty="0" smtClean="0"/>
              <a:t> AIFMD (Level I v Level III – </a:t>
            </a:r>
            <a:r>
              <a:rPr lang="en-US" dirty="0" err="1" smtClean="0"/>
              <a:t>migrace</a:t>
            </a:r>
            <a:r>
              <a:rPr lang="en-US" dirty="0" smtClean="0"/>
              <a:t> </a:t>
            </a:r>
            <a:r>
              <a:rPr lang="en-US" dirty="0" err="1" smtClean="0"/>
              <a:t>nejschopnějších</a:t>
            </a:r>
            <a:r>
              <a:rPr lang="en-US" dirty="0" smtClean="0"/>
              <a:t> </a:t>
            </a:r>
            <a:r>
              <a:rPr lang="en-US" dirty="0" err="1" smtClean="0"/>
              <a:t>ze</a:t>
            </a:r>
            <a:r>
              <a:rPr lang="en-US" dirty="0" smtClean="0"/>
              <a:t> </a:t>
            </a:r>
            <a:r>
              <a:rPr lang="en-US" dirty="0" err="1" smtClean="0"/>
              <a:t>správy</a:t>
            </a:r>
            <a:r>
              <a:rPr lang="en-US" dirty="0" smtClean="0"/>
              <a:t> </a:t>
            </a:r>
            <a:r>
              <a:rPr lang="en-US" dirty="0" err="1" smtClean="0"/>
              <a:t>retailových</a:t>
            </a:r>
            <a:r>
              <a:rPr lang="en-US" dirty="0" smtClean="0"/>
              <a:t> </a:t>
            </a:r>
            <a:r>
              <a:rPr lang="en-US" dirty="0" err="1" smtClean="0"/>
              <a:t>klientů</a:t>
            </a:r>
            <a:r>
              <a:rPr lang="en-US" dirty="0" smtClean="0"/>
              <a:t>): </a:t>
            </a:r>
          </a:p>
          <a:p>
            <a:pPr lvl="1"/>
            <a:r>
              <a:rPr lang="en-US" dirty="0" err="1"/>
              <a:t>N</a:t>
            </a:r>
            <a:r>
              <a:rPr lang="en-US" dirty="0" err="1" smtClean="0"/>
              <a:t>ahrazení</a:t>
            </a:r>
            <a:r>
              <a:rPr lang="en-US" dirty="0" smtClean="0"/>
              <a:t> </a:t>
            </a:r>
            <a:r>
              <a:rPr lang="en-US" dirty="0" err="1" smtClean="0"/>
              <a:t>capu</a:t>
            </a:r>
            <a:r>
              <a:rPr lang="en-US" dirty="0" smtClean="0"/>
              <a:t> </a:t>
            </a:r>
            <a:r>
              <a:rPr lang="en-US" dirty="0" err="1" smtClean="0"/>
              <a:t>jiným</a:t>
            </a:r>
            <a:r>
              <a:rPr lang="en-US" dirty="0" smtClean="0"/>
              <a:t> </a:t>
            </a:r>
            <a:r>
              <a:rPr lang="en-US" dirty="0" err="1" smtClean="0"/>
              <a:t>mechanismem</a:t>
            </a:r>
            <a:endParaRPr lang="en-US" dirty="0" smtClean="0"/>
          </a:p>
          <a:p>
            <a:pPr lvl="1"/>
            <a:r>
              <a:rPr lang="en-US" dirty="0" smtClean="0"/>
              <a:t>Performance fee</a:t>
            </a:r>
          </a:p>
          <a:p>
            <a:pPr lvl="1"/>
            <a:r>
              <a:rPr lang="en-US" dirty="0" smtClean="0"/>
              <a:t>Transaction costs</a:t>
            </a:r>
            <a:endParaRPr lang="en-US" sz="1600" dirty="0" smtClean="0"/>
          </a:p>
        </p:txBody>
      </p:sp>
    </p:spTree>
    <p:extLst>
      <p:ext uri="{BB962C8B-B14F-4D97-AF65-F5344CB8AC3E}">
        <p14:creationId xmlns:p14="http://schemas.microsoft.com/office/powerpoint/2010/main" val="416965941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Benchmarks and Indices </a:t>
            </a:r>
          </a:p>
        </p:txBody>
      </p:sp>
      <p:sp>
        <p:nvSpPr>
          <p:cNvPr id="3" name="Content Placeholder 2"/>
          <p:cNvSpPr>
            <a:spLocks noGrp="1"/>
          </p:cNvSpPr>
          <p:nvPr>
            <p:ph idx="1"/>
          </p:nvPr>
        </p:nvSpPr>
        <p:spPr>
          <a:xfrm>
            <a:off x="683568" y="1988840"/>
            <a:ext cx="7772400" cy="4114800"/>
          </a:xfrm>
        </p:spPr>
        <p:txBody>
          <a:bodyPr/>
          <a:lstStyle/>
          <a:p>
            <a:r>
              <a:rPr lang="en-US" sz="2000" dirty="0"/>
              <a:t>December 2012: In its Guidelines on ETFs and other UCITS issues ESMA complements the rules of UCITS legislation on the use of financial indices</a:t>
            </a:r>
            <a:r>
              <a:rPr lang="en-US" sz="2000" dirty="0" smtClean="0"/>
              <a:t>.</a:t>
            </a:r>
          </a:p>
          <a:p>
            <a:r>
              <a:rPr lang="en-US" sz="2000" dirty="0" smtClean="0"/>
              <a:t>January </a:t>
            </a:r>
            <a:r>
              <a:rPr lang="en-US" sz="2000" dirty="0"/>
              <a:t>2013: </a:t>
            </a:r>
            <a:r>
              <a:rPr lang="en-US" sz="2000" dirty="0" smtClean="0"/>
              <a:t>Joint </a:t>
            </a:r>
            <a:r>
              <a:rPr lang="en-US" sz="2000" dirty="0"/>
              <a:t>EBA/ESMA consultation on Benchmark-Setting Processes in the </a:t>
            </a:r>
            <a:r>
              <a:rPr lang="en-US" sz="2000" dirty="0" smtClean="0"/>
              <a:t>EU and IOSCO </a:t>
            </a:r>
            <a:r>
              <a:rPr lang="en-US" sz="2000" dirty="0"/>
              <a:t>consultation on Financial Benchmarks to identify the appropriate level of regulatory oversight of Benchmarks setting processes, the adequate methodology, governance structures, transparency and openness standards. </a:t>
            </a:r>
          </a:p>
          <a:p>
            <a:r>
              <a:rPr lang="en-US" sz="2000" dirty="0" smtClean="0"/>
              <a:t>February </a:t>
            </a:r>
            <a:r>
              <a:rPr lang="en-US" sz="2000" dirty="0"/>
              <a:t>2013: Statement by Commissioner Michel </a:t>
            </a:r>
            <a:r>
              <a:rPr lang="en-US" sz="2000" dirty="0" err="1"/>
              <a:t>Barnier</a:t>
            </a:r>
            <a:r>
              <a:rPr lang="en-US" sz="2000" dirty="0"/>
              <a:t> on interbank interest rate benchmarks – EU Commission to propose further legislation in the second quarter of 2013 </a:t>
            </a:r>
          </a:p>
        </p:txBody>
      </p:sp>
    </p:spTree>
    <p:extLst>
      <p:ext uri="{BB962C8B-B14F-4D97-AF65-F5344CB8AC3E}">
        <p14:creationId xmlns:p14="http://schemas.microsoft.com/office/powerpoint/2010/main" val="41073250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Benchmarks and Indices </a:t>
            </a:r>
          </a:p>
        </p:txBody>
      </p:sp>
      <p:sp>
        <p:nvSpPr>
          <p:cNvPr id="3" name="Content Placeholder 2"/>
          <p:cNvSpPr>
            <a:spLocks noGrp="1"/>
          </p:cNvSpPr>
          <p:nvPr>
            <p:ph idx="1"/>
          </p:nvPr>
        </p:nvSpPr>
        <p:spPr/>
        <p:txBody>
          <a:bodyPr/>
          <a:lstStyle/>
          <a:p>
            <a:r>
              <a:rPr lang="en-US" sz="2000" dirty="0"/>
              <a:t>Key points of EBA/ESMA and IOSCO consultation paper </a:t>
            </a:r>
          </a:p>
          <a:p>
            <a:r>
              <a:rPr lang="en-US" sz="1600" dirty="0"/>
              <a:t>Scope </a:t>
            </a:r>
            <a:r>
              <a:rPr lang="en-US" sz="1600" dirty="0" smtClean="0"/>
              <a:t> - Both </a:t>
            </a:r>
            <a:r>
              <a:rPr lang="en-US" sz="1600" dirty="0"/>
              <a:t>consultations address a wide range of market participants: Benchmarks administrators, submitters, users and publishers. They both cover a large number and spectrum of different benchmarks. The IOSCO consultation does not cover benchmarks fully administered by Governments or Public Bodies. </a:t>
            </a:r>
          </a:p>
          <a:p>
            <a:r>
              <a:rPr lang="en-US" sz="1600" dirty="0"/>
              <a:t>Potential areas for further regulation </a:t>
            </a:r>
            <a:r>
              <a:rPr lang="en-US" sz="1600" dirty="0" smtClean="0"/>
              <a:t>- Methodology </a:t>
            </a:r>
            <a:r>
              <a:rPr lang="en-US" sz="1600" dirty="0"/>
              <a:t>of the calculation, governance structures, supervision, transparency, continuity, and conflicts of interests and accountability regarding the provision, administration and use of Benchmarks are the main areas to be considered. </a:t>
            </a:r>
          </a:p>
          <a:p>
            <a:r>
              <a:rPr lang="en-US" sz="1600" dirty="0"/>
              <a:t>Follow-up </a:t>
            </a:r>
            <a:r>
              <a:rPr lang="en-US" sz="1600" dirty="0" smtClean="0"/>
              <a:t>- Responses </a:t>
            </a:r>
            <a:r>
              <a:rPr lang="en-US" sz="1600" dirty="0"/>
              <a:t>to EBA/ESMA consultation will determine the need to develop principles with a non-binding effect </a:t>
            </a:r>
            <a:r>
              <a:rPr lang="en-US" sz="1600" dirty="0" smtClean="0"/>
              <a:t>in </a:t>
            </a:r>
            <a:r>
              <a:rPr lang="en-US" sz="1600" dirty="0"/>
              <a:t>the period until there is an EU regulatory framework in place. </a:t>
            </a:r>
            <a:r>
              <a:rPr lang="en-US" sz="1600" dirty="0" smtClean="0"/>
              <a:t>Findings </a:t>
            </a:r>
            <a:r>
              <a:rPr lang="en-US" sz="1600" dirty="0"/>
              <a:t>of the IOSCO consultation will be reflected into principles but no specific recommendations will be made by the IOSCO Task Force on the matter. IOSCO members will assess the applicability, monitoring or oversight of those principles in their domestic jurisdictions. </a:t>
            </a:r>
          </a:p>
          <a:p>
            <a:endParaRPr lang="en-US" sz="1600" dirty="0"/>
          </a:p>
        </p:txBody>
      </p:sp>
    </p:spTree>
    <p:extLst>
      <p:ext uri="{BB962C8B-B14F-4D97-AF65-F5344CB8AC3E}">
        <p14:creationId xmlns:p14="http://schemas.microsoft.com/office/powerpoint/2010/main" val="99930870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r>
              <a:rPr lang="cs-CZ" sz="4000" dirty="0" smtClean="0"/>
              <a:t>Diskuze</a:t>
            </a:r>
            <a:endParaRPr lang="cs-CZ" sz="4000" dirty="0"/>
          </a:p>
        </p:txBody>
      </p:sp>
      <p:sp>
        <p:nvSpPr>
          <p:cNvPr id="22531" name="Rectangle 3"/>
          <p:cNvSpPr>
            <a:spLocks noGrp="1" noChangeArrowheads="1"/>
          </p:cNvSpPr>
          <p:nvPr>
            <p:ph type="body" idx="1"/>
          </p:nvPr>
        </p:nvSpPr>
        <p:spPr/>
        <p:txBody>
          <a:bodyPr/>
          <a:lstStyle/>
          <a:p>
            <a:pPr algn="ctr" eaLnBrk="1" hangingPunct="1">
              <a:lnSpc>
                <a:spcPct val="80000"/>
              </a:lnSpc>
              <a:buFontTx/>
              <a:buNone/>
            </a:pPr>
            <a:r>
              <a:rPr lang="cs-CZ" sz="8000" dirty="0" smtClean="0"/>
              <a:t>?</a:t>
            </a:r>
          </a:p>
          <a:p>
            <a:pPr algn="ctr" eaLnBrk="1" hangingPunct="1">
              <a:lnSpc>
                <a:spcPct val="80000"/>
              </a:lnSpc>
              <a:buFontTx/>
              <a:buNone/>
            </a:pPr>
            <a:endParaRPr lang="cs-CZ" sz="2400" dirty="0" smtClean="0"/>
          </a:p>
          <a:p>
            <a:pPr algn="ctr" eaLnBrk="1" hangingPunct="1">
              <a:lnSpc>
                <a:spcPct val="80000"/>
              </a:lnSpc>
              <a:buFontTx/>
              <a:buNone/>
            </a:pPr>
            <a:r>
              <a:rPr lang="cs-CZ" dirty="0" smtClean="0"/>
              <a:t>Děkuji.</a:t>
            </a:r>
          </a:p>
          <a:p>
            <a:pPr eaLnBrk="1" hangingPunct="1">
              <a:lnSpc>
                <a:spcPct val="80000"/>
              </a:lnSpc>
              <a:buFontTx/>
              <a:buNone/>
            </a:pPr>
            <a:endParaRPr lang="cs-CZ" sz="1600" b="1" dirty="0" smtClean="0"/>
          </a:p>
          <a:p>
            <a:pPr eaLnBrk="1" hangingPunct="1">
              <a:lnSpc>
                <a:spcPct val="80000"/>
              </a:lnSpc>
              <a:buFontTx/>
              <a:buNone/>
            </a:pPr>
            <a:endParaRPr lang="cs-CZ" sz="1600" b="1" dirty="0" smtClean="0"/>
          </a:p>
          <a:p>
            <a:pPr eaLnBrk="1" hangingPunct="1">
              <a:lnSpc>
                <a:spcPct val="80000"/>
              </a:lnSpc>
              <a:buFontTx/>
              <a:buNone/>
            </a:pPr>
            <a:r>
              <a:rPr lang="cs-CZ" sz="1800" b="1" dirty="0"/>
              <a:t>Czech </a:t>
            </a:r>
            <a:r>
              <a:rPr lang="cs-CZ" sz="1800" b="1" dirty="0" err="1"/>
              <a:t>Capital</a:t>
            </a:r>
            <a:r>
              <a:rPr lang="cs-CZ" sz="1800" b="1" dirty="0"/>
              <a:t> Market </a:t>
            </a:r>
            <a:r>
              <a:rPr lang="cs-CZ" sz="1800" b="1" dirty="0" err="1"/>
              <a:t>Association</a:t>
            </a:r>
            <a:r>
              <a:rPr lang="cs-CZ" sz="1800" b="1" dirty="0"/>
              <a:t> </a:t>
            </a:r>
            <a:r>
              <a:rPr lang="cs-CZ" sz="1800" b="1" dirty="0" smtClean="0"/>
              <a:t>- AKAT</a:t>
            </a:r>
          </a:p>
          <a:p>
            <a:pPr eaLnBrk="1" hangingPunct="1">
              <a:lnSpc>
                <a:spcPct val="80000"/>
              </a:lnSpc>
              <a:buFontTx/>
              <a:buNone/>
            </a:pPr>
            <a:r>
              <a:rPr lang="cs-CZ" sz="1800" dirty="0" smtClean="0"/>
              <a:t>Štěpánská 16/612</a:t>
            </a:r>
          </a:p>
          <a:p>
            <a:pPr eaLnBrk="1" hangingPunct="1">
              <a:lnSpc>
                <a:spcPct val="80000"/>
              </a:lnSpc>
              <a:buFontTx/>
              <a:buNone/>
            </a:pPr>
            <a:r>
              <a:rPr lang="cs-CZ" sz="1800" dirty="0" smtClean="0"/>
              <a:t>110 00 Prague 1</a:t>
            </a:r>
          </a:p>
          <a:p>
            <a:pPr eaLnBrk="1" hangingPunct="1">
              <a:lnSpc>
                <a:spcPct val="80000"/>
              </a:lnSpc>
              <a:buFontTx/>
              <a:buNone/>
            </a:pPr>
            <a:r>
              <a:rPr lang="cs-CZ" sz="1800" dirty="0" smtClean="0"/>
              <a:t>Tel.: +420 224 919 114</a:t>
            </a:r>
          </a:p>
          <a:p>
            <a:pPr eaLnBrk="1" hangingPunct="1">
              <a:lnSpc>
                <a:spcPct val="80000"/>
              </a:lnSpc>
              <a:buFontTx/>
              <a:buNone/>
            </a:pPr>
            <a:r>
              <a:rPr lang="cs-CZ" sz="1800" dirty="0" smtClean="0"/>
              <a:t>Fax: +420 224 919 115</a:t>
            </a:r>
          </a:p>
          <a:p>
            <a:pPr eaLnBrk="1" hangingPunct="1">
              <a:lnSpc>
                <a:spcPct val="80000"/>
              </a:lnSpc>
              <a:buFontTx/>
              <a:buNone/>
            </a:pPr>
            <a:r>
              <a:rPr lang="cs-CZ" sz="1800" b="1" dirty="0" smtClean="0">
                <a:solidFill>
                  <a:srgbClr val="990033"/>
                </a:solidFill>
                <a:hlinkClick r:id="rId2"/>
              </a:rPr>
              <a:t>www.akatcr.cz</a:t>
            </a:r>
            <a:endParaRPr lang="cs-CZ" sz="1800" b="1" dirty="0" smtClean="0">
              <a:solidFill>
                <a:srgbClr val="990033"/>
              </a:solidFill>
            </a:endParaRPr>
          </a:p>
          <a:p>
            <a:pPr algn="ctr" eaLnBrk="1" hangingPunct="1">
              <a:lnSpc>
                <a:spcPct val="80000"/>
              </a:lnSpc>
              <a:buFontTx/>
              <a:buNone/>
            </a:pPr>
            <a:endParaRPr lang="cs-CZ" sz="1800"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UCITS V - VI </a:t>
            </a:r>
            <a:br>
              <a:rPr lang="en-US" dirty="0"/>
            </a:br>
            <a:endParaRPr lang="en-US" dirty="0"/>
          </a:p>
        </p:txBody>
      </p:sp>
      <p:sp>
        <p:nvSpPr>
          <p:cNvPr id="3" name="Content Placeholder 2"/>
          <p:cNvSpPr>
            <a:spLocks noGrp="1"/>
          </p:cNvSpPr>
          <p:nvPr>
            <p:ph idx="1"/>
          </p:nvPr>
        </p:nvSpPr>
        <p:spPr/>
        <p:txBody>
          <a:bodyPr/>
          <a:lstStyle/>
          <a:p>
            <a:r>
              <a:rPr lang="en-US" sz="1800" dirty="0" smtClean="0"/>
              <a:t>Cap </a:t>
            </a:r>
            <a:r>
              <a:rPr lang="en-US" sz="1800" dirty="0"/>
              <a:t>on variable remunerations </a:t>
            </a:r>
            <a:endParaRPr lang="en-US" sz="1800" dirty="0" smtClean="0"/>
          </a:p>
          <a:p>
            <a:pPr lvl="1"/>
            <a:r>
              <a:rPr lang="en-US" sz="1400" dirty="0" smtClean="0"/>
              <a:t>Inconsistent </a:t>
            </a:r>
            <a:r>
              <a:rPr lang="en-US" sz="1400" dirty="0"/>
              <a:t>with AIFMD provisions </a:t>
            </a:r>
          </a:p>
          <a:p>
            <a:pPr lvl="1"/>
            <a:r>
              <a:rPr lang="en-US" sz="1400" dirty="0"/>
              <a:t>Stricter than CRD IV provisions (1:1 cap ; no possibility of 1:2 extension with stakeholders approval) </a:t>
            </a:r>
          </a:p>
          <a:p>
            <a:r>
              <a:rPr lang="en-US" sz="1800" dirty="0"/>
              <a:t>Extension of remuneration rules to other categories of staff </a:t>
            </a:r>
          </a:p>
          <a:p>
            <a:r>
              <a:rPr lang="en-US" sz="1800" dirty="0"/>
              <a:t>Symmetry requirement for Performance fees </a:t>
            </a:r>
          </a:p>
          <a:p>
            <a:pPr lvl="1"/>
            <a:r>
              <a:rPr lang="en-US" sz="1400" dirty="0"/>
              <a:t>“additional remuneration for outperformance of the benchmark must correspond to equally high deductions in the case of underperformance” </a:t>
            </a:r>
          </a:p>
          <a:p>
            <a:r>
              <a:rPr lang="en-US" sz="1800" dirty="0"/>
              <a:t>Restrictions on costs that can be charged to the fund (including transaction costs) </a:t>
            </a:r>
          </a:p>
          <a:p>
            <a:pPr lvl="1"/>
            <a:r>
              <a:rPr lang="en-US" sz="1400" dirty="0"/>
              <a:t>Only costs that can be charged to the fund in addition to pro rata remunerations are those “directly linked to the maintenance and safeguarding of investments, such as those for legal actions, protection or enforcement of the rights of the unit holder and for retrieval of or compensation for loss of assets” </a:t>
            </a:r>
          </a:p>
          <a:p>
            <a:endParaRPr lang="en-US" dirty="0"/>
          </a:p>
        </p:txBody>
      </p:sp>
    </p:spTree>
    <p:extLst>
      <p:ext uri="{BB962C8B-B14F-4D97-AF65-F5344CB8AC3E}">
        <p14:creationId xmlns:p14="http://schemas.microsoft.com/office/powerpoint/2010/main" val="8014362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UCITS V - VI </a:t>
            </a:r>
            <a:br>
              <a:rPr lang="en-US" dirty="0"/>
            </a:br>
            <a:endParaRPr lang="en-US" dirty="0"/>
          </a:p>
        </p:txBody>
      </p:sp>
      <p:sp>
        <p:nvSpPr>
          <p:cNvPr id="3" name="Content Placeholder 2"/>
          <p:cNvSpPr>
            <a:spLocks noGrp="1"/>
          </p:cNvSpPr>
          <p:nvPr>
            <p:ph idx="1"/>
          </p:nvPr>
        </p:nvSpPr>
        <p:spPr/>
        <p:txBody>
          <a:bodyPr/>
          <a:lstStyle/>
          <a:p>
            <a:r>
              <a:rPr lang="en-US" sz="1800" dirty="0"/>
              <a:t>Depositary regime and harmonization of sanctions </a:t>
            </a:r>
          </a:p>
          <a:p>
            <a:pPr marL="400050" lvl="1" indent="0">
              <a:buNone/>
            </a:pPr>
            <a:r>
              <a:rPr lang="en-US" sz="1400" dirty="0" smtClean="0"/>
              <a:t>Report </a:t>
            </a:r>
            <a:r>
              <a:rPr lang="en-US" sz="1400" dirty="0"/>
              <a:t>voted in ECON Committee contains a number of improvements compared to Commission’s legislative proposal and/or draft report by MEP Sven </a:t>
            </a:r>
            <a:r>
              <a:rPr lang="en-US" sz="1400" dirty="0" err="1"/>
              <a:t>Giegold</a:t>
            </a:r>
            <a:r>
              <a:rPr lang="en-US" sz="1400" dirty="0"/>
              <a:t> – several EFAMA amendment proposals partly or fully taken on board (e.g. on eligible entities, conditions for the delegation of the custody function, disclosures re. custody network, proportionality of sanctions to the seriousness of the breach) </a:t>
            </a:r>
            <a:endParaRPr lang="en-US" sz="1400" dirty="0" smtClean="0"/>
          </a:p>
          <a:p>
            <a:pPr marL="400050" lvl="1" indent="0">
              <a:buNone/>
            </a:pPr>
            <a:endParaRPr lang="en-US" sz="1400" dirty="0"/>
          </a:p>
          <a:p>
            <a:pPr marL="285750"/>
            <a:r>
              <a:rPr lang="en-US" sz="1800" dirty="0" smtClean="0"/>
              <a:t>UCITS VI</a:t>
            </a:r>
          </a:p>
          <a:p>
            <a:pPr lvl="1" indent="-342900">
              <a:buAutoNum type="arabicPeriod"/>
            </a:pPr>
            <a:r>
              <a:rPr lang="en-US" sz="1400" dirty="0" smtClean="0"/>
              <a:t>Eligible assets and use of derivatives</a:t>
            </a:r>
            <a:endParaRPr lang="en-US" sz="1400" dirty="0"/>
          </a:p>
          <a:p>
            <a:pPr lvl="1" indent="-342900">
              <a:buAutoNum type="arabicPeriod"/>
            </a:pPr>
            <a:r>
              <a:rPr lang="en-US" sz="1400" dirty="0" smtClean="0"/>
              <a:t>Efficient portfolio management techniques </a:t>
            </a:r>
          </a:p>
          <a:p>
            <a:pPr lvl="1" indent="-342900">
              <a:buAutoNum type="arabicPeriod"/>
            </a:pPr>
            <a:r>
              <a:rPr lang="en-US" sz="1400" dirty="0" err="1" smtClean="0"/>
              <a:t>OTCDerivatives</a:t>
            </a:r>
            <a:endParaRPr lang="en-US" sz="1400" dirty="0"/>
          </a:p>
          <a:p>
            <a:pPr lvl="1" indent="-342900">
              <a:buAutoNum type="arabicPeriod"/>
            </a:pPr>
            <a:r>
              <a:rPr lang="en-US" sz="1400" dirty="0" smtClean="0"/>
              <a:t>Extraordinary liquidity management rules </a:t>
            </a:r>
          </a:p>
          <a:p>
            <a:pPr lvl="1" indent="-342900">
              <a:buAutoNum type="arabicPeriod"/>
            </a:pPr>
            <a:r>
              <a:rPr lang="en-US" sz="1400" dirty="0" err="1" smtClean="0"/>
              <a:t>Depositarypassport</a:t>
            </a:r>
            <a:endParaRPr lang="en-US" sz="1400" dirty="0"/>
          </a:p>
          <a:p>
            <a:pPr lvl="1" indent="-342900">
              <a:buAutoNum type="arabicPeriod"/>
            </a:pPr>
            <a:r>
              <a:rPr lang="en-US" sz="1400" dirty="0" smtClean="0"/>
              <a:t>Money Market Funds</a:t>
            </a:r>
            <a:r>
              <a:rPr lang="en-US" sz="1400" dirty="0"/>
              <a:t>(MMF</a:t>
            </a:r>
            <a:r>
              <a:rPr lang="en-US" sz="1400" dirty="0" smtClean="0"/>
              <a:t>)</a:t>
            </a:r>
            <a:endParaRPr lang="en-US" sz="1400" dirty="0"/>
          </a:p>
          <a:p>
            <a:pPr lvl="1" indent="-342900">
              <a:buAutoNum type="arabicPeriod"/>
            </a:pPr>
            <a:r>
              <a:rPr lang="en-US" sz="1400" dirty="0" err="1" smtClean="0"/>
              <a:t>Longterminvestments</a:t>
            </a:r>
            <a:endParaRPr lang="en-US" sz="1400" dirty="0"/>
          </a:p>
          <a:p>
            <a:pPr lvl="1" indent="-342900">
              <a:buAutoNum type="arabicPeriod"/>
            </a:pPr>
            <a:r>
              <a:rPr lang="en-US" sz="1400" dirty="0" smtClean="0"/>
              <a:t>Addressing UCITS IV </a:t>
            </a:r>
            <a:endParaRPr lang="en-US" sz="1400" dirty="0"/>
          </a:p>
          <a:p>
            <a:pPr marL="400050" lvl="1" indent="0">
              <a:buNone/>
            </a:pPr>
            <a:endParaRPr lang="en-US" sz="1400" dirty="0"/>
          </a:p>
          <a:p>
            <a:endParaRPr lang="en-US" dirty="0"/>
          </a:p>
        </p:txBody>
      </p:sp>
    </p:spTree>
    <p:extLst>
      <p:ext uri="{BB962C8B-B14F-4D97-AF65-F5344CB8AC3E}">
        <p14:creationId xmlns:p14="http://schemas.microsoft.com/office/powerpoint/2010/main" val="35575670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Tax Issues </a:t>
            </a:r>
            <a:br>
              <a:rPr lang="en-US" dirty="0"/>
            </a:br>
            <a:endParaRPr lang="en-US" dirty="0"/>
          </a:p>
        </p:txBody>
      </p:sp>
      <p:sp>
        <p:nvSpPr>
          <p:cNvPr id="3" name="Content Placeholder 2"/>
          <p:cNvSpPr>
            <a:spLocks noGrp="1"/>
          </p:cNvSpPr>
          <p:nvPr>
            <p:ph idx="1"/>
          </p:nvPr>
        </p:nvSpPr>
        <p:spPr/>
        <p:txBody>
          <a:bodyPr/>
          <a:lstStyle/>
          <a:p>
            <a:r>
              <a:rPr lang="en-US" sz="2000" dirty="0"/>
              <a:t>FATCA </a:t>
            </a:r>
            <a:endParaRPr lang="en-US" sz="2000" dirty="0" smtClean="0"/>
          </a:p>
          <a:p>
            <a:pPr lvl="1"/>
            <a:r>
              <a:rPr lang="en-US" sz="1600" dirty="0" smtClean="0"/>
              <a:t>registration</a:t>
            </a:r>
            <a:endParaRPr lang="en-US" sz="1600" dirty="0"/>
          </a:p>
          <a:p>
            <a:r>
              <a:rPr lang="en-US" sz="2000" dirty="0"/>
              <a:t>Financial Transaction Tax (FTT</a:t>
            </a:r>
            <a:r>
              <a:rPr lang="en-US" sz="2000" dirty="0" smtClean="0"/>
              <a:t>):</a:t>
            </a:r>
          </a:p>
          <a:p>
            <a:pPr lvl="1"/>
            <a:r>
              <a:rPr lang="en-US" sz="1600" dirty="0" smtClean="0"/>
              <a:t>UCITS</a:t>
            </a:r>
          </a:p>
          <a:p>
            <a:pPr lvl="1"/>
            <a:r>
              <a:rPr lang="en-US" sz="1600" dirty="0" smtClean="0"/>
              <a:t>Derivatives</a:t>
            </a:r>
          </a:p>
          <a:p>
            <a:pPr lvl="1"/>
            <a:r>
              <a:rPr lang="en-US" sz="1600" dirty="0" smtClean="0"/>
              <a:t>Timeframe</a:t>
            </a:r>
            <a:endParaRPr lang="en-US" sz="2000" dirty="0"/>
          </a:p>
          <a:p>
            <a:r>
              <a:rPr lang="en-US" sz="2000" dirty="0"/>
              <a:t>VAT </a:t>
            </a:r>
          </a:p>
          <a:p>
            <a:pPr lvl="1"/>
            <a:r>
              <a:rPr lang="en-US" sz="1600" dirty="0"/>
              <a:t>7 March 2013 - ECJ Decision (Case C-275/11 “</a:t>
            </a:r>
            <a:r>
              <a:rPr lang="en-US" sz="1600" dirty="0" err="1"/>
              <a:t>GfBk</a:t>
            </a:r>
            <a:r>
              <a:rPr lang="en-US" sz="1600" dirty="0"/>
              <a:t>“) on the VAT treatment of advisory services provided by a third party to an Investment Management Company concerning investment in transferable </a:t>
            </a:r>
            <a:r>
              <a:rPr lang="en-US" sz="1600" dirty="0" smtClean="0"/>
              <a:t>securities. The </a:t>
            </a:r>
            <a:r>
              <a:rPr lang="en-US" sz="1600" dirty="0"/>
              <a:t>Court has decided that advisory services concerning investment in transferable securities, provided by a third party to an investment management company which is the manager of a special investment fund should be considered VAT exempt, even if the third party has not acted on the basis of a mandate </a:t>
            </a:r>
          </a:p>
          <a:p>
            <a:pPr marL="400050" lvl="1" indent="0">
              <a:buNone/>
            </a:pPr>
            <a:endParaRPr lang="en-US" sz="1400" dirty="0"/>
          </a:p>
          <a:p>
            <a:endParaRPr lang="en-US" dirty="0"/>
          </a:p>
        </p:txBody>
      </p:sp>
    </p:spTree>
    <p:extLst>
      <p:ext uri="{BB962C8B-B14F-4D97-AF65-F5344CB8AC3E}">
        <p14:creationId xmlns:p14="http://schemas.microsoft.com/office/powerpoint/2010/main" val="1148513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Tax Issues </a:t>
            </a:r>
            <a:br>
              <a:rPr lang="en-US" dirty="0"/>
            </a:br>
            <a:endParaRPr lang="en-US" dirty="0"/>
          </a:p>
        </p:txBody>
      </p:sp>
      <p:sp>
        <p:nvSpPr>
          <p:cNvPr id="3" name="Content Placeholder 2"/>
          <p:cNvSpPr>
            <a:spLocks noGrp="1"/>
          </p:cNvSpPr>
          <p:nvPr>
            <p:ph idx="1"/>
          </p:nvPr>
        </p:nvSpPr>
        <p:spPr/>
        <p:txBody>
          <a:bodyPr/>
          <a:lstStyle/>
          <a:p>
            <a:r>
              <a:rPr lang="en-US" sz="2000" dirty="0" smtClean="0"/>
              <a:t>VAT </a:t>
            </a:r>
            <a:endParaRPr lang="en-US" sz="2000" dirty="0"/>
          </a:p>
          <a:p>
            <a:pPr lvl="2"/>
            <a:r>
              <a:rPr lang="en-US" dirty="0"/>
              <a:t>7 March 2013 - ECJ Decision (Case C-424/11 “Wheels Common Investment Fund Trustees Ltd“) on the VAT treatment of management services to certain pension </a:t>
            </a:r>
            <a:r>
              <a:rPr lang="en-US" dirty="0" err="1" smtClean="0"/>
              <a:t>schemes.The</a:t>
            </a:r>
            <a:r>
              <a:rPr lang="en-US" dirty="0" smtClean="0"/>
              <a:t> </a:t>
            </a:r>
            <a:r>
              <a:rPr lang="en-US" dirty="0"/>
              <a:t>Court has decided that management of an investment fund pooling the assets of a retirement pension scheme (where the members of the scheme do not bear the risk arising from the management of the fund) should not be considered VAT exempt and therefore VAT should apply </a:t>
            </a:r>
          </a:p>
          <a:p>
            <a:pPr marL="400050" lvl="1" indent="0">
              <a:buNone/>
            </a:pPr>
            <a:endParaRPr lang="en-US" sz="1400" dirty="0"/>
          </a:p>
          <a:p>
            <a:endParaRPr lang="en-US" dirty="0"/>
          </a:p>
        </p:txBody>
      </p:sp>
    </p:spTree>
    <p:extLst>
      <p:ext uri="{BB962C8B-B14F-4D97-AF65-F5344CB8AC3E}">
        <p14:creationId xmlns:p14="http://schemas.microsoft.com/office/powerpoint/2010/main" val="30713431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AIFMD </a:t>
            </a:r>
            <a:r>
              <a:rPr lang="en-US" dirty="0" smtClean="0"/>
              <a:t>– </a:t>
            </a:r>
            <a:r>
              <a:rPr lang="en-US" dirty="0"/>
              <a:t>update </a:t>
            </a:r>
            <a:br>
              <a:rPr lang="en-US" dirty="0"/>
            </a:br>
            <a:endParaRPr lang="en-US" dirty="0"/>
          </a:p>
        </p:txBody>
      </p:sp>
      <p:sp>
        <p:nvSpPr>
          <p:cNvPr id="3" name="Content Placeholder 2"/>
          <p:cNvSpPr>
            <a:spLocks noGrp="1"/>
          </p:cNvSpPr>
          <p:nvPr>
            <p:ph idx="1"/>
          </p:nvPr>
        </p:nvSpPr>
        <p:spPr/>
        <p:txBody>
          <a:bodyPr/>
          <a:lstStyle/>
          <a:p>
            <a:r>
              <a:rPr lang="en-US" sz="2000" dirty="0"/>
              <a:t>Level 2 Regulation on exemptions, general operating conditions, depositaries, leverage, transparency and supervision, published in Official Journal on 22 March 2013, applicable as of 22 July 2013 </a:t>
            </a:r>
            <a:endParaRPr lang="en-US" sz="2000" dirty="0">
              <a:latin typeface="Wingdings"/>
            </a:endParaRPr>
          </a:p>
          <a:p>
            <a:r>
              <a:rPr lang="en-US" sz="2000" dirty="0" smtClean="0"/>
              <a:t>Q</a:t>
            </a:r>
            <a:r>
              <a:rPr lang="en-US" sz="2000" dirty="0"/>
              <a:t>&amp;A to clarify questions arising from Level 2 Regulation sent by Commission to Member States supervisory authorities </a:t>
            </a:r>
            <a:endParaRPr lang="en-US" sz="2000" dirty="0" smtClean="0"/>
          </a:p>
          <a:p>
            <a:r>
              <a:rPr lang="en-US" sz="2000" dirty="0" smtClean="0"/>
              <a:t>Q</a:t>
            </a:r>
            <a:r>
              <a:rPr lang="en-US" sz="2000" dirty="0"/>
              <a:t>&amp;A to clarify questions arising from Level 1 and Level 2 published on Commission website since March 2013 </a:t>
            </a:r>
          </a:p>
          <a:p>
            <a:r>
              <a:rPr lang="en-US" sz="2000" dirty="0"/>
              <a:t>Not yet adopted – timeline unclear:</a:t>
            </a:r>
            <a:br>
              <a:rPr lang="en-US" sz="2000" dirty="0"/>
            </a:br>
            <a:r>
              <a:rPr lang="en-US" sz="2000" dirty="0"/>
              <a:t>Proposed Level 2 Regulation on Member State of Reference Proposed Level 2 Regulation on Opt-in Procedures </a:t>
            </a:r>
          </a:p>
          <a:p>
            <a:pPr marL="400050" lvl="1" indent="0">
              <a:buNone/>
            </a:pPr>
            <a:endParaRPr lang="en-US" sz="1400" dirty="0"/>
          </a:p>
          <a:p>
            <a:endParaRPr lang="en-US" dirty="0"/>
          </a:p>
        </p:txBody>
      </p:sp>
    </p:spTree>
    <p:extLst>
      <p:ext uri="{BB962C8B-B14F-4D97-AF65-F5344CB8AC3E}">
        <p14:creationId xmlns:p14="http://schemas.microsoft.com/office/powerpoint/2010/main" val="29956765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ESMA Guidelines on UCITS ETFs and other UCITS issues </a:t>
            </a:r>
            <a:br>
              <a:rPr lang="en-US" dirty="0"/>
            </a:br>
            <a:endParaRPr lang="en-US" dirty="0"/>
          </a:p>
        </p:txBody>
      </p:sp>
      <p:sp>
        <p:nvSpPr>
          <p:cNvPr id="3" name="Content Placeholder 2"/>
          <p:cNvSpPr>
            <a:spLocks noGrp="1"/>
          </p:cNvSpPr>
          <p:nvPr>
            <p:ph idx="1"/>
          </p:nvPr>
        </p:nvSpPr>
        <p:spPr/>
        <p:txBody>
          <a:bodyPr/>
          <a:lstStyle/>
          <a:p>
            <a:r>
              <a:rPr lang="en-US" sz="2000" dirty="0"/>
              <a:t>ESMA Q&amp;A aiming at clarifying the Guidelines and promoting common supervisory practices published on 15th March 2013 </a:t>
            </a:r>
          </a:p>
          <a:p>
            <a:r>
              <a:rPr lang="en-US" sz="2000" dirty="0"/>
              <a:t>ESMA currently working on a second version of the Q&amp;A including additional questions and answers </a:t>
            </a:r>
            <a:endParaRPr lang="en-US" sz="2000" dirty="0" smtClean="0"/>
          </a:p>
          <a:p>
            <a:r>
              <a:rPr lang="en-US" sz="2000" dirty="0"/>
              <a:t>Questions suggested by EFAMA only partly answered (e.g. secondary market investors, transitional provisions) </a:t>
            </a:r>
            <a:endParaRPr lang="en-US" sz="2000" dirty="0">
              <a:latin typeface="Wingdings"/>
            </a:endParaRPr>
          </a:p>
          <a:p>
            <a:r>
              <a:rPr lang="en-US" sz="2000" dirty="0"/>
              <a:t>Q&amp;A contains useful clarifications (e.g. use of ETFs label, disclosures in relation to EPM techniques ... </a:t>
            </a:r>
          </a:p>
          <a:p>
            <a:r>
              <a:rPr lang="en-US" sz="2000" dirty="0"/>
              <a:t>... but not necessarily the ones we asked for (e.g. scope of application of guidelines on financial indices, applicability of rules on collateral management ...) </a:t>
            </a:r>
          </a:p>
          <a:p>
            <a:endParaRPr lang="en-US" sz="2000" dirty="0"/>
          </a:p>
          <a:p>
            <a:pPr marL="400050" lvl="1" indent="0">
              <a:buNone/>
            </a:pPr>
            <a:endParaRPr lang="en-US" sz="1400" dirty="0"/>
          </a:p>
          <a:p>
            <a:endParaRPr lang="en-US" dirty="0"/>
          </a:p>
        </p:txBody>
      </p:sp>
    </p:spTree>
    <p:extLst>
      <p:ext uri="{BB962C8B-B14F-4D97-AF65-F5344CB8AC3E}">
        <p14:creationId xmlns:p14="http://schemas.microsoft.com/office/powerpoint/2010/main" val="11773955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Shadow Banking: FSB, IOSCO &amp; Europe </a:t>
            </a:r>
            <a:br>
              <a:rPr lang="en-US" dirty="0"/>
            </a:br>
            <a:endParaRPr lang="en-US" dirty="0"/>
          </a:p>
        </p:txBody>
      </p:sp>
      <p:sp>
        <p:nvSpPr>
          <p:cNvPr id="3" name="Content Placeholder 2"/>
          <p:cNvSpPr>
            <a:spLocks noGrp="1"/>
          </p:cNvSpPr>
          <p:nvPr>
            <p:ph idx="1"/>
          </p:nvPr>
        </p:nvSpPr>
        <p:spPr/>
        <p:txBody>
          <a:bodyPr/>
          <a:lstStyle/>
          <a:p>
            <a:r>
              <a:rPr lang="en-US" sz="2000" dirty="0"/>
              <a:t>5 specific areas and goals </a:t>
            </a:r>
            <a:r>
              <a:rPr lang="en-US" sz="2000" dirty="0" smtClean="0"/>
              <a:t>(Financial Stability Board - </a:t>
            </a:r>
            <a:r>
              <a:rPr lang="en-US" sz="2000" dirty="0"/>
              <a:t>Set of </a:t>
            </a:r>
            <a:r>
              <a:rPr lang="en-US" sz="2000" dirty="0" smtClean="0"/>
              <a:t>Recommendations)</a:t>
            </a:r>
            <a:endParaRPr lang="en-US" sz="2000" dirty="0"/>
          </a:p>
          <a:p>
            <a:pPr lvl="1"/>
            <a:r>
              <a:rPr lang="en-US" sz="1600" dirty="0"/>
              <a:t> To mitigate the spill-over effect between the regular banking system and the shadow banking </a:t>
            </a:r>
            <a:r>
              <a:rPr lang="en-US" sz="1600" dirty="0" smtClean="0"/>
              <a:t>system </a:t>
            </a:r>
            <a:r>
              <a:rPr lang="en-US" sz="1600" dirty="0"/>
              <a:t>(BCBS) </a:t>
            </a:r>
          </a:p>
          <a:p>
            <a:pPr lvl="1"/>
            <a:r>
              <a:rPr lang="en-US" sz="1600" dirty="0"/>
              <a:t> To reduce the susceptibility of MMFs to runs (IOSCO) </a:t>
            </a:r>
          </a:p>
          <a:p>
            <a:pPr lvl="1"/>
            <a:r>
              <a:rPr lang="en-US" sz="1600" dirty="0"/>
              <a:t> To assess &amp; mitigate systemic risks posed by “other shadow banking entities” (FSB Task Force) </a:t>
            </a:r>
          </a:p>
          <a:p>
            <a:pPr lvl="1"/>
            <a:r>
              <a:rPr lang="en-US" sz="1600" dirty="0"/>
              <a:t> To assess and align the incentives associated with </a:t>
            </a:r>
            <a:r>
              <a:rPr lang="en-US" sz="1600" dirty="0" err="1"/>
              <a:t>securitisation</a:t>
            </a:r>
            <a:r>
              <a:rPr lang="en-US" sz="1600" dirty="0"/>
              <a:t> (IOSCO – BCBS) </a:t>
            </a:r>
          </a:p>
          <a:p>
            <a:pPr lvl="1"/>
            <a:r>
              <a:rPr lang="en-US" sz="1600" dirty="0"/>
              <a:t> To dampen risks and pro-cyclical incentives linked to secured financing contracts such repos, and securities lending that may exacerbate funding strains in times of “runs” (FSB Task Force) </a:t>
            </a:r>
          </a:p>
          <a:p>
            <a:r>
              <a:rPr lang="en-US" sz="2000" dirty="0"/>
              <a:t>Timetable </a:t>
            </a:r>
          </a:p>
          <a:p>
            <a:pPr lvl="1"/>
            <a:r>
              <a:rPr lang="en-US" sz="1600" dirty="0"/>
              <a:t>Report to the G20 Finance Ministers and Central Bank Governors (31/10/12) Publication of initial integrated set of recommendations on 18 November</a:t>
            </a:r>
            <a:br>
              <a:rPr lang="en-US" sz="1600" dirty="0"/>
            </a:br>
            <a:r>
              <a:rPr lang="en-US" sz="1600" dirty="0"/>
              <a:t>A final set of recommendations for the September 2013 G20 Summit </a:t>
            </a:r>
          </a:p>
          <a:p>
            <a:endParaRPr lang="en-US" sz="2000" dirty="0"/>
          </a:p>
          <a:p>
            <a:pPr marL="400050" lvl="1" indent="0">
              <a:buNone/>
            </a:pPr>
            <a:endParaRPr lang="en-US" sz="1400" dirty="0"/>
          </a:p>
          <a:p>
            <a:endParaRPr lang="en-US" dirty="0"/>
          </a:p>
        </p:txBody>
      </p:sp>
    </p:spTree>
    <p:extLst>
      <p:ext uri="{BB962C8B-B14F-4D97-AF65-F5344CB8AC3E}">
        <p14:creationId xmlns:p14="http://schemas.microsoft.com/office/powerpoint/2010/main" val="1204724583"/>
      </p:ext>
    </p:extLst>
  </p:cSld>
  <p:clrMapOvr>
    <a:masterClrMapping/>
  </p:clrMapOvr>
</p:sld>
</file>

<file path=ppt/theme/theme1.xml><?xml version="1.0" encoding="utf-8"?>
<a:theme xmlns:a="http://schemas.openxmlformats.org/drawingml/2006/main" name="Default Design">
  <a:themeElements>
    <a:clrScheme name="">
      <a:dk1>
        <a:srgbClr val="000000"/>
      </a:dk1>
      <a:lt1>
        <a:srgbClr val="FFFFCC"/>
      </a:lt1>
      <a:dk2>
        <a:srgbClr val="FFCC66"/>
      </a:dk2>
      <a:lt2>
        <a:srgbClr val="666633"/>
      </a:lt2>
      <a:accent1>
        <a:srgbClr val="3366FF"/>
      </a:accent1>
      <a:accent2>
        <a:srgbClr val="009900"/>
      </a:accent2>
      <a:accent3>
        <a:srgbClr val="FFFFE2"/>
      </a:accent3>
      <a:accent4>
        <a:srgbClr val="000000"/>
      </a:accent4>
      <a:accent5>
        <a:srgbClr val="ADB8FF"/>
      </a:accent5>
      <a:accent6>
        <a:srgbClr val="008A00"/>
      </a:accent6>
      <a:hlink>
        <a:srgbClr val="0033CC"/>
      </a:hlink>
      <a:folHlink>
        <a:srgbClr val="FFCC66"/>
      </a:folHlink>
    </a:clrScheme>
    <a:fontScheme name="Default Design">
      <a:majorFont>
        <a:latin typeface="Arial"/>
        <a:ea typeface=""/>
        <a:cs typeface=""/>
      </a:majorFont>
      <a:minorFont>
        <a:latin typeface="Arial"/>
        <a:ea typeface=""/>
        <a:cs typeface=""/>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Motiv sady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Motiv sady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7152</TotalTime>
  <Words>1670</Words>
  <Application>Microsoft Office PowerPoint</Application>
  <PresentationFormat>Předvádění na obrazovce (4:3)</PresentationFormat>
  <Paragraphs>165</Paragraphs>
  <Slides>22</Slides>
  <Notes>1</Notes>
  <HiddenSlides>0</HiddenSlides>
  <MMClips>0</MMClips>
  <ScaleCrop>false</ScaleCrop>
  <HeadingPairs>
    <vt:vector size="4" baseType="variant">
      <vt:variant>
        <vt:lpstr>Motiv</vt:lpstr>
      </vt:variant>
      <vt:variant>
        <vt:i4>1</vt:i4>
      </vt:variant>
      <vt:variant>
        <vt:lpstr>Nadpisy snímků</vt:lpstr>
      </vt:variant>
      <vt:variant>
        <vt:i4>22</vt:i4>
      </vt:variant>
    </vt:vector>
  </HeadingPairs>
  <TitlesOfParts>
    <vt:vector size="23" baseType="lpstr">
      <vt:lpstr>Default Design</vt:lpstr>
      <vt:lpstr>Prezentace aplikace PowerPoint</vt:lpstr>
      <vt:lpstr>Aktuální otázky řešené EFAMA</vt:lpstr>
      <vt:lpstr>UCITS V - VI  </vt:lpstr>
      <vt:lpstr>UCITS V - VI  </vt:lpstr>
      <vt:lpstr>Tax Issues  </vt:lpstr>
      <vt:lpstr>Tax Issues  </vt:lpstr>
      <vt:lpstr>AIFMD – update  </vt:lpstr>
      <vt:lpstr>ESMA Guidelines on UCITS ETFs and other UCITS issues  </vt:lpstr>
      <vt:lpstr>Shadow Banking: FSB, IOSCO &amp; Europe  </vt:lpstr>
      <vt:lpstr>Shadow Banking: European Institutions</vt:lpstr>
      <vt:lpstr>Money Market Funds </vt:lpstr>
      <vt:lpstr>MMFs – Objectives and policies</vt:lpstr>
      <vt:lpstr>MMFs – Provisions</vt:lpstr>
      <vt:lpstr>Other issues</vt:lpstr>
      <vt:lpstr>European personal pension scheme/product </vt:lpstr>
      <vt:lpstr>European personal pension scheme/product </vt:lpstr>
      <vt:lpstr>OCERP</vt:lpstr>
      <vt:lpstr>Simple</vt:lpstr>
      <vt:lpstr>Benchmarks and Indices </vt:lpstr>
      <vt:lpstr>Benchmarks and Indices </vt:lpstr>
      <vt:lpstr>Benchmarks and Indices </vt:lpstr>
      <vt:lpstr>Diskuze</vt:lpstr>
    </vt:vector>
  </TitlesOfParts>
  <Company>SIS, a. 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Prezentace aplikace PowerPoint</dc:title>
  <dc:creator>pzaplet</dc:creator>
  <cp:lastModifiedBy>Jana Michalíková - AKAT</cp:lastModifiedBy>
  <cp:revision>178</cp:revision>
  <dcterms:created xsi:type="dcterms:W3CDTF">2002-01-28T07:46:14Z</dcterms:created>
  <dcterms:modified xsi:type="dcterms:W3CDTF">2013-04-17T20:31:38Z</dcterms:modified>
</cp:coreProperties>
</file>