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1" r:id="rId1"/>
    <p:sldMasterId id="2147484027" r:id="rId2"/>
    <p:sldMasterId id="2147484050" r:id="rId3"/>
  </p:sldMasterIdLst>
  <p:notesMasterIdLst>
    <p:notesMasterId r:id="rId11"/>
  </p:notesMasterIdLst>
  <p:handoutMasterIdLst>
    <p:handoutMasterId r:id="rId12"/>
  </p:handoutMasterIdLst>
  <p:sldIdLst>
    <p:sldId id="297" r:id="rId4"/>
    <p:sldId id="313" r:id="rId5"/>
    <p:sldId id="326" r:id="rId6"/>
    <p:sldId id="327" r:id="rId7"/>
    <p:sldId id="328" r:id="rId8"/>
    <p:sldId id="324" r:id="rId9"/>
    <p:sldId id="302" r:id="rId10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BF80BF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BF80BF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BF80BF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BF80BF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BF80BF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rgbClr val="BF80BF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rgbClr val="BF80BF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rgbClr val="BF80BF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rgbClr val="BF80BF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400"/>
    <a:srgbClr val="C9DD03"/>
    <a:srgbClr val="002776"/>
    <a:srgbClr val="00A1DE"/>
    <a:srgbClr val="72C7E7"/>
    <a:srgbClr val="FFFFFF"/>
    <a:srgbClr val="00A0DE"/>
    <a:srgbClr val="3C8A2E"/>
    <a:srgbClr val="003D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72833802-FEF1-4C79-8D5D-14CF1EAF98D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60" autoAdjust="0"/>
    <p:restoredTop sz="94675" autoAdjust="0"/>
  </p:normalViewPr>
  <p:slideViewPr>
    <p:cSldViewPr snapToGrid="0" showGuides="1">
      <p:cViewPr>
        <p:scale>
          <a:sx n="60" d="100"/>
          <a:sy n="60" d="100"/>
        </p:scale>
        <p:origin x="-1806" y="-210"/>
      </p:cViewPr>
      <p:guideLst>
        <p:guide orient="horz" pos="756"/>
        <p:guide pos="234"/>
        <p:guide pos="561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288"/>
    </p:cViewPr>
  </p:sorterViewPr>
  <p:notesViewPr>
    <p:cSldViewPr snapToGrid="0" showGuides="1">
      <p:cViewPr varScale="1">
        <p:scale>
          <a:sx n="92" d="100"/>
          <a:sy n="92" d="100"/>
        </p:scale>
        <p:origin x="-2790" y="-114"/>
      </p:cViewPr>
      <p:guideLst>
        <p:guide orient="horz" pos="3127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4407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8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94" tIns="46497" rIns="92994" bIns="464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61738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0066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0066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0066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0066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0066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244"/>
            <a:ext cx="4959350" cy="372169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50445" y="9429780"/>
            <a:ext cx="2945659" cy="496751"/>
          </a:xfrm>
          <a:prstGeom prst="rect">
            <a:avLst/>
          </a:prstGeom>
        </p:spPr>
        <p:txBody>
          <a:bodyPr/>
          <a:lstStyle/>
          <a:p>
            <a:fld id="{4A426251-0EF9-476B-92C8-BC4528CE61B1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DEL_PRI_RGB"/>
          <p:cNvPicPr>
            <a:picLocks noChangeArrowheads="1"/>
          </p:cNvPicPr>
          <p:nvPr userDrawn="1"/>
        </p:nvPicPr>
        <p:blipFill>
          <a:blip r:embed="rId2" cstate="print"/>
          <a:srcRect l="7785" t="27351" r="9871" b="25598"/>
          <a:stretch>
            <a:fillRect/>
          </a:stretch>
        </p:blipFill>
        <p:spPr bwMode="auto">
          <a:xfrm>
            <a:off x="209550" y="298450"/>
            <a:ext cx="23463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73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72000" y="1602183"/>
            <a:ext cx="4787971" cy="1044000"/>
          </a:xfrm>
        </p:spPr>
        <p:txBody>
          <a:bodyPr/>
          <a:lstStyle>
            <a:lvl1pPr>
              <a:lnSpc>
                <a:spcPct val="100000"/>
              </a:lnSpc>
              <a:defRPr sz="3600" b="0" i="0" baseline="0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58775" y="6023452"/>
            <a:ext cx="7734300" cy="609600"/>
          </a:xfrm>
          <a:ln algn="ctr"/>
        </p:spPr>
        <p:txBody>
          <a:bodyPr/>
          <a:lstStyle>
            <a:lvl1pPr marL="0" indent="0" eaLnBrk="0" hangingPunct="0">
              <a:spcBef>
                <a:spcPts val="600"/>
              </a:spcBef>
              <a:buClr>
                <a:schemeClr val="bg1"/>
              </a:buClr>
              <a:buFontTx/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72000" y="2732400"/>
            <a:ext cx="4795321" cy="1042249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3600" b="0" i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310000" cy="5853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buFont typeface="Arial" pitchFamily="34" charset="0"/>
              <a:buChar char="•"/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/>
              <a:t>Nadnárodní daňové otázky - FATCA</a:t>
            </a:r>
            <a:endParaRPr lang="en-US" alt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4800600"/>
            <a:ext cx="8528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0000" y="612775"/>
            <a:ext cx="8528400" cy="4114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00" y="5367338"/>
            <a:ext cx="8528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/>
              <a:t>Nadnárodní daňové otázky - FATCA</a:t>
            </a:r>
            <a:endParaRPr lang="en-US" alt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/>
              <a:t>Nadnárodní daňové otázky - FATCA</a:t>
            </a:r>
            <a:endParaRPr lang="en-US" alt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6400" y="358775"/>
            <a:ext cx="2132013" cy="60467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775" y="358775"/>
            <a:ext cx="6245225" cy="60467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/>
              <a:t>Nadnárodní daňové otázky - FATCA</a:t>
            </a:r>
            <a:endParaRPr lang="en-US" alt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5" name="Title Placeholder 1"/>
          <p:cNvSpPr>
            <a:spLocks noGrp="1"/>
          </p:cNvSpPr>
          <p:nvPr>
            <p:ph type="ctrTitle"/>
          </p:nvPr>
        </p:nvSpPr>
        <p:spPr bwMode="gray">
          <a:xfrm>
            <a:off x="1142999" y="2538374"/>
            <a:ext cx="4690872" cy="835761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lnSpc>
                <a:spcPct val="85000"/>
              </a:lnSpc>
              <a:defRPr sz="3200" b="0" smtClean="0"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2083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1142999" y="3689350"/>
            <a:ext cx="4690872" cy="319380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ct val="100000"/>
              </a:lnSpc>
              <a:defRPr sz="2000" b="1" smtClean="0"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smtClean="0"/>
          </a:p>
        </p:txBody>
      </p:sp>
      <p:pic>
        <p:nvPicPr>
          <p:cNvPr id="120844" name="Picture 12" descr="DEL_DCS_PRI_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04813" y="303213"/>
            <a:ext cx="1636712" cy="307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9833434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0"/>
          <p:cNvSpPr>
            <a:spLocks noGrp="1"/>
          </p:cNvSpPr>
          <p:nvPr>
            <p:ph sz="quarter" idx="12"/>
          </p:nvPr>
        </p:nvSpPr>
        <p:spPr bwMode="gray">
          <a:xfrm>
            <a:off x="404723" y="1399032"/>
            <a:ext cx="8330184" cy="48828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22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>
                <a:tab pos="5029200" algn="r"/>
              </a:tabLst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174625" marR="0" indent="-173038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>
                <a:tab pos="5029200" algn="r"/>
              </a:tabLst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>
                <a:tab pos="5029200" algn="r"/>
              </a:tabLst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>
                <a:tab pos="5029200" algn="r"/>
              </a:tabLst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>
                <a:tab pos="5029200" algn="r"/>
              </a:tabLst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Placeholder 10"/>
          <p:cNvSpPr>
            <a:spLocks noGrp="1"/>
          </p:cNvSpPr>
          <p:nvPr>
            <p:ph type="title"/>
          </p:nvPr>
        </p:nvSpPr>
        <p:spPr bwMode="gray">
          <a:xfrm>
            <a:off x="404723" y="447241"/>
            <a:ext cx="8330184" cy="329184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9824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0"/>
          <p:cNvSpPr>
            <a:spLocks noGrp="1"/>
          </p:cNvSpPr>
          <p:nvPr>
            <p:ph sz="quarter" idx="12"/>
          </p:nvPr>
        </p:nvSpPr>
        <p:spPr bwMode="gray">
          <a:xfrm>
            <a:off x="404723" y="1399032"/>
            <a:ext cx="8330184" cy="48828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22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174625" marR="0" indent="-173038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Placeholder 10"/>
          <p:cNvSpPr>
            <a:spLocks noGrp="1"/>
          </p:cNvSpPr>
          <p:nvPr>
            <p:ph type="title"/>
          </p:nvPr>
        </p:nvSpPr>
        <p:spPr bwMode="gray">
          <a:xfrm>
            <a:off x="404723" y="447241"/>
            <a:ext cx="8330184" cy="329184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219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/>
          <p:cNvSpPr>
            <a:spLocks noGrp="1"/>
          </p:cNvSpPr>
          <p:nvPr>
            <p:ph sz="quarter" idx="11"/>
          </p:nvPr>
        </p:nvSpPr>
        <p:spPr bwMode="gray">
          <a:xfrm>
            <a:off x="404723" y="1399030"/>
            <a:ext cx="3999155" cy="48828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10"/>
          <p:cNvSpPr>
            <a:spLocks noGrp="1"/>
          </p:cNvSpPr>
          <p:nvPr>
            <p:ph type="title"/>
          </p:nvPr>
        </p:nvSpPr>
        <p:spPr bwMode="gray">
          <a:xfrm>
            <a:off x="404723" y="447241"/>
            <a:ext cx="8330184" cy="329184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0"/>
          <p:cNvSpPr>
            <a:spLocks noGrp="1"/>
          </p:cNvSpPr>
          <p:nvPr>
            <p:ph sz="quarter" idx="12"/>
          </p:nvPr>
        </p:nvSpPr>
        <p:spPr bwMode="gray">
          <a:xfrm>
            <a:off x="4724400" y="1399030"/>
            <a:ext cx="3999155" cy="48828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9176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0"/>
          <p:cNvSpPr>
            <a:spLocks noGrp="1"/>
          </p:cNvSpPr>
          <p:nvPr>
            <p:ph type="title"/>
          </p:nvPr>
        </p:nvSpPr>
        <p:spPr bwMode="gray">
          <a:xfrm>
            <a:off x="404723" y="447241"/>
            <a:ext cx="8330184" cy="329184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0"/>
          <p:cNvSpPr>
            <a:spLocks noGrp="1"/>
          </p:cNvSpPr>
          <p:nvPr>
            <p:ph sz="quarter" idx="12"/>
          </p:nvPr>
        </p:nvSpPr>
        <p:spPr bwMode="gray">
          <a:xfrm>
            <a:off x="404723" y="1399030"/>
            <a:ext cx="2651760" cy="48828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20"/>
          <p:cNvSpPr>
            <a:spLocks noGrp="1"/>
          </p:cNvSpPr>
          <p:nvPr>
            <p:ph sz="quarter" idx="13"/>
          </p:nvPr>
        </p:nvSpPr>
        <p:spPr bwMode="gray">
          <a:xfrm>
            <a:off x="3239786" y="1399030"/>
            <a:ext cx="2651760" cy="48828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0"/>
          <p:cNvSpPr>
            <a:spLocks noGrp="1"/>
          </p:cNvSpPr>
          <p:nvPr>
            <p:ph sz="quarter" idx="14"/>
          </p:nvPr>
        </p:nvSpPr>
        <p:spPr bwMode="gray">
          <a:xfrm>
            <a:off x="6060896" y="1399030"/>
            <a:ext cx="2651760" cy="48828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374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0"/>
          <p:cNvSpPr>
            <a:spLocks noGrp="1"/>
          </p:cNvSpPr>
          <p:nvPr>
            <p:ph sz="quarter" idx="11"/>
          </p:nvPr>
        </p:nvSpPr>
        <p:spPr bwMode="gray">
          <a:xfrm>
            <a:off x="404722" y="1873249"/>
            <a:ext cx="8330184" cy="4270248"/>
          </a:xfrm>
          <a:prstGeom prst="rect">
            <a:avLst/>
          </a:prstGeom>
        </p:spPr>
        <p:txBody>
          <a:bodyPr/>
          <a:lstStyle>
            <a:lvl2pPr>
              <a:defRPr lang="en-US" sz="2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 bwMode="gray">
          <a:xfrm>
            <a:off x="403425" y="1398583"/>
            <a:ext cx="8330184" cy="27699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 b="1"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5"/>
          </p:nvPr>
        </p:nvSpPr>
        <p:spPr bwMode="gray">
          <a:xfrm>
            <a:off x="411479" y="6153912"/>
            <a:ext cx="3995928" cy="12801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>
            <a:lvl1pPr algn="l" rtl="0" fontAlgn="base">
              <a:lnSpc>
                <a:spcPts val="1000"/>
              </a:lnSpc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le Placeholder 10"/>
          <p:cNvSpPr>
            <a:spLocks noGrp="1"/>
          </p:cNvSpPr>
          <p:nvPr>
            <p:ph type="title"/>
          </p:nvPr>
        </p:nvSpPr>
        <p:spPr bwMode="gray">
          <a:xfrm>
            <a:off x="403425" y="447241"/>
            <a:ext cx="8330184" cy="32918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>
                <a:latin typeface="+mj-lt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561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/>
              <a:t>Nadnárodní daňové otázky - FATCA</a:t>
            </a:r>
            <a:endParaRPr lang="en-US" alt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0"/>
          <p:cNvSpPr>
            <a:spLocks noGrp="1"/>
          </p:cNvSpPr>
          <p:nvPr>
            <p:ph sz="quarter" idx="11"/>
          </p:nvPr>
        </p:nvSpPr>
        <p:spPr bwMode="gray">
          <a:xfrm>
            <a:off x="404723" y="1873248"/>
            <a:ext cx="3999155" cy="4270248"/>
          </a:xfrm>
          <a:prstGeom prst="rect">
            <a:avLst/>
          </a:prstGeom>
        </p:spPr>
        <p:txBody>
          <a:bodyPr/>
          <a:lstStyle>
            <a:lvl2pPr>
              <a:defRPr lang="en-US" sz="2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 bwMode="gray">
          <a:xfrm>
            <a:off x="404723" y="1398905"/>
            <a:ext cx="3995928" cy="27699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 b="1"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/>
          </p:nvPr>
        </p:nvSpPr>
        <p:spPr bwMode="gray">
          <a:xfrm>
            <a:off x="411479" y="6153912"/>
            <a:ext cx="3995928" cy="12801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>
            <a:lvl1pPr algn="l" rtl="0" fontAlgn="base">
              <a:lnSpc>
                <a:spcPts val="1000"/>
              </a:lnSpc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rgbClr val="002776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Placeholder 10"/>
          <p:cNvSpPr>
            <a:spLocks noGrp="1"/>
          </p:cNvSpPr>
          <p:nvPr>
            <p:ph type="title"/>
          </p:nvPr>
        </p:nvSpPr>
        <p:spPr bwMode="gray">
          <a:xfrm>
            <a:off x="404723" y="447241"/>
            <a:ext cx="8330184" cy="32918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>
                <a:latin typeface="+mj-lt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0"/>
          <p:cNvSpPr>
            <a:spLocks noGrp="1"/>
          </p:cNvSpPr>
          <p:nvPr>
            <p:ph sz="quarter" idx="16"/>
          </p:nvPr>
        </p:nvSpPr>
        <p:spPr bwMode="gray">
          <a:xfrm>
            <a:off x="4734714" y="1873248"/>
            <a:ext cx="3999155" cy="4270248"/>
          </a:xfrm>
          <a:prstGeom prst="rect">
            <a:avLst/>
          </a:prstGeom>
        </p:spPr>
        <p:txBody>
          <a:bodyPr/>
          <a:lstStyle>
            <a:lvl2pPr>
              <a:defRPr lang="en-US" sz="2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4734714" y="1397000"/>
            <a:ext cx="3995928" cy="27699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 b="1"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8"/>
          </p:nvPr>
        </p:nvSpPr>
        <p:spPr bwMode="gray">
          <a:xfrm>
            <a:off x="4724400" y="6153912"/>
            <a:ext cx="3995928" cy="12801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>
            <a:lvl1pPr algn="l" rtl="0" fontAlgn="base">
              <a:lnSpc>
                <a:spcPts val="1000"/>
              </a:lnSpc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rgbClr val="002776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01107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0"/>
          <p:cNvSpPr>
            <a:spLocks noGrp="1"/>
          </p:cNvSpPr>
          <p:nvPr>
            <p:ph type="title"/>
          </p:nvPr>
        </p:nvSpPr>
        <p:spPr bwMode="gray">
          <a:xfrm>
            <a:off x="403425" y="447241"/>
            <a:ext cx="8330184" cy="329184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2700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9" descr="DEL_PRI_RGB"/>
          <p:cNvPicPr>
            <a:picLocks noChangeAspect="1" noChangeArrowheads="1"/>
          </p:cNvPicPr>
          <p:nvPr userDrawn="1"/>
        </p:nvPicPr>
        <p:blipFill>
          <a:blip r:embed="rId2" cstate="print"/>
          <a:srcRect l="11237" t="27428" r="9845" b="25551"/>
          <a:stretch>
            <a:fillRect/>
          </a:stretch>
        </p:blipFill>
        <p:spPr bwMode="gray">
          <a:xfrm>
            <a:off x="2844800" y="3032125"/>
            <a:ext cx="34512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5"/>
          <p:cNvSpPr>
            <a:spLocks noGrp="1"/>
          </p:cNvSpPr>
          <p:nvPr>
            <p:ph type="body" sz="quarter" idx="10"/>
          </p:nvPr>
        </p:nvSpPr>
        <p:spPr bwMode="gray">
          <a:xfrm>
            <a:off x="402336" y="5458968"/>
            <a:ext cx="4937760" cy="1152144"/>
          </a:xfrm>
        </p:spPr>
        <p:txBody>
          <a:bodyPr anchor="b" anchorCtr="0">
            <a:noAutofit/>
          </a:bodyPr>
          <a:lstStyle>
            <a:lvl1pPr>
              <a:lnSpc>
                <a:spcPts val="800"/>
              </a:lnSpc>
              <a:spcBef>
                <a:spcPts val="400"/>
              </a:spcBef>
              <a:spcAft>
                <a:spcPts val="400"/>
              </a:spcAft>
              <a:defRPr sz="7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007654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DEL_PRI_RGB"/>
          <p:cNvPicPr>
            <a:picLocks noChangeArrowheads="1"/>
          </p:cNvPicPr>
          <p:nvPr userDrawn="1"/>
        </p:nvPicPr>
        <p:blipFill>
          <a:blip r:embed="rId2" cstate="print"/>
          <a:srcRect l="7785" t="27351" r="9871" b="25598"/>
          <a:stretch>
            <a:fillRect/>
          </a:stretch>
        </p:blipFill>
        <p:spPr bwMode="auto">
          <a:xfrm>
            <a:off x="209550" y="298450"/>
            <a:ext cx="23463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73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72000" y="1602183"/>
            <a:ext cx="4787971" cy="1044000"/>
          </a:xfrm>
        </p:spPr>
        <p:txBody>
          <a:bodyPr/>
          <a:lstStyle>
            <a:lvl1pPr>
              <a:lnSpc>
                <a:spcPct val="100000"/>
              </a:lnSpc>
              <a:defRPr sz="3600" b="0" i="0" baseline="0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58775" y="6023452"/>
            <a:ext cx="7734300" cy="609600"/>
          </a:xfrm>
          <a:ln algn="ctr"/>
        </p:spPr>
        <p:txBody>
          <a:bodyPr/>
          <a:lstStyle>
            <a:lvl1pPr marL="0" indent="0" eaLnBrk="0" hangingPunct="0">
              <a:spcBef>
                <a:spcPts val="600"/>
              </a:spcBef>
              <a:buClr>
                <a:schemeClr val="bg1"/>
              </a:buClr>
              <a:buFontTx/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72000" y="2732400"/>
            <a:ext cx="4795321" cy="1042249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3600" b="0" i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54041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 dirty="0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8659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De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30" y="2000240"/>
            <a:ext cx="7293309" cy="1500187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tx2"/>
                </a:solidFill>
                <a:latin typeface="+mn-lt"/>
                <a:cs typeface="Times New Roman" pitchFamily="18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87687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Devider">
    <p:bg>
      <p:bgPr>
        <a:solidFill>
          <a:srgbClr val="00A1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2001" y="2815200"/>
            <a:ext cx="6202800" cy="2267163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l" defTabSz="914404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5200" b="0" kern="1200" dirty="0" smtClean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81680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ection Devider">
    <p:bg>
      <p:bgPr>
        <a:solidFill>
          <a:srgbClr val="92D4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2000" y="2815200"/>
            <a:ext cx="6202297" cy="2267163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l" defTabSz="914404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5200" b="0" kern="1200" dirty="0" smtClean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80217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187450"/>
            <a:ext cx="4187825" cy="5218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9000" y="1187450"/>
            <a:ext cx="4189413" cy="5218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0501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28400" cy="1143000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400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35113"/>
            <a:ext cx="4186800" cy="639762"/>
          </a:xfrm>
        </p:spPr>
        <p:txBody>
          <a:bodyPr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00" y="2174875"/>
            <a:ext cx="4186800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buFont typeface="Arial" pitchFamily="34" charset="0"/>
              <a:buChar char="•"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8000" y="1535113"/>
            <a:ext cx="4186800" cy="639762"/>
          </a:xfrm>
        </p:spPr>
        <p:txBody>
          <a:bodyPr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8000" y="2174875"/>
            <a:ext cx="4186800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953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De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30" y="2000240"/>
            <a:ext cx="7293309" cy="1500187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tx2"/>
                </a:solidFill>
                <a:latin typeface="+mn-lt"/>
                <a:cs typeface="Times New Roman" pitchFamily="18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9820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9104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310000" cy="5853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buFont typeface="Arial" pitchFamily="34" charset="0"/>
              <a:buChar char="•"/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0435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4800600"/>
            <a:ext cx="8528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0000" y="612775"/>
            <a:ext cx="8528400" cy="4114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00" y="5367338"/>
            <a:ext cx="8528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1771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7080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6400" y="358775"/>
            <a:ext cx="2132013" cy="60467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775" y="358775"/>
            <a:ext cx="6245225" cy="60467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4666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5" name="Title Placeholder 1"/>
          <p:cNvSpPr>
            <a:spLocks noGrp="1"/>
          </p:cNvSpPr>
          <p:nvPr>
            <p:ph type="ctrTitle"/>
          </p:nvPr>
        </p:nvSpPr>
        <p:spPr bwMode="gray">
          <a:xfrm>
            <a:off x="1142999" y="2538374"/>
            <a:ext cx="4690872" cy="835761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lnSpc>
                <a:spcPct val="85000"/>
              </a:lnSpc>
              <a:defRPr sz="3200" b="0" smtClean="0"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2083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1142999" y="3689350"/>
            <a:ext cx="4690872" cy="319380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ct val="100000"/>
              </a:lnSpc>
              <a:defRPr sz="2000" b="1" smtClean="0"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smtClean="0"/>
          </a:p>
        </p:txBody>
      </p:sp>
      <p:pic>
        <p:nvPicPr>
          <p:cNvPr id="120844" name="Picture 12" descr="DEL_DCS_PRI_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04813" y="303213"/>
            <a:ext cx="1636712" cy="307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66203376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0"/>
          <p:cNvSpPr>
            <a:spLocks noGrp="1"/>
          </p:cNvSpPr>
          <p:nvPr>
            <p:ph sz="quarter" idx="12"/>
          </p:nvPr>
        </p:nvSpPr>
        <p:spPr bwMode="gray">
          <a:xfrm>
            <a:off x="404723" y="1399032"/>
            <a:ext cx="8330184" cy="48828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22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>
                <a:tab pos="5029200" algn="r"/>
              </a:tabLst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174625" marR="0" indent="-173038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>
                <a:tab pos="5029200" algn="r"/>
              </a:tabLst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>
                <a:tab pos="5029200" algn="r"/>
              </a:tabLst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>
                <a:tab pos="5029200" algn="r"/>
              </a:tabLst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>
                <a:tab pos="5029200" algn="r"/>
              </a:tabLst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Placeholder 10"/>
          <p:cNvSpPr>
            <a:spLocks noGrp="1"/>
          </p:cNvSpPr>
          <p:nvPr>
            <p:ph type="title"/>
          </p:nvPr>
        </p:nvSpPr>
        <p:spPr bwMode="gray">
          <a:xfrm>
            <a:off x="404723" y="447241"/>
            <a:ext cx="8330184" cy="329184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8988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0"/>
          <p:cNvSpPr>
            <a:spLocks noGrp="1"/>
          </p:cNvSpPr>
          <p:nvPr>
            <p:ph sz="quarter" idx="12"/>
          </p:nvPr>
        </p:nvSpPr>
        <p:spPr bwMode="gray">
          <a:xfrm>
            <a:off x="404723" y="1399032"/>
            <a:ext cx="8330184" cy="48828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22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174625" marR="0" indent="-173038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Placeholder 10"/>
          <p:cNvSpPr>
            <a:spLocks noGrp="1"/>
          </p:cNvSpPr>
          <p:nvPr>
            <p:ph type="title"/>
          </p:nvPr>
        </p:nvSpPr>
        <p:spPr bwMode="gray">
          <a:xfrm>
            <a:off x="404723" y="447241"/>
            <a:ext cx="8330184" cy="329184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3064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/>
          <p:cNvSpPr>
            <a:spLocks noGrp="1"/>
          </p:cNvSpPr>
          <p:nvPr>
            <p:ph sz="quarter" idx="11"/>
          </p:nvPr>
        </p:nvSpPr>
        <p:spPr bwMode="gray">
          <a:xfrm>
            <a:off x="404723" y="1399030"/>
            <a:ext cx="3999155" cy="48828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10"/>
          <p:cNvSpPr>
            <a:spLocks noGrp="1"/>
          </p:cNvSpPr>
          <p:nvPr>
            <p:ph type="title"/>
          </p:nvPr>
        </p:nvSpPr>
        <p:spPr bwMode="gray">
          <a:xfrm>
            <a:off x="404723" y="447241"/>
            <a:ext cx="8330184" cy="329184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0"/>
          <p:cNvSpPr>
            <a:spLocks noGrp="1"/>
          </p:cNvSpPr>
          <p:nvPr>
            <p:ph sz="quarter" idx="12"/>
          </p:nvPr>
        </p:nvSpPr>
        <p:spPr bwMode="gray">
          <a:xfrm>
            <a:off x="4724400" y="1399030"/>
            <a:ext cx="3999155" cy="48828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289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Devider">
    <p:bg>
      <p:bgPr>
        <a:solidFill>
          <a:srgbClr val="00A1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2001" y="2815200"/>
            <a:ext cx="6202800" cy="2267163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l" defTabSz="914404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5200" b="0" kern="1200" dirty="0" smtClean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0"/>
          <p:cNvSpPr>
            <a:spLocks noGrp="1"/>
          </p:cNvSpPr>
          <p:nvPr>
            <p:ph type="title"/>
          </p:nvPr>
        </p:nvSpPr>
        <p:spPr bwMode="gray">
          <a:xfrm>
            <a:off x="404723" y="447241"/>
            <a:ext cx="8330184" cy="329184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0"/>
          <p:cNvSpPr>
            <a:spLocks noGrp="1"/>
          </p:cNvSpPr>
          <p:nvPr>
            <p:ph sz="quarter" idx="12"/>
          </p:nvPr>
        </p:nvSpPr>
        <p:spPr bwMode="gray">
          <a:xfrm>
            <a:off x="404723" y="1399030"/>
            <a:ext cx="2651760" cy="48828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20"/>
          <p:cNvSpPr>
            <a:spLocks noGrp="1"/>
          </p:cNvSpPr>
          <p:nvPr>
            <p:ph sz="quarter" idx="13"/>
          </p:nvPr>
        </p:nvSpPr>
        <p:spPr bwMode="gray">
          <a:xfrm>
            <a:off x="3239786" y="1399030"/>
            <a:ext cx="2651760" cy="48828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0"/>
          <p:cNvSpPr>
            <a:spLocks noGrp="1"/>
          </p:cNvSpPr>
          <p:nvPr>
            <p:ph sz="quarter" idx="14"/>
          </p:nvPr>
        </p:nvSpPr>
        <p:spPr bwMode="gray">
          <a:xfrm>
            <a:off x="6060896" y="1399030"/>
            <a:ext cx="2651760" cy="48828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20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2pPr>
            <a:lvl3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3pPr>
            <a:lvl4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4pPr>
            <a:lvl5pPr marR="0" algn="l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Font typeface="Arial" pitchFamily="34" charset="0"/>
              <a:tabLst/>
              <a:defRPr kumimoji="0" lang="en-US" sz="1800" b="0" i="0" u="none" strike="noStrike" kern="1200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defRPr>
            </a:lvl5pPr>
            <a:lvl6pPr>
              <a:tabLst>
                <a:tab pos="3889375" algn="r"/>
              </a:tabLst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4920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0"/>
          <p:cNvSpPr>
            <a:spLocks noGrp="1"/>
          </p:cNvSpPr>
          <p:nvPr>
            <p:ph sz="quarter" idx="11"/>
          </p:nvPr>
        </p:nvSpPr>
        <p:spPr bwMode="gray">
          <a:xfrm>
            <a:off x="404722" y="1873249"/>
            <a:ext cx="8330184" cy="4270248"/>
          </a:xfrm>
          <a:prstGeom prst="rect">
            <a:avLst/>
          </a:prstGeom>
        </p:spPr>
        <p:txBody>
          <a:bodyPr/>
          <a:lstStyle>
            <a:lvl2pPr>
              <a:defRPr lang="en-US" sz="2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 bwMode="gray">
          <a:xfrm>
            <a:off x="403425" y="1398583"/>
            <a:ext cx="8330184" cy="27699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 b="1"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5"/>
          </p:nvPr>
        </p:nvSpPr>
        <p:spPr bwMode="gray">
          <a:xfrm>
            <a:off x="411479" y="6153912"/>
            <a:ext cx="3995928" cy="12801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>
            <a:lvl1pPr algn="l" rtl="0" fontAlgn="base">
              <a:lnSpc>
                <a:spcPts val="1000"/>
              </a:lnSpc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le Placeholder 10"/>
          <p:cNvSpPr>
            <a:spLocks noGrp="1"/>
          </p:cNvSpPr>
          <p:nvPr>
            <p:ph type="title"/>
          </p:nvPr>
        </p:nvSpPr>
        <p:spPr bwMode="gray">
          <a:xfrm>
            <a:off x="403425" y="447241"/>
            <a:ext cx="8330184" cy="32918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>
                <a:latin typeface="+mj-lt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7879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0"/>
          <p:cNvSpPr>
            <a:spLocks noGrp="1"/>
          </p:cNvSpPr>
          <p:nvPr>
            <p:ph sz="quarter" idx="11"/>
          </p:nvPr>
        </p:nvSpPr>
        <p:spPr bwMode="gray">
          <a:xfrm>
            <a:off x="404723" y="1873248"/>
            <a:ext cx="3999155" cy="4270248"/>
          </a:xfrm>
          <a:prstGeom prst="rect">
            <a:avLst/>
          </a:prstGeom>
        </p:spPr>
        <p:txBody>
          <a:bodyPr/>
          <a:lstStyle>
            <a:lvl2pPr>
              <a:defRPr lang="en-US" sz="2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 bwMode="gray">
          <a:xfrm>
            <a:off x="404723" y="1398905"/>
            <a:ext cx="3995928" cy="27699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 b="1"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/>
          </p:nvPr>
        </p:nvSpPr>
        <p:spPr bwMode="gray">
          <a:xfrm>
            <a:off x="411479" y="6153912"/>
            <a:ext cx="3995928" cy="12801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>
            <a:lvl1pPr algn="l" rtl="0" fontAlgn="base">
              <a:lnSpc>
                <a:spcPts val="1000"/>
              </a:lnSpc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rgbClr val="002776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Placeholder 10"/>
          <p:cNvSpPr>
            <a:spLocks noGrp="1"/>
          </p:cNvSpPr>
          <p:nvPr>
            <p:ph type="title"/>
          </p:nvPr>
        </p:nvSpPr>
        <p:spPr bwMode="gray">
          <a:xfrm>
            <a:off x="404723" y="447241"/>
            <a:ext cx="8330184" cy="32918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>
                <a:latin typeface="+mj-lt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0"/>
          <p:cNvSpPr>
            <a:spLocks noGrp="1"/>
          </p:cNvSpPr>
          <p:nvPr>
            <p:ph sz="quarter" idx="16"/>
          </p:nvPr>
        </p:nvSpPr>
        <p:spPr bwMode="gray">
          <a:xfrm>
            <a:off x="4734714" y="1873248"/>
            <a:ext cx="3999155" cy="4270248"/>
          </a:xfrm>
          <a:prstGeom prst="rect">
            <a:avLst/>
          </a:prstGeom>
        </p:spPr>
        <p:txBody>
          <a:bodyPr/>
          <a:lstStyle>
            <a:lvl2pPr>
              <a:defRPr lang="en-US" sz="2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4734714" y="1397000"/>
            <a:ext cx="3995928" cy="27699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 b="1"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8"/>
          </p:nvPr>
        </p:nvSpPr>
        <p:spPr bwMode="gray">
          <a:xfrm>
            <a:off x="4724400" y="6153912"/>
            <a:ext cx="3995928" cy="12801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>
            <a:lvl1pPr algn="l" rtl="0" fontAlgn="base">
              <a:lnSpc>
                <a:spcPts val="1000"/>
              </a:lnSpc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rgbClr val="002776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en-US" sz="800" b="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en-US" sz="8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35676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0"/>
          <p:cNvSpPr>
            <a:spLocks noGrp="1"/>
          </p:cNvSpPr>
          <p:nvPr>
            <p:ph type="title"/>
          </p:nvPr>
        </p:nvSpPr>
        <p:spPr bwMode="gray">
          <a:xfrm>
            <a:off x="403425" y="447241"/>
            <a:ext cx="8330184" cy="329184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74670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9" descr="DEL_PRI_RGB"/>
          <p:cNvPicPr>
            <a:picLocks noChangeAspect="1" noChangeArrowheads="1"/>
          </p:cNvPicPr>
          <p:nvPr userDrawn="1"/>
        </p:nvPicPr>
        <p:blipFill>
          <a:blip r:embed="rId2" cstate="print"/>
          <a:srcRect l="11237" t="27428" r="9845" b="25551"/>
          <a:stretch>
            <a:fillRect/>
          </a:stretch>
        </p:blipFill>
        <p:spPr bwMode="gray">
          <a:xfrm>
            <a:off x="2844800" y="3032125"/>
            <a:ext cx="34512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5"/>
          <p:cNvSpPr>
            <a:spLocks noGrp="1"/>
          </p:cNvSpPr>
          <p:nvPr>
            <p:ph type="body" sz="quarter" idx="10"/>
          </p:nvPr>
        </p:nvSpPr>
        <p:spPr bwMode="gray">
          <a:xfrm>
            <a:off x="402336" y="5458968"/>
            <a:ext cx="4937760" cy="1152144"/>
          </a:xfrm>
        </p:spPr>
        <p:txBody>
          <a:bodyPr anchor="b" anchorCtr="0">
            <a:noAutofit/>
          </a:bodyPr>
          <a:lstStyle>
            <a:lvl1pPr>
              <a:lnSpc>
                <a:spcPts val="800"/>
              </a:lnSpc>
              <a:spcBef>
                <a:spcPts val="400"/>
              </a:spcBef>
              <a:spcAft>
                <a:spcPts val="400"/>
              </a:spcAft>
              <a:defRPr sz="7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282410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DEL_PRI_RGB"/>
          <p:cNvPicPr>
            <a:picLocks noChangeArrowheads="1"/>
          </p:cNvPicPr>
          <p:nvPr userDrawn="1"/>
        </p:nvPicPr>
        <p:blipFill>
          <a:blip r:embed="rId2" cstate="print"/>
          <a:srcRect l="7785" t="27351" r="9871" b="25598"/>
          <a:stretch>
            <a:fillRect/>
          </a:stretch>
        </p:blipFill>
        <p:spPr bwMode="auto">
          <a:xfrm>
            <a:off x="209550" y="298450"/>
            <a:ext cx="23463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73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64856" y="1602183"/>
            <a:ext cx="4787971" cy="1024048"/>
          </a:xfrm>
        </p:spPr>
        <p:txBody>
          <a:bodyPr/>
          <a:lstStyle>
            <a:lvl1pPr>
              <a:lnSpc>
                <a:spcPct val="100000"/>
              </a:lnSpc>
              <a:defRPr sz="3600" b="0" i="0" baseline="0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58775" y="6023452"/>
            <a:ext cx="7734300" cy="609600"/>
          </a:xfrm>
          <a:ln algn="ctr"/>
        </p:spPr>
        <p:txBody>
          <a:bodyPr/>
          <a:lstStyle>
            <a:lvl1pPr marL="0" indent="0" eaLnBrk="0" hangingPunct="0">
              <a:spcBef>
                <a:spcPts val="600"/>
              </a:spcBef>
              <a:buClr>
                <a:schemeClr val="bg1"/>
              </a:buClr>
              <a:buFontTx/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78184" y="2732400"/>
            <a:ext cx="4795321" cy="1042249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3600" b="0" i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86902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235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De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30" y="2000240"/>
            <a:ext cx="7293309" cy="1500187"/>
          </a:xfrm>
        </p:spPr>
        <p:txBody>
          <a:bodyPr/>
          <a:lstStyle>
            <a:lvl1pPr marL="0" indent="0">
              <a:buNone/>
              <a:defRPr sz="2800" b="1" baseline="0">
                <a:latin typeface="+mn-lt"/>
                <a:cs typeface="Times New Roman" pitchFamily="18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615480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Devider">
    <p:bg>
      <p:bgPr>
        <a:solidFill>
          <a:srgbClr val="00A1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2001" y="2815200"/>
            <a:ext cx="6202800" cy="2267163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l" defTabSz="914404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5200" b="0" kern="1200" dirty="0" smtClean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985582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ection Devider">
    <p:bg>
      <p:bgPr>
        <a:solidFill>
          <a:srgbClr val="92D4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2000" y="2815200"/>
            <a:ext cx="6202297" cy="2267163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l" defTabSz="914404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5200" b="0" kern="1200" dirty="0" smtClean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5391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ection Devider">
    <p:bg>
      <p:bgPr>
        <a:solidFill>
          <a:srgbClr val="92D4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2000" y="2815200"/>
            <a:ext cx="6202297" cy="2267163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l" defTabSz="914404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5200" b="0" kern="1200" dirty="0" smtClean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187450"/>
            <a:ext cx="4187825" cy="5218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9000" y="1187450"/>
            <a:ext cx="4189413" cy="5218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3906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28400" cy="1143000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400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35113"/>
            <a:ext cx="4186800" cy="639762"/>
          </a:xfrm>
        </p:spPr>
        <p:txBody>
          <a:bodyPr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00" y="2174875"/>
            <a:ext cx="4186800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buFont typeface="Arial" pitchFamily="34" charset="0"/>
              <a:buChar char="•"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8000" y="1535113"/>
            <a:ext cx="4186800" cy="639762"/>
          </a:xfrm>
        </p:spPr>
        <p:txBody>
          <a:bodyPr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8000" y="2174875"/>
            <a:ext cx="4186800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44909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16755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87577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310000" cy="5853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buFont typeface="Arial" pitchFamily="34" charset="0"/>
              <a:buChar char="•"/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62955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4800600"/>
            <a:ext cx="8528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0000" y="612775"/>
            <a:ext cx="8528400" cy="4114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0000" y="5367338"/>
            <a:ext cx="8528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5220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91856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6400" y="358775"/>
            <a:ext cx="2132013" cy="60467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775" y="358775"/>
            <a:ext cx="6245225" cy="60467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42473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737" y="269465"/>
            <a:ext cx="8424000" cy="338554"/>
          </a:xfrm>
        </p:spPr>
        <p:txBody>
          <a:bodyPr/>
          <a:lstStyle>
            <a:lvl1pPr>
              <a:defRPr sz="2200"/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4" name="Subtitle5"/>
          <p:cNvSpPr>
            <a:spLocks noGrp="1"/>
          </p:cNvSpPr>
          <p:nvPr>
            <p:ph type="body" idx="17" hasCustomPrompt="1"/>
          </p:nvPr>
        </p:nvSpPr>
        <p:spPr>
          <a:xfrm>
            <a:off x="306737" y="638801"/>
            <a:ext cx="8424000" cy="307777"/>
          </a:xfrm>
        </p:spPr>
        <p:txBody>
          <a:bodyPr vert="horz" lIns="0" tIns="0" rIns="0" bIns="0" rtlCol="0" anchor="t" anchorCtr="0">
            <a:spAutoFit/>
          </a:bodyPr>
          <a:lstStyle>
            <a:lvl1pPr marL="0" indent="0" algn="l" defTabSz="913375" rtl="0" eaLnBrk="1" latinLnBrk="0" hangingPunct="1">
              <a:spcBef>
                <a:spcPct val="0"/>
              </a:spcBef>
              <a:buNone/>
              <a:defRPr lang="en-US" sz="2000" b="0" kern="1200" dirty="0" smtClean="0">
                <a:solidFill>
                  <a:schemeClr val="accent2"/>
                </a:solidFill>
                <a:latin typeface="+mn-lt"/>
                <a:ea typeface="+mj-ea"/>
                <a:cs typeface="+mj-cs"/>
              </a:defRPr>
            </a:lvl1pPr>
            <a:lvl2pPr marL="456687" indent="0">
              <a:buNone/>
              <a:defRPr sz="2000" b="1"/>
            </a:lvl2pPr>
            <a:lvl3pPr marL="913375" indent="0">
              <a:buNone/>
              <a:defRPr sz="1800" b="1"/>
            </a:lvl3pPr>
            <a:lvl4pPr marL="1370061" indent="0">
              <a:buNone/>
              <a:defRPr sz="1600" b="1"/>
            </a:lvl4pPr>
            <a:lvl5pPr marL="1826749" indent="0">
              <a:buNone/>
              <a:defRPr sz="1600" b="1"/>
            </a:lvl5pPr>
            <a:lvl6pPr marL="2283431" indent="0">
              <a:buNone/>
              <a:defRPr sz="1600" b="1"/>
            </a:lvl6pPr>
            <a:lvl7pPr marL="2740125" indent="0">
              <a:buNone/>
              <a:defRPr sz="1600" b="1"/>
            </a:lvl7pPr>
            <a:lvl8pPr marL="3196810" indent="0">
              <a:buNone/>
              <a:defRPr sz="1600" b="1"/>
            </a:lvl8pPr>
            <a:lvl9pPr marL="3653496" indent="0">
              <a:buNone/>
              <a:defRPr sz="1600" b="1"/>
            </a:lvl9pPr>
          </a:lstStyle>
          <a:p>
            <a:pPr lvl="0"/>
            <a:r>
              <a:rPr lang="en-US" noProof="0" dirty="0" smtClean="0"/>
              <a:t>Click to add subtitle</a:t>
            </a:r>
          </a:p>
        </p:txBody>
      </p:sp>
      <p:sp>
        <p:nvSpPr>
          <p:cNvPr id="4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8779" y="6597650"/>
            <a:ext cx="360000" cy="12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 b="1">
                <a:solidFill>
                  <a:schemeClr val="tx2"/>
                </a:solidFill>
              </a:defRPr>
            </a:lvl1pPr>
          </a:lstStyle>
          <a:p>
            <a:fld id="{313880FF-B11A-4FA9-B5CC-7226C1B8517C}" type="slidenum">
              <a:rPr lang="en-US" smtClean="0">
                <a:solidFill>
                  <a:srgbClr val="002776"/>
                </a:solidFill>
              </a:rPr>
              <a:pPr/>
              <a:t>‹#›</a:t>
            </a:fld>
            <a:endParaRPr lang="en-US" dirty="0">
              <a:solidFill>
                <a:srgbClr val="00277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0004" y="6597650"/>
            <a:ext cx="3672613" cy="126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 smtClean="0">
                <a:solidFill>
                  <a:srgbClr val="002776"/>
                </a:solidFill>
              </a:rPr>
              <a:t>Nadnárodní daňové otázky - FATCA</a:t>
            </a:r>
            <a:endParaRPr lang="en-US" dirty="0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553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187450"/>
            <a:ext cx="4187825" cy="5218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9000" y="1187450"/>
            <a:ext cx="4189413" cy="5218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/>
              <a:t>Nadnárodní daňové otázky - FATCA</a:t>
            </a:r>
            <a:endParaRPr lang="en-US" alt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528400" cy="1143000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400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35113"/>
            <a:ext cx="4186800" cy="639762"/>
          </a:xfrm>
        </p:spPr>
        <p:txBody>
          <a:bodyPr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000" y="2174875"/>
            <a:ext cx="4186800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buFont typeface="Arial" pitchFamily="34" charset="0"/>
              <a:buChar char="•"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8000" y="1535113"/>
            <a:ext cx="4186800" cy="639762"/>
          </a:xfrm>
        </p:spPr>
        <p:txBody>
          <a:bodyPr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8000" y="2174875"/>
            <a:ext cx="4186800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/>
              <a:t>Nadnárodní daňové otázky - FATCA</a:t>
            </a:r>
            <a:endParaRPr lang="en-US" alt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/>
              <a:t>Nadnárodní daňové otázky - FATCA</a:t>
            </a:r>
            <a:endParaRPr lang="en-US" alt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GB" smtClean="0"/>
              <a:t>Nadnárodní daňové otázky - FATCA</a:t>
            </a:r>
            <a:endParaRPr lang="en-US" alt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4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358775"/>
            <a:ext cx="8529638" cy="766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Nadpis – </a:t>
            </a:r>
            <a:r>
              <a:rPr lang="cs-CZ" dirty="0" err="1" smtClean="0"/>
              <a:t>Arial</a:t>
            </a:r>
            <a:r>
              <a:rPr lang="cs-CZ" dirty="0" smtClean="0"/>
              <a:t> 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1187450"/>
            <a:ext cx="8529638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Text – </a:t>
            </a:r>
            <a:r>
              <a:rPr lang="cs-CZ" dirty="0" err="1" smtClean="0"/>
              <a:t>Arial</a:t>
            </a:r>
            <a:endParaRPr lang="en-US" dirty="0" smtClean="0"/>
          </a:p>
          <a:p>
            <a:pPr lvl="1"/>
            <a:r>
              <a:rPr lang="cs-CZ" dirty="0" smtClean="0"/>
              <a:t>Text – </a:t>
            </a:r>
            <a:r>
              <a:rPr lang="cs-CZ" dirty="0" err="1" smtClean="0"/>
              <a:t>Arial</a:t>
            </a:r>
            <a:endParaRPr lang="en-US" dirty="0" smtClean="0"/>
          </a:p>
          <a:p>
            <a:pPr lvl="2"/>
            <a:r>
              <a:rPr lang="cs-CZ" dirty="0" smtClean="0"/>
              <a:t>Text – </a:t>
            </a:r>
            <a:r>
              <a:rPr lang="cs-CZ" dirty="0" err="1" smtClean="0"/>
              <a:t>Arial</a:t>
            </a:r>
            <a:endParaRPr lang="en-US" dirty="0" smtClean="0"/>
          </a:p>
          <a:p>
            <a:pPr lvl="3"/>
            <a:r>
              <a:rPr lang="cs-CZ" dirty="0" smtClean="0"/>
              <a:t>Text – </a:t>
            </a:r>
            <a:r>
              <a:rPr lang="cs-CZ" dirty="0" err="1" smtClean="0"/>
              <a:t>Arial</a:t>
            </a:r>
            <a:endParaRPr lang="en-US" dirty="0" smtClean="0"/>
          </a:p>
          <a:p>
            <a:pPr lvl="4"/>
            <a:r>
              <a:rPr lang="cs-CZ" dirty="0" smtClean="0"/>
              <a:t>Text – </a:t>
            </a:r>
            <a:r>
              <a:rPr lang="cs-CZ" dirty="0" err="1" smtClean="0"/>
              <a:t>Arial</a:t>
            </a:r>
            <a:endParaRPr lang="en-US" dirty="0" smtClean="0"/>
          </a:p>
        </p:txBody>
      </p:sp>
      <p:sp>
        <p:nvSpPr>
          <p:cNvPr id="356356" name="Rectangle 4"/>
          <p:cNvSpPr>
            <a:spLocks noChangeArrowheads="1"/>
          </p:cNvSpPr>
          <p:nvPr/>
        </p:nvSpPr>
        <p:spPr bwMode="auto">
          <a:xfrm>
            <a:off x="358775" y="6583363"/>
            <a:ext cx="19050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anchor="ctr"/>
          <a:lstStyle/>
          <a:p>
            <a:pPr eaLnBrk="0" hangingPunct="0">
              <a:defRPr/>
            </a:pPr>
            <a:fld id="{C05F13E1-2D2F-4C3C-A987-B135AF9A096C}" type="slidenum">
              <a:rPr lang="en-US" sz="800">
                <a:solidFill>
                  <a:schemeClr val="tx2"/>
                </a:solidFill>
                <a:cs typeface="+mn-cs"/>
              </a:rPr>
              <a:pPr eaLnBrk="0" hangingPunct="0">
                <a:defRPr/>
              </a:pPr>
              <a:t>‹#›</a:t>
            </a:fld>
            <a:endParaRPr lang="en-US" sz="1400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3563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3900" y="6583363"/>
            <a:ext cx="5243513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800">
                <a:solidFill>
                  <a:schemeClr val="tx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altLang="en-GB" smtClean="0"/>
              <a:t>Nadnárodní daňové otázky - FATCA</a:t>
            </a:r>
            <a:endParaRPr lang="en-US" altLang="en-GB" dirty="0"/>
          </a:p>
        </p:txBody>
      </p:sp>
      <p:sp>
        <p:nvSpPr>
          <p:cNvPr id="356358" name="Text Box 6"/>
          <p:cNvSpPr txBox="1">
            <a:spLocks noChangeArrowheads="1"/>
          </p:cNvSpPr>
          <p:nvPr/>
        </p:nvSpPr>
        <p:spPr bwMode="auto">
          <a:xfrm>
            <a:off x="6432550" y="6583363"/>
            <a:ext cx="246062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eaLnBrk="0" hangingPunct="0">
              <a:defRPr/>
            </a:pPr>
            <a:r>
              <a:rPr lang="en-US" sz="800" dirty="0">
                <a:solidFill>
                  <a:schemeClr val="tx2"/>
                </a:solidFill>
                <a:cs typeface="+mn-cs"/>
              </a:rPr>
              <a:t>©</a:t>
            </a:r>
            <a:r>
              <a:rPr lang="cs-CZ" sz="800" dirty="0">
                <a:solidFill>
                  <a:schemeClr val="tx2"/>
                </a:solidFill>
                <a:cs typeface="+mn-cs"/>
              </a:rPr>
              <a:t> </a:t>
            </a:r>
            <a:r>
              <a:rPr lang="cs-CZ" sz="800" dirty="0" smtClean="0">
                <a:solidFill>
                  <a:schemeClr val="tx2"/>
                </a:solidFill>
                <a:cs typeface="+mn-cs"/>
              </a:rPr>
              <a:t>2013 </a:t>
            </a:r>
            <a:r>
              <a:rPr lang="en-US" sz="800" dirty="0">
                <a:solidFill>
                  <a:schemeClr val="tx2"/>
                </a:solidFill>
                <a:cs typeface="+mn-cs"/>
              </a:rPr>
              <a:t>Deloitte </a:t>
            </a:r>
            <a:r>
              <a:rPr lang="cs-CZ" sz="800" dirty="0" smtClean="0">
                <a:solidFill>
                  <a:schemeClr val="tx2"/>
                </a:solidFill>
                <a:cs typeface="+mn-cs"/>
              </a:rPr>
              <a:t>Czech Republic</a:t>
            </a:r>
            <a:endParaRPr lang="en-US" sz="800" dirty="0">
              <a:solidFill>
                <a:schemeClr val="tx2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45" r:id="rId2"/>
    <p:sldLayoutId id="2147483955" r:id="rId3"/>
    <p:sldLayoutId id="2147483956" r:id="rId4"/>
    <p:sldLayoutId id="2147483957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  <p:sldLayoutId id="2147483953" r:id="rId13"/>
    <p:sldLayoutId id="2147484016" r:id="rId14"/>
    <p:sldLayoutId id="2147484019" r:id="rId15"/>
    <p:sldLayoutId id="2147484020" r:id="rId16"/>
    <p:sldLayoutId id="2147484021" r:id="rId17"/>
    <p:sldLayoutId id="2147484022" r:id="rId18"/>
    <p:sldLayoutId id="2147484023" r:id="rId19"/>
    <p:sldLayoutId id="2147484024" r:id="rId20"/>
    <p:sldLayoutId id="2147484025" r:id="rId21"/>
    <p:sldLayoutId id="2147484026" r:id="rId22"/>
  </p:sldLayoutIdLst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6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6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6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6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9pPr>
    </p:titleStyle>
    <p:bodyStyle>
      <a:lvl1pPr marL="271463" indent="-271463" algn="l" rtl="0" eaLnBrk="1" fontAlgn="base" hangingPunct="1">
        <a:spcBef>
          <a:spcPts val="1200"/>
        </a:spcBef>
        <a:spcAft>
          <a:spcPct val="0"/>
        </a:spcAft>
        <a:buClr>
          <a:srgbClr val="000066"/>
        </a:buClr>
        <a:buChar char="•"/>
        <a:defRPr sz="1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200"/>
        </a:spcBef>
        <a:spcAft>
          <a:spcPct val="0"/>
        </a:spcAft>
        <a:buClr>
          <a:srgbClr val="000066"/>
        </a:buClr>
        <a:buChar char="•"/>
        <a:defRPr sz="1600">
          <a:solidFill>
            <a:schemeClr val="tx2"/>
          </a:solidFill>
          <a:latin typeface="+mn-lt"/>
        </a:defRPr>
      </a:lvl2pPr>
      <a:lvl3pPr marL="1144588" indent="-228600" algn="l" rtl="0" eaLnBrk="1" fontAlgn="base" hangingPunct="1">
        <a:spcBef>
          <a:spcPts val="1200"/>
        </a:spcBef>
        <a:spcAft>
          <a:spcPct val="0"/>
        </a:spcAft>
        <a:buClr>
          <a:srgbClr val="000066"/>
        </a:buClr>
        <a:buChar char="•"/>
        <a:defRPr sz="1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ts val="1200"/>
        </a:spcBef>
        <a:spcAft>
          <a:spcPct val="0"/>
        </a:spcAft>
        <a:buClr>
          <a:srgbClr val="000066"/>
        </a:buClr>
        <a:buFont typeface="Arial" charset="0"/>
        <a:buChar char="•"/>
        <a:defRPr sz="12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ts val="1200"/>
        </a:spcBef>
        <a:spcAft>
          <a:spcPct val="0"/>
        </a:spcAft>
        <a:buClr>
          <a:srgbClr val="000066"/>
        </a:buClr>
        <a:buFont typeface="Arial" charset="0"/>
        <a:buChar char="•"/>
        <a:defRPr sz="11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50000"/>
        </a:spcBef>
        <a:spcAft>
          <a:spcPct val="0"/>
        </a:spcAft>
        <a:buClr>
          <a:srgbClr val="000066"/>
        </a:buClr>
        <a:buChar char="»"/>
        <a:defRPr sz="1200">
          <a:solidFill>
            <a:srgbClr val="000066"/>
          </a:solidFill>
          <a:latin typeface="+mn-lt"/>
        </a:defRPr>
      </a:lvl6pPr>
      <a:lvl7pPr marL="2971800" indent="-228600" algn="l" rtl="0" eaLnBrk="1" fontAlgn="base" hangingPunct="1">
        <a:spcBef>
          <a:spcPct val="50000"/>
        </a:spcBef>
        <a:spcAft>
          <a:spcPct val="0"/>
        </a:spcAft>
        <a:buClr>
          <a:srgbClr val="000066"/>
        </a:buClr>
        <a:buChar char="»"/>
        <a:defRPr sz="1200">
          <a:solidFill>
            <a:srgbClr val="000066"/>
          </a:solidFill>
          <a:latin typeface="+mn-lt"/>
        </a:defRPr>
      </a:lvl7pPr>
      <a:lvl8pPr marL="3429000" indent="-228600" algn="l" rtl="0" eaLnBrk="1" fontAlgn="base" hangingPunct="1">
        <a:spcBef>
          <a:spcPct val="50000"/>
        </a:spcBef>
        <a:spcAft>
          <a:spcPct val="0"/>
        </a:spcAft>
        <a:buClr>
          <a:srgbClr val="000066"/>
        </a:buClr>
        <a:buChar char="»"/>
        <a:defRPr sz="1200">
          <a:solidFill>
            <a:srgbClr val="000066"/>
          </a:solidFill>
          <a:latin typeface="+mn-lt"/>
        </a:defRPr>
      </a:lvl8pPr>
      <a:lvl9pPr marL="3886200" indent="-228600" algn="l" rtl="0" eaLnBrk="1" fontAlgn="base" hangingPunct="1">
        <a:spcBef>
          <a:spcPct val="50000"/>
        </a:spcBef>
        <a:spcAft>
          <a:spcPct val="0"/>
        </a:spcAft>
        <a:buClr>
          <a:srgbClr val="000066"/>
        </a:buClr>
        <a:buChar char="»"/>
        <a:defRPr sz="12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358775"/>
            <a:ext cx="8529638" cy="766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Nadpis – </a:t>
            </a:r>
            <a:r>
              <a:rPr lang="cs-CZ" dirty="0" err="1" smtClean="0"/>
              <a:t>Arial</a:t>
            </a:r>
            <a:r>
              <a:rPr lang="cs-CZ" dirty="0" smtClean="0"/>
              <a:t> 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1187450"/>
            <a:ext cx="8529638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Text – </a:t>
            </a:r>
            <a:r>
              <a:rPr lang="cs-CZ" dirty="0" err="1" smtClean="0"/>
              <a:t>Arial</a:t>
            </a:r>
            <a:endParaRPr lang="en-US" dirty="0" smtClean="0"/>
          </a:p>
          <a:p>
            <a:pPr lvl="1"/>
            <a:r>
              <a:rPr lang="cs-CZ" dirty="0" smtClean="0"/>
              <a:t>Text – </a:t>
            </a:r>
            <a:r>
              <a:rPr lang="cs-CZ" dirty="0" err="1" smtClean="0"/>
              <a:t>Arial</a:t>
            </a:r>
            <a:endParaRPr lang="en-US" dirty="0" smtClean="0"/>
          </a:p>
          <a:p>
            <a:pPr lvl="2"/>
            <a:r>
              <a:rPr lang="cs-CZ" dirty="0" smtClean="0"/>
              <a:t>Text – </a:t>
            </a:r>
            <a:r>
              <a:rPr lang="cs-CZ" dirty="0" err="1" smtClean="0"/>
              <a:t>Arial</a:t>
            </a:r>
            <a:endParaRPr lang="en-US" dirty="0" smtClean="0"/>
          </a:p>
          <a:p>
            <a:pPr lvl="3"/>
            <a:r>
              <a:rPr lang="cs-CZ" dirty="0" smtClean="0"/>
              <a:t>Text – </a:t>
            </a:r>
            <a:r>
              <a:rPr lang="cs-CZ" dirty="0" err="1" smtClean="0"/>
              <a:t>Arial</a:t>
            </a:r>
            <a:endParaRPr lang="en-US" dirty="0" smtClean="0"/>
          </a:p>
          <a:p>
            <a:pPr lvl="4"/>
            <a:r>
              <a:rPr lang="cs-CZ" dirty="0" smtClean="0"/>
              <a:t>Text – </a:t>
            </a:r>
            <a:r>
              <a:rPr lang="cs-CZ" dirty="0" err="1" smtClean="0"/>
              <a:t>Arial</a:t>
            </a:r>
            <a:endParaRPr lang="en-US" dirty="0" smtClean="0"/>
          </a:p>
        </p:txBody>
      </p:sp>
      <p:sp>
        <p:nvSpPr>
          <p:cNvPr id="356356" name="Rectangle 4"/>
          <p:cNvSpPr>
            <a:spLocks noChangeArrowheads="1"/>
          </p:cNvSpPr>
          <p:nvPr/>
        </p:nvSpPr>
        <p:spPr bwMode="auto">
          <a:xfrm>
            <a:off x="358775" y="6583363"/>
            <a:ext cx="19050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anchor="ctr"/>
          <a:lstStyle/>
          <a:p>
            <a:pPr eaLnBrk="0" hangingPunct="0">
              <a:defRPr/>
            </a:pPr>
            <a:fld id="{C05F13E1-2D2F-4C3C-A987-B135AF9A096C}" type="slidenum">
              <a:rPr lang="en-US" sz="800">
                <a:solidFill>
                  <a:srgbClr val="002776"/>
                </a:solidFill>
              </a:rPr>
              <a:pPr eaLnBrk="0" hangingPunct="0">
                <a:defRPr/>
              </a:pPr>
              <a:t>‹#›</a:t>
            </a:fld>
            <a:endParaRPr lang="en-US" sz="1400" dirty="0">
              <a:solidFill>
                <a:srgbClr val="002776"/>
              </a:solidFill>
            </a:endParaRPr>
          </a:p>
        </p:txBody>
      </p:sp>
      <p:sp>
        <p:nvSpPr>
          <p:cNvPr id="3563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3900" y="6583363"/>
            <a:ext cx="5243513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800">
                <a:solidFill>
                  <a:schemeClr val="tx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 dirty="0">
              <a:solidFill>
                <a:srgbClr val="002776"/>
              </a:solidFill>
            </a:endParaRPr>
          </a:p>
        </p:txBody>
      </p:sp>
      <p:sp>
        <p:nvSpPr>
          <p:cNvPr id="356358" name="Text Box 6"/>
          <p:cNvSpPr txBox="1">
            <a:spLocks noChangeArrowheads="1"/>
          </p:cNvSpPr>
          <p:nvPr/>
        </p:nvSpPr>
        <p:spPr bwMode="auto">
          <a:xfrm>
            <a:off x="6432550" y="6583363"/>
            <a:ext cx="246062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eaLnBrk="0" hangingPunct="0">
              <a:defRPr/>
            </a:pPr>
            <a:r>
              <a:rPr lang="en-US" sz="800" dirty="0">
                <a:solidFill>
                  <a:srgbClr val="002776"/>
                </a:solidFill>
              </a:rPr>
              <a:t>©</a:t>
            </a:r>
            <a:r>
              <a:rPr lang="cs-CZ" sz="800" dirty="0">
                <a:solidFill>
                  <a:srgbClr val="002776"/>
                </a:solidFill>
              </a:rPr>
              <a:t> </a:t>
            </a:r>
            <a:r>
              <a:rPr lang="cs-CZ" sz="800" dirty="0" smtClean="0">
                <a:solidFill>
                  <a:srgbClr val="002776"/>
                </a:solidFill>
              </a:rPr>
              <a:t>2013 </a:t>
            </a:r>
            <a:r>
              <a:rPr lang="en-US" sz="800" dirty="0">
                <a:solidFill>
                  <a:srgbClr val="002776"/>
                </a:solidFill>
              </a:rPr>
              <a:t>Deloitte </a:t>
            </a:r>
            <a:r>
              <a:rPr lang="cs-CZ" sz="800" dirty="0" smtClean="0">
                <a:solidFill>
                  <a:srgbClr val="002776"/>
                </a:solidFill>
              </a:rPr>
              <a:t>Česká republika</a:t>
            </a:r>
            <a:endParaRPr lang="en-US" sz="800" dirty="0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631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  <p:sldLayoutId id="2147484032" r:id="rId5"/>
    <p:sldLayoutId id="2147484033" r:id="rId6"/>
    <p:sldLayoutId id="2147484034" r:id="rId7"/>
    <p:sldLayoutId id="2147484035" r:id="rId8"/>
    <p:sldLayoutId id="2147484036" r:id="rId9"/>
    <p:sldLayoutId id="2147484037" r:id="rId10"/>
    <p:sldLayoutId id="2147484038" r:id="rId11"/>
    <p:sldLayoutId id="2147484039" r:id="rId12"/>
    <p:sldLayoutId id="2147484040" r:id="rId13"/>
    <p:sldLayoutId id="2147484041" r:id="rId14"/>
    <p:sldLayoutId id="2147484042" r:id="rId15"/>
    <p:sldLayoutId id="2147484043" r:id="rId16"/>
    <p:sldLayoutId id="2147484044" r:id="rId17"/>
    <p:sldLayoutId id="2147484045" r:id="rId18"/>
    <p:sldLayoutId id="2147484046" r:id="rId19"/>
    <p:sldLayoutId id="2147484047" r:id="rId20"/>
    <p:sldLayoutId id="2147484048" r:id="rId21"/>
    <p:sldLayoutId id="2147484049" r:id="rId22"/>
  </p:sldLayoutIdLst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6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6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6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6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9pPr>
    </p:titleStyle>
    <p:bodyStyle>
      <a:lvl1pPr marL="271463" indent="-271463" algn="l" rtl="0" eaLnBrk="1" fontAlgn="base" hangingPunct="1">
        <a:spcBef>
          <a:spcPts val="1200"/>
        </a:spcBef>
        <a:spcAft>
          <a:spcPct val="0"/>
        </a:spcAft>
        <a:buClr>
          <a:srgbClr val="000066"/>
        </a:buClr>
        <a:buChar char="•"/>
        <a:defRPr sz="1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200"/>
        </a:spcBef>
        <a:spcAft>
          <a:spcPct val="0"/>
        </a:spcAft>
        <a:buClr>
          <a:srgbClr val="000066"/>
        </a:buClr>
        <a:buChar char="•"/>
        <a:defRPr sz="1600">
          <a:solidFill>
            <a:schemeClr val="tx2"/>
          </a:solidFill>
          <a:latin typeface="+mn-lt"/>
        </a:defRPr>
      </a:lvl2pPr>
      <a:lvl3pPr marL="1144588" indent="-228600" algn="l" rtl="0" eaLnBrk="1" fontAlgn="base" hangingPunct="1">
        <a:spcBef>
          <a:spcPts val="1200"/>
        </a:spcBef>
        <a:spcAft>
          <a:spcPct val="0"/>
        </a:spcAft>
        <a:buClr>
          <a:srgbClr val="000066"/>
        </a:buClr>
        <a:buChar char="•"/>
        <a:defRPr sz="1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ts val="1200"/>
        </a:spcBef>
        <a:spcAft>
          <a:spcPct val="0"/>
        </a:spcAft>
        <a:buClr>
          <a:srgbClr val="000066"/>
        </a:buClr>
        <a:buFont typeface="Arial" charset="0"/>
        <a:buChar char="•"/>
        <a:defRPr sz="12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ts val="1200"/>
        </a:spcBef>
        <a:spcAft>
          <a:spcPct val="0"/>
        </a:spcAft>
        <a:buClr>
          <a:srgbClr val="000066"/>
        </a:buClr>
        <a:buFont typeface="Arial" charset="0"/>
        <a:buChar char="•"/>
        <a:defRPr sz="11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50000"/>
        </a:spcBef>
        <a:spcAft>
          <a:spcPct val="0"/>
        </a:spcAft>
        <a:buClr>
          <a:srgbClr val="000066"/>
        </a:buClr>
        <a:buChar char="»"/>
        <a:defRPr sz="1200">
          <a:solidFill>
            <a:srgbClr val="000066"/>
          </a:solidFill>
          <a:latin typeface="+mn-lt"/>
        </a:defRPr>
      </a:lvl6pPr>
      <a:lvl7pPr marL="2971800" indent="-228600" algn="l" rtl="0" eaLnBrk="1" fontAlgn="base" hangingPunct="1">
        <a:spcBef>
          <a:spcPct val="50000"/>
        </a:spcBef>
        <a:spcAft>
          <a:spcPct val="0"/>
        </a:spcAft>
        <a:buClr>
          <a:srgbClr val="000066"/>
        </a:buClr>
        <a:buChar char="»"/>
        <a:defRPr sz="1200">
          <a:solidFill>
            <a:srgbClr val="000066"/>
          </a:solidFill>
          <a:latin typeface="+mn-lt"/>
        </a:defRPr>
      </a:lvl7pPr>
      <a:lvl8pPr marL="3429000" indent="-228600" algn="l" rtl="0" eaLnBrk="1" fontAlgn="base" hangingPunct="1">
        <a:spcBef>
          <a:spcPct val="50000"/>
        </a:spcBef>
        <a:spcAft>
          <a:spcPct val="0"/>
        </a:spcAft>
        <a:buClr>
          <a:srgbClr val="000066"/>
        </a:buClr>
        <a:buChar char="»"/>
        <a:defRPr sz="1200">
          <a:solidFill>
            <a:srgbClr val="000066"/>
          </a:solidFill>
          <a:latin typeface="+mn-lt"/>
        </a:defRPr>
      </a:lvl8pPr>
      <a:lvl9pPr marL="3886200" indent="-228600" algn="l" rtl="0" eaLnBrk="1" fontAlgn="base" hangingPunct="1">
        <a:spcBef>
          <a:spcPct val="50000"/>
        </a:spcBef>
        <a:spcAft>
          <a:spcPct val="0"/>
        </a:spcAft>
        <a:buClr>
          <a:srgbClr val="000066"/>
        </a:buClr>
        <a:buChar char="»"/>
        <a:defRPr sz="12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358775"/>
            <a:ext cx="8529638" cy="766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Nadpis – Arial 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1187450"/>
            <a:ext cx="8529638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Text – </a:t>
            </a:r>
            <a:r>
              <a:rPr lang="cs-CZ" dirty="0" err="1" smtClean="0"/>
              <a:t>Arial</a:t>
            </a:r>
            <a:endParaRPr lang="en-US" dirty="0" smtClean="0"/>
          </a:p>
          <a:p>
            <a:pPr lvl="1"/>
            <a:r>
              <a:rPr lang="cs-CZ" dirty="0" smtClean="0"/>
              <a:t>Text – </a:t>
            </a:r>
            <a:r>
              <a:rPr lang="cs-CZ" dirty="0" err="1" smtClean="0"/>
              <a:t>Arial</a:t>
            </a:r>
            <a:endParaRPr lang="en-US" dirty="0" smtClean="0"/>
          </a:p>
          <a:p>
            <a:pPr lvl="2"/>
            <a:r>
              <a:rPr lang="cs-CZ" dirty="0" smtClean="0"/>
              <a:t>Text – </a:t>
            </a:r>
            <a:r>
              <a:rPr lang="cs-CZ" dirty="0" err="1" smtClean="0"/>
              <a:t>Arial</a:t>
            </a:r>
            <a:endParaRPr lang="en-US" dirty="0" smtClean="0"/>
          </a:p>
          <a:p>
            <a:pPr lvl="3"/>
            <a:r>
              <a:rPr lang="cs-CZ" dirty="0" smtClean="0"/>
              <a:t>Text – </a:t>
            </a:r>
            <a:r>
              <a:rPr lang="cs-CZ" dirty="0" err="1" smtClean="0"/>
              <a:t>Arial</a:t>
            </a:r>
            <a:endParaRPr lang="en-US" dirty="0" smtClean="0"/>
          </a:p>
          <a:p>
            <a:pPr lvl="4"/>
            <a:r>
              <a:rPr lang="cs-CZ" dirty="0" smtClean="0"/>
              <a:t>Text – </a:t>
            </a:r>
            <a:r>
              <a:rPr lang="cs-CZ" dirty="0" err="1" smtClean="0"/>
              <a:t>Arial</a:t>
            </a:r>
            <a:endParaRPr lang="en-US" dirty="0" smtClean="0"/>
          </a:p>
        </p:txBody>
      </p:sp>
      <p:sp>
        <p:nvSpPr>
          <p:cNvPr id="356356" name="Rectangle 4"/>
          <p:cNvSpPr>
            <a:spLocks noChangeArrowheads="1"/>
          </p:cNvSpPr>
          <p:nvPr/>
        </p:nvSpPr>
        <p:spPr bwMode="auto">
          <a:xfrm>
            <a:off x="358775" y="6595238"/>
            <a:ext cx="19050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anchor="ctr"/>
          <a:lstStyle/>
          <a:p>
            <a:pPr eaLnBrk="0" hangingPunct="0">
              <a:defRPr/>
            </a:pPr>
            <a:fld id="{DF507F4C-D6FC-4708-9945-EADD1664822A}" type="slidenum">
              <a:rPr lang="en-US" sz="800">
                <a:solidFill>
                  <a:srgbClr val="002776"/>
                </a:solidFill>
              </a:rPr>
              <a:pPr eaLnBrk="0" hangingPunct="0">
                <a:defRPr/>
              </a:pPr>
              <a:t>‹#›</a:t>
            </a:fld>
            <a:endParaRPr lang="en-US" sz="1400" dirty="0">
              <a:solidFill>
                <a:srgbClr val="002776"/>
              </a:solidFill>
            </a:endParaRPr>
          </a:p>
        </p:txBody>
      </p:sp>
      <p:sp>
        <p:nvSpPr>
          <p:cNvPr id="3563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3900" y="6596063"/>
            <a:ext cx="5243513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8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>
              <a:solidFill>
                <a:srgbClr val="002776"/>
              </a:solidFill>
            </a:endParaRPr>
          </a:p>
        </p:txBody>
      </p:sp>
      <p:sp>
        <p:nvSpPr>
          <p:cNvPr id="356358" name="Text Box 6"/>
          <p:cNvSpPr txBox="1">
            <a:spLocks noChangeArrowheads="1"/>
          </p:cNvSpPr>
          <p:nvPr/>
        </p:nvSpPr>
        <p:spPr bwMode="auto">
          <a:xfrm>
            <a:off x="6432550" y="6596063"/>
            <a:ext cx="246062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eaLnBrk="0" hangingPunct="0">
              <a:defRPr/>
            </a:pPr>
            <a:r>
              <a:rPr lang="en-US" sz="800" dirty="0" smtClean="0">
                <a:solidFill>
                  <a:srgbClr val="002776"/>
                </a:solidFill>
              </a:rPr>
              <a:t>© 2013 Deloitte </a:t>
            </a:r>
            <a:r>
              <a:rPr lang="en-US" sz="800" dirty="0" err="1" smtClean="0">
                <a:solidFill>
                  <a:srgbClr val="002776"/>
                </a:solidFill>
              </a:rPr>
              <a:t>Česká</a:t>
            </a:r>
            <a:r>
              <a:rPr lang="en-US" sz="800" dirty="0" smtClean="0">
                <a:solidFill>
                  <a:srgbClr val="002776"/>
                </a:solidFill>
              </a:rPr>
              <a:t> </a:t>
            </a:r>
            <a:r>
              <a:rPr lang="en-US" sz="800" dirty="0" err="1" smtClean="0">
                <a:solidFill>
                  <a:srgbClr val="002776"/>
                </a:solidFill>
              </a:rPr>
              <a:t>republika</a:t>
            </a:r>
            <a:endParaRPr lang="en-US" sz="800" dirty="0" smtClean="0">
              <a:solidFill>
                <a:srgbClr val="0027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254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  <p:sldLayoutId id="2147484062" r:id="rId12"/>
    <p:sldLayoutId id="2147484063" r:id="rId13"/>
    <p:sldLayoutId id="2147484064" r:id="rId14"/>
  </p:sldLayoutIdLst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66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66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66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000066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Arial" charset="0"/>
        </a:defRPr>
      </a:lvl9pPr>
    </p:titleStyle>
    <p:bodyStyle>
      <a:lvl1pPr marL="271463" indent="-271463" algn="l" rtl="0" eaLnBrk="1" fontAlgn="base" hangingPunct="1">
        <a:spcBef>
          <a:spcPts val="1200"/>
        </a:spcBef>
        <a:spcAft>
          <a:spcPct val="0"/>
        </a:spcAft>
        <a:buClr>
          <a:srgbClr val="000066"/>
        </a:buClr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200"/>
        </a:spcBef>
        <a:spcAft>
          <a:spcPct val="0"/>
        </a:spcAft>
        <a:buClr>
          <a:srgbClr val="000066"/>
        </a:buClr>
        <a:buChar char="•"/>
        <a:defRPr sz="1400">
          <a:solidFill>
            <a:schemeClr val="tx1"/>
          </a:solidFill>
          <a:latin typeface="+mn-lt"/>
        </a:defRPr>
      </a:lvl2pPr>
      <a:lvl3pPr marL="1144588" indent="-228600" algn="l" rtl="0" eaLnBrk="1" fontAlgn="base" hangingPunct="1">
        <a:spcBef>
          <a:spcPts val="1200"/>
        </a:spcBef>
        <a:spcAft>
          <a:spcPct val="0"/>
        </a:spcAft>
        <a:buClr>
          <a:srgbClr val="000066"/>
        </a:buClr>
        <a:buChar char="•"/>
        <a:defRPr sz="1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ts val="1200"/>
        </a:spcBef>
        <a:spcAft>
          <a:spcPct val="0"/>
        </a:spcAft>
        <a:buClr>
          <a:srgbClr val="000066"/>
        </a:buClr>
        <a:buFont typeface="Arial" charset="0"/>
        <a:buChar char="•"/>
        <a:defRPr sz="1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ts val="1200"/>
        </a:spcBef>
        <a:spcAft>
          <a:spcPct val="0"/>
        </a:spcAft>
        <a:buClr>
          <a:srgbClr val="000066"/>
        </a:buClr>
        <a:buFont typeface="Arial" charset="0"/>
        <a:buChar char="•"/>
        <a:defRPr sz="105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50000"/>
        </a:spcBef>
        <a:spcAft>
          <a:spcPct val="0"/>
        </a:spcAft>
        <a:buClr>
          <a:srgbClr val="000066"/>
        </a:buClr>
        <a:buChar char="»"/>
        <a:defRPr sz="1200">
          <a:solidFill>
            <a:srgbClr val="000066"/>
          </a:solidFill>
          <a:latin typeface="+mn-lt"/>
        </a:defRPr>
      </a:lvl6pPr>
      <a:lvl7pPr marL="2971800" indent="-228600" algn="l" rtl="0" eaLnBrk="1" fontAlgn="base" hangingPunct="1">
        <a:spcBef>
          <a:spcPct val="50000"/>
        </a:spcBef>
        <a:spcAft>
          <a:spcPct val="0"/>
        </a:spcAft>
        <a:buClr>
          <a:srgbClr val="000066"/>
        </a:buClr>
        <a:buChar char="»"/>
        <a:defRPr sz="1200">
          <a:solidFill>
            <a:srgbClr val="000066"/>
          </a:solidFill>
          <a:latin typeface="+mn-lt"/>
        </a:defRPr>
      </a:lvl7pPr>
      <a:lvl8pPr marL="3429000" indent="-228600" algn="l" rtl="0" eaLnBrk="1" fontAlgn="base" hangingPunct="1">
        <a:spcBef>
          <a:spcPct val="50000"/>
        </a:spcBef>
        <a:spcAft>
          <a:spcPct val="0"/>
        </a:spcAft>
        <a:buClr>
          <a:srgbClr val="000066"/>
        </a:buClr>
        <a:buChar char="»"/>
        <a:defRPr sz="1200">
          <a:solidFill>
            <a:srgbClr val="000066"/>
          </a:solidFill>
          <a:latin typeface="+mn-lt"/>
        </a:defRPr>
      </a:lvl8pPr>
      <a:lvl9pPr marL="3886200" indent="-228600" algn="l" rtl="0" eaLnBrk="1" fontAlgn="base" hangingPunct="1">
        <a:spcBef>
          <a:spcPct val="50000"/>
        </a:spcBef>
        <a:spcAft>
          <a:spcPct val="0"/>
        </a:spcAft>
        <a:buClr>
          <a:srgbClr val="000066"/>
        </a:buClr>
        <a:buChar char="»"/>
        <a:defRPr sz="12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reasury.gov/press-center/press-releases/Pages/tg1759.aspx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2" t="20920" r="13019" b="27571"/>
          <a:stretch/>
        </p:blipFill>
        <p:spPr>
          <a:xfrm>
            <a:off x="3477583" y="4270075"/>
            <a:ext cx="5666418" cy="2587925"/>
          </a:xfrm>
          <a:prstGeom prst="rect">
            <a:avLst/>
          </a:prstGeom>
        </p:spPr>
      </p:pic>
      <p:sp>
        <p:nvSpPr>
          <p:cNvPr id="6146" name="Title 3"/>
          <p:cNvSpPr>
            <a:spLocks noGrp="1"/>
          </p:cNvSpPr>
          <p:nvPr>
            <p:ph type="ctrTitle" sz="quarter"/>
          </p:nvPr>
        </p:nvSpPr>
        <p:spPr>
          <a:xfrm>
            <a:off x="499030" y="1617949"/>
            <a:ext cx="5349977" cy="1044000"/>
          </a:xfrm>
        </p:spPr>
        <p:txBody>
          <a:bodyPr/>
          <a:lstStyle/>
          <a:p>
            <a:r>
              <a:rPr lang="cs-CZ" dirty="0" smtClean="0"/>
              <a:t>Nadnárodní daňové otázky</a:t>
            </a:r>
            <a:endParaRPr lang="en-GB" dirty="0" smtClean="0"/>
          </a:p>
        </p:txBody>
      </p:sp>
      <p:sp>
        <p:nvSpPr>
          <p:cNvPr id="6147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cs-CZ" dirty="0" smtClean="0"/>
              <a:t>Jana Antošová</a:t>
            </a:r>
          </a:p>
          <a:p>
            <a:r>
              <a:rPr lang="cs-CZ" dirty="0" smtClean="0"/>
              <a:t>19. dubna 2013</a:t>
            </a:r>
            <a:endParaRPr lang="en-GB" dirty="0" smtClean="0"/>
          </a:p>
        </p:txBody>
      </p:sp>
      <p:sp>
        <p:nvSpPr>
          <p:cNvPr id="6148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88731" y="2122098"/>
            <a:ext cx="8213834" cy="1652551"/>
          </a:xfrm>
        </p:spPr>
        <p:txBody>
          <a:bodyPr/>
          <a:lstStyle/>
          <a:p>
            <a:r>
              <a:rPr lang="cs-CZ" dirty="0" smtClean="0"/>
              <a:t>FATCA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6311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je FATCA?</a:t>
            </a:r>
            <a:endParaRPr lang="en-US" dirty="0" smtClean="0"/>
          </a:p>
        </p:txBody>
      </p:sp>
      <p:sp>
        <p:nvSpPr>
          <p:cNvPr id="7171" name="Content Placeholder 8"/>
          <p:cNvSpPr>
            <a:spLocks noGrp="1"/>
          </p:cNvSpPr>
          <p:nvPr>
            <p:ph idx="1"/>
          </p:nvPr>
        </p:nvSpPr>
        <p:spPr>
          <a:xfrm>
            <a:off x="358775" y="772511"/>
            <a:ext cx="8529638" cy="5633054"/>
          </a:xfrm>
        </p:spPr>
        <p:txBody>
          <a:bodyPr/>
          <a:lstStyle/>
          <a:p>
            <a:r>
              <a:rPr lang="cs-CZ" sz="2000" dirty="0" err="1" smtClean="0"/>
              <a:t>Foreign</a:t>
            </a:r>
            <a:r>
              <a:rPr lang="cs-CZ" sz="2000" dirty="0" smtClean="0"/>
              <a:t> </a:t>
            </a:r>
            <a:r>
              <a:rPr lang="cs-CZ" sz="2000" dirty="0" err="1" smtClean="0"/>
              <a:t>Account</a:t>
            </a:r>
            <a:r>
              <a:rPr lang="cs-CZ" sz="2000" dirty="0" smtClean="0"/>
              <a:t> Tax </a:t>
            </a:r>
            <a:r>
              <a:rPr lang="cs-CZ" sz="2000" dirty="0" err="1" smtClean="0"/>
              <a:t>Compliance</a:t>
            </a:r>
            <a:r>
              <a:rPr lang="cs-CZ" sz="2000" dirty="0" smtClean="0"/>
              <a:t> </a:t>
            </a:r>
            <a:r>
              <a:rPr lang="cs-CZ" sz="2000" dirty="0" err="1" smtClean="0"/>
              <a:t>Act</a:t>
            </a:r>
            <a:r>
              <a:rPr lang="cs-CZ" sz="2000" dirty="0" smtClean="0"/>
              <a:t> (FATCA) byl schválen v USA v roce 2010 a je účinný od 1.1.2013</a:t>
            </a:r>
          </a:p>
          <a:p>
            <a:r>
              <a:rPr lang="cs-CZ" sz="2000" dirty="0" smtClean="0"/>
              <a:t>FATCA požaduje, aby zahraniční </a:t>
            </a:r>
            <a:r>
              <a:rPr lang="cs-CZ" sz="2000" dirty="0"/>
              <a:t>finanční </a:t>
            </a:r>
            <a:r>
              <a:rPr lang="cs-CZ" sz="2000" dirty="0" smtClean="0"/>
              <a:t>instituce na </a:t>
            </a:r>
            <a:r>
              <a:rPr lang="cs-CZ" sz="2000" dirty="0"/>
              <a:t>základě smlouvy s IRS : </a:t>
            </a:r>
            <a:endParaRPr lang="cs-CZ" sz="2000" dirty="0" smtClean="0"/>
          </a:p>
          <a:p>
            <a:pPr lvl="1"/>
            <a:r>
              <a:rPr lang="cs-CZ" dirty="0" smtClean="0"/>
              <a:t>poskytovaly informace o účtech amerických klientů</a:t>
            </a:r>
          </a:p>
          <a:p>
            <a:pPr lvl="1"/>
            <a:r>
              <a:rPr lang="cs-CZ" dirty="0" smtClean="0"/>
              <a:t>aplikovaly srážkovou daň 30% na </a:t>
            </a:r>
            <a:r>
              <a:rPr lang="cs-CZ" dirty="0" smtClean="0"/>
              <a:t>příjmy ze zdrojů v USA </a:t>
            </a:r>
            <a:r>
              <a:rPr lang="cs-CZ" dirty="0" smtClean="0"/>
              <a:t>nespolupracujícím subjektům (klienti i jiné finanční instituce)</a:t>
            </a:r>
          </a:p>
          <a:p>
            <a:pPr lvl="1"/>
            <a:r>
              <a:rPr lang="cs-CZ" dirty="0" smtClean="0"/>
              <a:t>uzavřely účet nespolupracujícím klientům</a:t>
            </a:r>
            <a:endParaRPr lang="cs-CZ" dirty="0" smtClean="0"/>
          </a:p>
          <a:p>
            <a:r>
              <a:rPr lang="cs-CZ" sz="2000" dirty="0" smtClean="0"/>
              <a:t>V případě nespolupráce:</a:t>
            </a:r>
          </a:p>
          <a:p>
            <a:pPr lvl="1"/>
            <a:r>
              <a:rPr lang="cs-CZ" dirty="0" smtClean="0"/>
              <a:t>30% srážková daň na příjmy ze zdrojů v USA</a:t>
            </a:r>
          </a:p>
          <a:p>
            <a:pPr lvl="1"/>
            <a:r>
              <a:rPr lang="cs-CZ" dirty="0" smtClean="0"/>
              <a:t>30% srážková daň na příjmy ze zdrojů v USA členů skupiny</a:t>
            </a:r>
          </a:p>
          <a:p>
            <a:pPr lvl="1"/>
            <a:r>
              <a:rPr lang="cs-CZ" dirty="0" smtClean="0"/>
              <a:t>znevýhodnění v mezinárodním styku</a:t>
            </a:r>
          </a:p>
          <a:p>
            <a:r>
              <a:rPr lang="cs-CZ" sz="2000" dirty="0" smtClean="0"/>
              <a:t>V případě mezivládní dohody o spolupráci v oblasti FATCA (Model I) jsou informace poskytovány lokálně; omezené povinnosti v oblasti srážkových daní a uzavírání účtů</a:t>
            </a: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en-GB" smtClean="0"/>
              <a:t>Nadnárodní daňové otázky - FATCA</a:t>
            </a:r>
            <a:endParaRPr lang="en-US" altLang="en-GB" dirty="0" smtClean="0"/>
          </a:p>
        </p:txBody>
      </p:sp>
    </p:spTree>
    <p:extLst>
      <p:ext uri="{BB962C8B-B14F-4D97-AF65-F5344CB8AC3E}">
        <p14:creationId xmlns:p14="http://schemas.microsoft.com/office/powerpoint/2010/main" val="74132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773" y="263525"/>
            <a:ext cx="8529638" cy="766763"/>
          </a:xfrm>
        </p:spPr>
        <p:txBody>
          <a:bodyPr/>
          <a:lstStyle/>
          <a:p>
            <a:r>
              <a:rPr lang="cs-CZ" dirty="0" smtClean="0"/>
              <a:t>Status </a:t>
            </a:r>
            <a:r>
              <a:rPr lang="cs-CZ" dirty="0" smtClean="0"/>
              <a:t>mezivládních dohod FATCA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396292"/>
              </p:ext>
            </p:extLst>
          </p:nvPr>
        </p:nvGraphicFramePr>
        <p:xfrm>
          <a:off x="224283" y="734327"/>
          <a:ext cx="8534403" cy="482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2255"/>
                <a:gridCol w="241069"/>
                <a:gridCol w="1431477"/>
                <a:gridCol w="1148074"/>
                <a:gridCol w="259308"/>
                <a:gridCol w="1437419"/>
                <a:gridCol w="1168559"/>
                <a:gridCol w="224443"/>
                <a:gridCol w="1451799"/>
              </a:tblGrid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1" i="0" u="none" strike="noStrike" noProof="0" dirty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Asie</a:t>
                      </a:r>
                      <a:r>
                        <a:rPr lang="cs-CZ" sz="1000" b="1" i="0" u="none" strike="noStrike" baseline="0" noProof="0" dirty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a Tichomoří</a:t>
                      </a:r>
                      <a:endParaRPr lang="cs-CZ" sz="1000" b="1" i="0" u="none" strike="noStrike" noProof="0" dirty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1" i="0" u="none" strike="noStrike" noProof="0" dirty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dirty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Status**</a:t>
                      </a:r>
                      <a:endParaRPr lang="cs-CZ" sz="1000" b="1" i="0" u="none" strike="noStrike" noProof="0" dirty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000" noProof="0" smtClean="0"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noProof="0"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000" b="1" i="0" u="none" strike="noStrike" kern="1200" noProof="0" smtClean="0">
                        <a:solidFill>
                          <a:srgbClr val="00277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000" noProof="0"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noProof="0"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000" b="1" i="0" u="none" strike="noStrike" kern="1200" noProof="0" smtClean="0">
                        <a:solidFill>
                          <a:srgbClr val="00277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Austrálie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Aktivní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zapojení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kern="1200" noProof="0" smtClean="0">
                          <a:solidFill>
                            <a:srgbClr val="002776"/>
                          </a:solidFill>
                          <a:latin typeface="+mn-lt"/>
                          <a:ea typeface="+mn-ea"/>
                          <a:cs typeface="+mn-cs"/>
                        </a:rPr>
                        <a:t>Europe</a:t>
                      </a:r>
                      <a:endParaRPr lang="cs-CZ" sz="1000" noProof="0"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noProof="0"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dirty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Status**</a:t>
                      </a:r>
                      <a:endParaRPr lang="cs-CZ" sz="1000" b="1" i="0" u="none" strike="noStrike" noProof="0" dirty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noProof="0"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noProof="0"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dirty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Status**</a:t>
                      </a:r>
                      <a:endParaRPr lang="cs-CZ" sz="1000" b="1" i="0" u="none" strike="noStrike" noProof="0" dirty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Indie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Zkoumání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možností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Belgie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Aktivní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zapojení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Jersey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IGA brzy očekávána 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Japonsko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IGA brzy očekávána 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Kypr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Aktivní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zapojení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Lichtenštejnsko 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Aktivní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zapojení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Korea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Aktivní zapojení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Česká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republika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Zkoumání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možností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Lucembursko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Zkoumání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možností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Malajsie 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Aktivní zapojení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1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Dánsko </a:t>
                      </a:r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altLang="ja-JP" sz="1000" b="1" noProof="0" smtClean="0">
                          <a:solidFill>
                            <a:srgbClr val="336600"/>
                          </a:solidFill>
                          <a:latin typeface="+mn-lt"/>
                          <a:ea typeface="ＭＳ Ｐゴシック" charset="-128"/>
                          <a:sym typeface="Wingdings" pitchFamily="2" charset="2"/>
                        </a:rPr>
                        <a:t></a:t>
                      </a:r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Model 1 (listopad 2012)</a:t>
                      </a:r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Malta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Aktivní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zapojení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Nový Zéland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Aktivní zapojení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Estonsko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Aktivní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zapojení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Nizozemsko 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IGA brzy očekávána 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Singapur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Aktivní zapojení</a:t>
                      </a: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Finsko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IGA brzy očekávána 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Norsko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IGA brzy očekávána 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cs-CZ" sz="1000" noProof="0" dirty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b="1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Francie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IGA brzy očekávána 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Rumunsko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Zkoumání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možností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1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Střední východ***</a:t>
                      </a:r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dirty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Status**</a:t>
                      </a:r>
                      <a:endParaRPr lang="cs-CZ" sz="1000" b="1" i="0" u="none" strike="noStrike" noProof="0" dirty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Německo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IGA brzy očekávána 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Rusko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Zkoumání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možností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Bahrajn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77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Předběžné jednání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Gibraltar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Zkoumání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možností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Slovenská republika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Aktivní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zapojení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Kuvajt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77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Předběžné jednání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Guernsey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IGA brzy očekávána 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Slovinsko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Zkoumání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možností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Izrael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Aktivní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zapojení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Maďarsko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Aktivní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zapojení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Španělsko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Model 1*</a:t>
                      </a:r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Libanon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Zkoumání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možností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Irsko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altLang="ja-JP" sz="1000" b="1" noProof="0" smtClean="0">
                          <a:solidFill>
                            <a:srgbClr val="336600"/>
                          </a:solidFill>
                          <a:latin typeface="+mn-lt"/>
                          <a:ea typeface="ＭＳ Ｐゴシック" charset="-128"/>
                          <a:sym typeface="Wingdings" pitchFamily="2" charset="2"/>
                        </a:rPr>
                        <a:t></a:t>
                      </a:r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Model 1 (prosinec 2012)</a:t>
                      </a:r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Švédsko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Aktivní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zapojení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Oman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77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Předběžné jednání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Ostrov Man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IGA brzy očekávána 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Švýcarsko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altLang="ja-JP" sz="1000" b="1" noProof="0" smtClean="0">
                          <a:solidFill>
                            <a:srgbClr val="336600"/>
                          </a:solidFill>
                          <a:latin typeface="+mn-lt"/>
                          <a:ea typeface="ＭＳ Ｐゴシック" charset="-128"/>
                          <a:sym typeface="Wingdings" pitchFamily="2" charset="2"/>
                        </a:rPr>
                        <a:t></a:t>
                      </a:r>
                      <a:endParaRPr lang="cs-CZ" sz="1000" b="1" i="0" u="none" strike="noStrike" kern="1200" noProof="0">
                        <a:solidFill>
                          <a:srgbClr val="00277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Model 2*</a:t>
                      </a:r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Katar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77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Předběžné jednání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dirty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Itálie</a:t>
                      </a:r>
                      <a:endParaRPr lang="cs-CZ" sz="1000" b="0" i="0" u="none" strike="noStrike" noProof="0" dirty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IGA brzy očekávána 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Velká Británie</a:t>
                      </a:r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altLang="ja-JP" sz="1000" b="1" noProof="0" smtClean="0">
                          <a:solidFill>
                            <a:srgbClr val="336600"/>
                          </a:solidFill>
                          <a:latin typeface="+mn-lt"/>
                          <a:ea typeface="ＭＳ Ｐゴシック" charset="-128"/>
                          <a:sym typeface="Wingdings" pitchFamily="2" charset="2"/>
                        </a:rPr>
                        <a:t></a:t>
                      </a:r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Model 1 (září 2012)</a:t>
                      </a:r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Saúdská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Arábie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77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Předběžné jednání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b="1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b="1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SAE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77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Předběžné jednání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b="1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b="1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Jordánsko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77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Předběžné jednání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b="1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1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S a J Amerika</a:t>
                      </a:r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dirty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Status**</a:t>
                      </a:r>
                      <a:endParaRPr lang="cs-CZ" sz="1000" b="1" i="0" u="none" strike="noStrike" noProof="0" dirty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Maroko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77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Předběžné jednání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1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Karibik</a:t>
                      </a:r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dirty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Status**</a:t>
                      </a:r>
                      <a:endParaRPr lang="cs-CZ" sz="1000" b="1" i="0" u="none" strike="noStrike" noProof="0" dirty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Argentina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Aktivní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zapojení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cs-CZ" sz="1000" noProof="0" dirty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b="1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cs-CZ" sz="1000" noProof="0">
                        <a:solidFill>
                          <a:srgbClr val="002776"/>
                        </a:solidFill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Bermudy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Zkoumání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možností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Brazílie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Zkoumání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možností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7918">
                <a:tc>
                  <a:txBody>
                    <a:bodyPr/>
                    <a:lstStyle/>
                    <a:p>
                      <a:pPr algn="l" fontAlgn="ctr"/>
                      <a:endParaRPr lang="cs-CZ" sz="1000" b="1" i="0" u="none" strike="noStrike" noProof="0" dirty="0" smtClean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cs-CZ" sz="1000" b="1" i="0" u="none" strike="noStrike" noProof="0" dirty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Afrika</a:t>
                      </a:r>
                      <a:endParaRPr lang="cs-CZ" sz="1000" b="1" i="0" u="none" strike="noStrike" noProof="0" dirty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1" i="0" u="none" strike="noStrike" noProof="0" dirty="0" smtClean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cs-CZ" sz="1000" b="1" i="0" u="none" strike="noStrike" noProof="0" dirty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Status**</a:t>
                      </a:r>
                      <a:endParaRPr lang="cs-CZ" sz="1000" b="1" i="0" u="none" strike="noStrike" noProof="0" dirty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Britské panenské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ostrovy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Zkoumání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možností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Kanada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IGA Expected Soon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Seychely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Zkoumání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možností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Kajmanské ostrovy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Aktivní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zapojení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Chile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Zkoumání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možností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JAR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dirty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Zkoumání</a:t>
                      </a:r>
                      <a:r>
                        <a:rPr lang="cs-CZ" sz="1000" b="0" i="0" u="none" strike="noStrike" baseline="0" noProof="0" dirty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možností</a:t>
                      </a:r>
                      <a:endParaRPr lang="cs-CZ" sz="1000" b="0" i="0" u="none" strike="noStrike" noProof="0" dirty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Sint Maarten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cs-CZ" sz="10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Zkoumání</a:t>
                      </a:r>
                      <a:r>
                        <a:rPr lang="cs-CZ" sz="1000" b="0" i="0" u="none" strike="noStrike" baseline="0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 možností</a:t>
                      </a:r>
                      <a:endParaRPr lang="cs-CZ" sz="1000" b="0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1" i="0" u="none" strike="noStrike" noProof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Mexiko</a:t>
                      </a:r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altLang="ja-JP" sz="1000" b="1" noProof="0" smtClean="0">
                          <a:solidFill>
                            <a:srgbClr val="336600"/>
                          </a:solidFill>
                          <a:latin typeface="+mn-lt"/>
                          <a:ea typeface="ＭＳ Ｐゴシック" charset="-128"/>
                          <a:sym typeface="Wingdings" pitchFamily="2" charset="2"/>
                        </a:rPr>
                        <a:t></a:t>
                      </a:r>
                      <a:endParaRPr lang="cs-CZ" sz="1000" b="1" i="0" u="none" strike="noStrike" noProof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noProof="0" dirty="0" smtClean="0">
                          <a:solidFill>
                            <a:srgbClr val="002776"/>
                          </a:solidFill>
                          <a:effectLst/>
                          <a:latin typeface="+mn-lt"/>
                        </a:rPr>
                        <a:t>Model 1 (listopad 2012)</a:t>
                      </a:r>
                      <a:endParaRPr lang="cs-CZ" sz="1000" b="1" i="0" u="none" strike="noStrike" noProof="0" dirty="0">
                        <a:solidFill>
                          <a:srgbClr val="002776"/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Footer Placeholder 10"/>
          <p:cNvSpPr>
            <a:spLocks/>
          </p:cNvSpPr>
          <p:nvPr/>
        </p:nvSpPr>
        <p:spPr bwMode="gray">
          <a:xfrm>
            <a:off x="384773" y="5849928"/>
            <a:ext cx="8196172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* </a:t>
            </a:r>
            <a:r>
              <a:rPr lang="cs-CZ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Zahájeno</a:t>
            </a:r>
            <a:r>
              <a:rPr lang="en-US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cs-CZ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Dosud nevydáno</a:t>
            </a:r>
            <a:r>
              <a:rPr lang="en-US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** </a:t>
            </a:r>
            <a:r>
              <a:rPr lang="cs-CZ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Viz tisková zpráva min. financí USA z </a:t>
            </a:r>
            <a:r>
              <a:rPr lang="en-US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 8</a:t>
            </a:r>
            <a:r>
              <a:rPr lang="cs-CZ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. listopadu</a:t>
            </a:r>
            <a:r>
              <a:rPr lang="en-US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 2012 (</a:t>
            </a:r>
            <a:r>
              <a:rPr lang="en-US" sz="900" b="1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  <a:hlinkClick r:id="rId2"/>
              </a:rPr>
              <a:t>http://www.treasury.gov/press-center/press-releases/Pages/tg1759.aspx</a:t>
            </a:r>
            <a:r>
              <a:rPr lang="en-US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). </a:t>
            </a:r>
            <a:r>
              <a:rPr lang="cs-CZ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Jsou označena data podepsaných mezivládních dohod (IGA)</a:t>
            </a:r>
            <a:r>
              <a:rPr lang="en-US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*** </a:t>
            </a:r>
            <a:r>
              <a:rPr lang="cs-CZ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Předběžné informační jednání s Radou pro spolupráci arabských států v Zálivu</a:t>
            </a:r>
            <a:r>
              <a:rPr lang="en-US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cs-CZ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K Radě bylo přizváno Jordánsko a Maroko a obě země byly  do výše uvedeného začleněny</a:t>
            </a:r>
            <a:r>
              <a:rPr lang="en-US" sz="900" dirty="0" smtClean="0">
                <a:solidFill>
                  <a:srgbClr val="002776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900" dirty="0">
              <a:solidFill>
                <a:srgbClr val="00277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en-GB" smtClean="0"/>
              <a:t>Nadnárodní daňové otázky - FATCA</a:t>
            </a:r>
            <a:endParaRPr lang="en-US" altLang="en-GB" dirty="0"/>
          </a:p>
        </p:txBody>
      </p:sp>
    </p:spTree>
    <p:extLst>
      <p:ext uri="{BB962C8B-B14F-4D97-AF65-F5344CB8AC3E}">
        <p14:creationId xmlns:p14="http://schemas.microsoft.com/office/powerpoint/2010/main" val="39409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Důležitá data</a:t>
            </a:r>
            <a:endParaRPr lang="en-US" dirty="0" smtClean="0"/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en-GB" smtClean="0">
                <a:solidFill>
                  <a:srgbClr val="002776"/>
                </a:solidFill>
              </a:rPr>
              <a:t>Nadnárodní daňové otázky - FATCA</a:t>
            </a:r>
            <a:endParaRPr lang="en-US" altLang="en-GB" dirty="0">
              <a:solidFill>
                <a:srgbClr val="002776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543493"/>
              </p:ext>
            </p:extLst>
          </p:nvPr>
        </p:nvGraphicFramePr>
        <p:xfrm>
          <a:off x="371475" y="1200150"/>
          <a:ext cx="8534400" cy="432000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5796412"/>
                <a:gridCol w="2737988"/>
              </a:tblGrid>
              <a:tr h="54000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 b="1" noProof="0" dirty="0" smtClean="0">
                          <a:solidFill>
                            <a:schemeClr val="accent3"/>
                          </a:solidFill>
                        </a:rPr>
                        <a:t>Otevření registračního</a:t>
                      </a:r>
                      <a:r>
                        <a:rPr lang="cs-CZ" sz="1600" b="1" baseline="0" noProof="0" dirty="0" smtClean="0">
                          <a:solidFill>
                            <a:schemeClr val="accent3"/>
                          </a:solidFill>
                        </a:rPr>
                        <a:t> portálu </a:t>
                      </a:r>
                      <a:r>
                        <a:rPr lang="en-GB" sz="1600" b="1" noProof="0" dirty="0" smtClean="0">
                          <a:solidFill>
                            <a:schemeClr val="accent3"/>
                          </a:solidFill>
                        </a:rPr>
                        <a:t>FATCA</a:t>
                      </a:r>
                      <a:endParaRPr lang="en-GB" sz="1600" b="1" noProof="0" dirty="0">
                        <a:solidFill>
                          <a:schemeClr val="accent3"/>
                        </a:solidFill>
                      </a:endParaRPr>
                    </a:p>
                  </a:txBody>
                  <a:tcPr marL="18000" marR="18000" marT="18000" marB="18000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GB" sz="1600" b="0" noProof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r>
                        <a:rPr lang="cs-CZ" sz="1600" b="0" noProof="0" dirty="0" smtClean="0">
                          <a:solidFill>
                            <a:schemeClr val="tx1"/>
                          </a:solidFill>
                        </a:rPr>
                        <a:t>. července</a:t>
                      </a:r>
                      <a:r>
                        <a:rPr lang="en-GB" sz="1600" b="0" noProof="0" dirty="0" smtClean="0">
                          <a:solidFill>
                            <a:schemeClr val="tx1"/>
                          </a:solidFill>
                        </a:rPr>
                        <a:t> 2013</a:t>
                      </a:r>
                      <a:endParaRPr lang="en-GB" sz="16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18000" marR="18000" marT="18000" marB="18000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 b="1" noProof="0" dirty="0" smtClean="0">
                          <a:solidFill>
                            <a:schemeClr val="accent3"/>
                          </a:solidFill>
                        </a:rPr>
                        <a:t>Vydání prvního </a:t>
                      </a:r>
                      <a:r>
                        <a:rPr lang="en-GB" sz="1600" b="1" noProof="0" dirty="0" smtClean="0">
                          <a:solidFill>
                            <a:schemeClr val="accent3"/>
                          </a:solidFill>
                        </a:rPr>
                        <a:t>GIIN</a:t>
                      </a:r>
                      <a:endParaRPr lang="en-GB" sz="1600" b="1" noProof="0" dirty="0">
                        <a:solidFill>
                          <a:schemeClr val="accent3"/>
                        </a:solidFill>
                      </a:endParaRPr>
                    </a:p>
                  </a:txBody>
                  <a:tcPr marL="18000" marR="18000" marT="18000" marB="18000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GB" sz="1600" noProof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r>
                        <a:rPr lang="cs-CZ" sz="1600" noProof="0" dirty="0" smtClean="0">
                          <a:solidFill>
                            <a:schemeClr val="tx1"/>
                          </a:solidFill>
                        </a:rPr>
                        <a:t>. října</a:t>
                      </a:r>
                      <a:r>
                        <a:rPr lang="en-GB" sz="1600" noProof="0" dirty="0" smtClean="0">
                          <a:solidFill>
                            <a:schemeClr val="tx1"/>
                          </a:solidFill>
                        </a:rPr>
                        <a:t> 2013</a:t>
                      </a:r>
                      <a:endParaRPr lang="en-GB" sz="16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18000" marR="18000" marT="18000" marB="18000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 b="1" noProof="0" dirty="0" smtClean="0">
                          <a:solidFill>
                            <a:schemeClr val="accent3"/>
                          </a:solidFill>
                        </a:rPr>
                        <a:t>Poslední</a:t>
                      </a:r>
                      <a:r>
                        <a:rPr lang="cs-CZ" sz="1600" b="1" baseline="0" noProof="0" dirty="0" smtClean="0">
                          <a:solidFill>
                            <a:schemeClr val="accent3"/>
                          </a:solidFill>
                        </a:rPr>
                        <a:t> datum registrace pro uvedení na seznamu         ZFI v roce</a:t>
                      </a:r>
                      <a:r>
                        <a:rPr lang="en-GB" sz="1600" b="1" noProof="0" dirty="0" smtClean="0">
                          <a:solidFill>
                            <a:schemeClr val="accent3"/>
                          </a:solidFill>
                        </a:rPr>
                        <a:t> 2013</a:t>
                      </a:r>
                      <a:endParaRPr lang="en-GB" sz="1600" b="1" noProof="0" dirty="0">
                        <a:solidFill>
                          <a:schemeClr val="accent3"/>
                        </a:solidFill>
                      </a:endParaRPr>
                    </a:p>
                  </a:txBody>
                  <a:tcPr marL="18000" marR="18000" marT="18000" marB="18000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GB" sz="1600" noProof="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r>
                        <a:rPr lang="cs-CZ" sz="1600" noProof="0" dirty="0" smtClean="0">
                          <a:solidFill>
                            <a:schemeClr val="tx1"/>
                          </a:solidFill>
                        </a:rPr>
                        <a:t>. října </a:t>
                      </a:r>
                      <a:r>
                        <a:rPr lang="en-GB" sz="1600" noProof="0" dirty="0" smtClean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en-GB" sz="16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18000" marR="18000" marT="18000" marB="18000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 b="1" noProof="0" dirty="0" smtClean="0">
                          <a:solidFill>
                            <a:schemeClr val="accent3"/>
                          </a:solidFill>
                        </a:rPr>
                        <a:t>Vydání prvního seznamu Z</a:t>
                      </a:r>
                      <a:r>
                        <a:rPr lang="en-GB" sz="1600" b="1" noProof="0" dirty="0" smtClean="0">
                          <a:solidFill>
                            <a:schemeClr val="accent3"/>
                          </a:solidFill>
                        </a:rPr>
                        <a:t>FI (</a:t>
                      </a:r>
                      <a:r>
                        <a:rPr lang="cs-CZ" sz="1600" b="1" noProof="0" dirty="0" smtClean="0">
                          <a:solidFill>
                            <a:schemeClr val="accent3"/>
                          </a:solidFill>
                        </a:rPr>
                        <a:t>měsíční aktualizace</a:t>
                      </a:r>
                      <a:r>
                        <a:rPr lang="en-GB" sz="1600" b="1" noProof="0" dirty="0" smtClean="0">
                          <a:solidFill>
                            <a:schemeClr val="accent3"/>
                          </a:solidFill>
                        </a:rPr>
                        <a:t>)</a:t>
                      </a:r>
                      <a:endParaRPr lang="en-GB" sz="1600" b="1" noProof="0" dirty="0">
                        <a:solidFill>
                          <a:schemeClr val="accent3"/>
                        </a:solidFill>
                      </a:endParaRPr>
                    </a:p>
                  </a:txBody>
                  <a:tcPr marL="18000" marR="18000" marT="18000" marB="18000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cs-CZ" sz="1600" noProof="0" dirty="0" smtClean="0">
                          <a:solidFill>
                            <a:schemeClr val="tx1"/>
                          </a:solidFill>
                        </a:rPr>
                        <a:t>. prosince</a:t>
                      </a:r>
                      <a:r>
                        <a:rPr lang="en-GB" sz="1600" noProof="0" dirty="0" smtClean="0">
                          <a:solidFill>
                            <a:schemeClr val="tx1"/>
                          </a:solidFill>
                        </a:rPr>
                        <a:t> 2013</a:t>
                      </a:r>
                      <a:endParaRPr lang="en-GB" sz="16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18000" marR="18000" marT="18000" marB="18000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noProof="0" dirty="0" smtClean="0">
                          <a:solidFill>
                            <a:schemeClr val="accent3"/>
                          </a:solidFill>
                        </a:rPr>
                        <a:t>Dohoda o Z</a:t>
                      </a:r>
                      <a:r>
                        <a:rPr lang="en-GB" sz="1600" b="1" noProof="0" dirty="0" smtClean="0">
                          <a:solidFill>
                            <a:schemeClr val="accent3"/>
                          </a:solidFill>
                        </a:rPr>
                        <a:t>FI: </a:t>
                      </a:r>
                    </a:p>
                  </a:txBody>
                  <a:tcPr marL="18000" marR="18000" marT="18000" marB="18000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en-GB" sz="16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18000" marR="18000" marT="18000" marB="18000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marL="457200" lvl="1" indent="0">
                        <a:spcAft>
                          <a:spcPts val="1200"/>
                        </a:spcAft>
                        <a:buFont typeface="Arial" pitchFamily="34" charset="0"/>
                        <a:buNone/>
                      </a:pPr>
                      <a:r>
                        <a:rPr lang="cs-CZ" sz="1600" b="1" noProof="0" dirty="0" smtClean="0">
                          <a:solidFill>
                            <a:schemeClr val="accent3"/>
                          </a:solidFill>
                        </a:rPr>
                        <a:t>Pro</a:t>
                      </a:r>
                      <a:r>
                        <a:rPr lang="cs-CZ" sz="1600" b="1" baseline="0" noProof="0" dirty="0" smtClean="0">
                          <a:solidFill>
                            <a:schemeClr val="accent3"/>
                          </a:solidFill>
                        </a:rPr>
                        <a:t> subjekty, které dostaly </a:t>
                      </a:r>
                      <a:r>
                        <a:rPr lang="en-GB" sz="1600" b="1" noProof="0" dirty="0" smtClean="0">
                          <a:solidFill>
                            <a:schemeClr val="accent3"/>
                          </a:solidFill>
                        </a:rPr>
                        <a:t>GIIN </a:t>
                      </a:r>
                      <a:r>
                        <a:rPr lang="cs-CZ" sz="1600" b="1" noProof="0" dirty="0" smtClean="0">
                          <a:solidFill>
                            <a:schemeClr val="accent3"/>
                          </a:solidFill>
                        </a:rPr>
                        <a:t>do </a:t>
                      </a:r>
                      <a:endParaRPr lang="en-GB" sz="1600" b="1" noProof="0" dirty="0">
                        <a:solidFill>
                          <a:schemeClr val="accent3"/>
                        </a:solidFill>
                      </a:endParaRPr>
                    </a:p>
                  </a:txBody>
                  <a:tcPr marL="18000" marR="18000" marT="18000" marB="18000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>
                          <a:solidFill>
                            <a:schemeClr val="tx1"/>
                          </a:solidFill>
                        </a:rPr>
                        <a:t>31</a:t>
                      </a:r>
                      <a:r>
                        <a:rPr lang="cs-CZ" sz="1600" noProof="0" dirty="0" smtClean="0">
                          <a:solidFill>
                            <a:schemeClr val="tx1"/>
                          </a:solidFill>
                        </a:rPr>
                        <a:t>. prosince</a:t>
                      </a:r>
                      <a:r>
                        <a:rPr lang="en-GB" sz="1600" noProof="0" dirty="0" smtClean="0">
                          <a:solidFill>
                            <a:schemeClr val="tx1"/>
                          </a:solidFill>
                        </a:rPr>
                        <a:t> 2013</a:t>
                      </a:r>
                      <a:endParaRPr lang="en-GB" sz="16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18000" marR="18000" marT="18000" marB="18000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marL="457200" lvl="1" indent="0">
                        <a:spcAft>
                          <a:spcPts val="1200"/>
                        </a:spcAft>
                        <a:buFont typeface="Arial" pitchFamily="34" charset="0"/>
                        <a:buNone/>
                      </a:pPr>
                      <a:r>
                        <a:rPr lang="cs-CZ" sz="1600" b="1" noProof="0" dirty="0" smtClean="0">
                          <a:solidFill>
                            <a:schemeClr val="accent3"/>
                          </a:solidFill>
                        </a:rPr>
                        <a:t>Datum účinnosti dohody o Z</a:t>
                      </a:r>
                      <a:r>
                        <a:rPr lang="en-GB" sz="1600" b="1" noProof="0" dirty="0" smtClean="0">
                          <a:solidFill>
                            <a:schemeClr val="accent3"/>
                          </a:solidFill>
                        </a:rPr>
                        <a:t>FI</a:t>
                      </a:r>
                      <a:r>
                        <a:rPr lang="cs-CZ" sz="1600" b="1" noProof="0" dirty="0" smtClean="0">
                          <a:solidFill>
                            <a:schemeClr val="accent3"/>
                          </a:solidFill>
                        </a:rPr>
                        <a:t> </a:t>
                      </a:r>
                      <a:endParaRPr lang="en-GB" sz="1600" b="1" noProof="0" dirty="0">
                        <a:solidFill>
                          <a:schemeClr val="accent3"/>
                        </a:solidFill>
                      </a:endParaRPr>
                    </a:p>
                  </a:txBody>
                  <a:tcPr marL="18000" marR="18000" marT="18000" marB="18000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600" noProof="0" dirty="0" smtClean="0">
                          <a:solidFill>
                            <a:schemeClr val="tx1"/>
                          </a:solidFill>
                        </a:rPr>
                        <a:t>31. prosince 2013</a:t>
                      </a:r>
                      <a:endParaRPr lang="en-GB" sz="16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18000" marR="18000" marT="18000" marB="18000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GB" sz="1600" b="1" noProof="0" dirty="0" smtClean="0">
                          <a:solidFill>
                            <a:schemeClr val="accent3"/>
                          </a:solidFill>
                        </a:rPr>
                        <a:t>GIIN </a:t>
                      </a:r>
                      <a:r>
                        <a:rPr lang="cs-CZ" sz="1600" b="1" noProof="0" dirty="0" smtClean="0">
                          <a:solidFill>
                            <a:schemeClr val="accent3"/>
                          </a:solidFill>
                        </a:rPr>
                        <a:t>se nevyžaduje pro ZFI dle </a:t>
                      </a:r>
                      <a:r>
                        <a:rPr lang="en-GB" sz="1600" b="1" noProof="0" dirty="0" smtClean="0">
                          <a:solidFill>
                            <a:schemeClr val="accent3"/>
                          </a:solidFill>
                        </a:rPr>
                        <a:t>Model</a:t>
                      </a:r>
                      <a:r>
                        <a:rPr lang="cs-CZ" sz="1600" b="1" noProof="0" dirty="0" smtClean="0">
                          <a:solidFill>
                            <a:schemeClr val="accent3"/>
                          </a:solidFill>
                        </a:rPr>
                        <a:t>u</a:t>
                      </a:r>
                      <a:r>
                        <a:rPr lang="en-GB" sz="1600" b="1" noProof="0" dirty="0" smtClean="0">
                          <a:solidFill>
                            <a:schemeClr val="accent3"/>
                          </a:solidFill>
                        </a:rPr>
                        <a:t> 1 </a:t>
                      </a:r>
                      <a:r>
                        <a:rPr lang="cs-CZ" sz="1600" b="1" noProof="0" dirty="0" smtClean="0">
                          <a:solidFill>
                            <a:schemeClr val="accent3"/>
                          </a:solidFill>
                        </a:rPr>
                        <a:t>do</a:t>
                      </a:r>
                      <a:endParaRPr lang="en-GB" sz="1600" b="1" noProof="0" dirty="0">
                        <a:solidFill>
                          <a:schemeClr val="accent3"/>
                        </a:solidFill>
                      </a:endParaRPr>
                    </a:p>
                  </a:txBody>
                  <a:tcPr marL="18000" marR="18000" marT="18000" marB="18000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cs-CZ" sz="1600" noProof="0" dirty="0" smtClean="0">
                          <a:solidFill>
                            <a:schemeClr val="tx1"/>
                          </a:solidFill>
                        </a:rPr>
                        <a:t>. ledna</a:t>
                      </a:r>
                      <a:r>
                        <a:rPr lang="en-GB" sz="1600" noProof="0" dirty="0" smtClean="0">
                          <a:solidFill>
                            <a:schemeClr val="tx1"/>
                          </a:solidFill>
                        </a:rPr>
                        <a:t> 2015</a:t>
                      </a:r>
                    </a:p>
                  </a:txBody>
                  <a:tcPr marL="18000" marR="18000" marT="18000" marB="18000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535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9" r="8329"/>
          <a:stretch/>
        </p:blipFill>
        <p:spPr>
          <a:xfrm>
            <a:off x="51036" y="2497316"/>
            <a:ext cx="8167601" cy="31581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Cesta k zajištění souladu se zákonem </a:t>
            </a:r>
            <a:r>
              <a:rPr lang="en-GB" smtClean="0"/>
              <a:t>FATCA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2776"/>
                </a:solidFill>
              </a:rPr>
              <a:t>Nadnárodní daňové otázky - FATCA</a:t>
            </a:r>
            <a:endParaRPr lang="en-US" dirty="0">
              <a:solidFill>
                <a:srgbClr val="002776"/>
              </a:solidFill>
            </a:endParaRPr>
          </a:p>
        </p:txBody>
      </p:sp>
      <p:sp>
        <p:nvSpPr>
          <p:cNvPr id="47" name="Rektangel 160"/>
          <p:cNvSpPr>
            <a:spLocks noChangeArrowheads="1"/>
          </p:cNvSpPr>
          <p:nvPr/>
        </p:nvSpPr>
        <p:spPr bwMode="auto">
          <a:xfrm>
            <a:off x="1604672" y="4975595"/>
            <a:ext cx="1135443" cy="24620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26" tIns="45712" rIns="91426" bIns="45712" anchor="b">
            <a:spAutoFit/>
          </a:bodyPr>
          <a:lstStyle/>
          <a:p>
            <a:pPr marL="159314" indent="-159314" defTabSz="800660" fontAlgn="auto">
              <a:spcBef>
                <a:spcPts val="0"/>
              </a:spcBef>
              <a:spcAft>
                <a:spcPts val="300"/>
              </a:spcAft>
              <a:defRPr/>
            </a:pPr>
            <a:endParaRPr lang="en-US" sz="1000" noProof="1">
              <a:solidFill>
                <a:srgbClr val="002776"/>
              </a:solidFill>
            </a:endParaRPr>
          </a:p>
        </p:txBody>
      </p:sp>
      <p:sp>
        <p:nvSpPr>
          <p:cNvPr id="49" name="Rektangel 160"/>
          <p:cNvSpPr>
            <a:spLocks noChangeArrowheads="1"/>
          </p:cNvSpPr>
          <p:nvPr/>
        </p:nvSpPr>
        <p:spPr bwMode="auto">
          <a:xfrm>
            <a:off x="2761078" y="4657390"/>
            <a:ext cx="1230844" cy="1938976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26" tIns="45712" rIns="91426" bIns="45712" anchor="b">
            <a:spAutoFit/>
          </a:bodyPr>
          <a:lstStyle/>
          <a:p>
            <a:r>
              <a:rPr lang="en-US" sz="1000" b="1" dirty="0" smtClean="0">
                <a:solidFill>
                  <a:srgbClr val="002776"/>
                </a:solidFill>
              </a:rPr>
              <a:t>25</a:t>
            </a:r>
            <a:r>
              <a:rPr lang="cs-CZ" sz="1000" b="1" dirty="0" smtClean="0">
                <a:solidFill>
                  <a:srgbClr val="002776"/>
                </a:solidFill>
              </a:rPr>
              <a:t>. října</a:t>
            </a:r>
            <a:r>
              <a:rPr lang="en-US" sz="1000" b="1" dirty="0" smtClean="0">
                <a:solidFill>
                  <a:srgbClr val="002776"/>
                </a:solidFill>
              </a:rPr>
              <a:t> 2013</a:t>
            </a:r>
            <a:r>
              <a:rPr lang="cs-CZ" sz="1000" b="1" dirty="0" smtClean="0">
                <a:solidFill>
                  <a:srgbClr val="002776"/>
                </a:solidFill>
              </a:rPr>
              <a:t/>
            </a:r>
            <a:br>
              <a:rPr lang="cs-CZ" sz="1000" b="1" dirty="0" smtClean="0">
                <a:solidFill>
                  <a:srgbClr val="002776"/>
                </a:solidFill>
              </a:rPr>
            </a:br>
            <a:r>
              <a:rPr lang="cs-CZ" sz="1000" dirty="0" smtClean="0">
                <a:solidFill>
                  <a:srgbClr val="002776"/>
                </a:solidFill>
              </a:rPr>
              <a:t>Termín pro registraci ZFI prostřednictvím portálu s cílem zajistit zahrnutí do prvního seznamu ZFI vytvořeného Úřadem pro daňovou správu Spojených států (IRS)</a:t>
            </a:r>
            <a:endParaRPr lang="en-US" sz="1000" noProof="1">
              <a:solidFill>
                <a:srgbClr val="002776"/>
              </a:solidFill>
            </a:endParaRPr>
          </a:p>
        </p:txBody>
      </p:sp>
      <p:sp>
        <p:nvSpPr>
          <p:cNvPr id="51" name="Rektangel 160"/>
          <p:cNvSpPr>
            <a:spLocks noChangeArrowheads="1"/>
          </p:cNvSpPr>
          <p:nvPr/>
        </p:nvSpPr>
        <p:spPr bwMode="auto">
          <a:xfrm>
            <a:off x="5091206" y="5809632"/>
            <a:ext cx="1434033" cy="90023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26" tIns="45712" rIns="91426" bIns="45712" anchor="b">
            <a:spAutoFit/>
          </a:bodyPr>
          <a:lstStyle/>
          <a:p>
            <a:pPr defTabSz="80066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cs-CZ" sz="1000" noProof="1" smtClean="0">
                <a:solidFill>
                  <a:srgbClr val="002776"/>
                </a:solidFill>
              </a:rPr>
              <a:t>31. března</a:t>
            </a:r>
            <a:r>
              <a:rPr lang="en-US" sz="1000" noProof="1" smtClean="0">
                <a:solidFill>
                  <a:srgbClr val="002776"/>
                </a:solidFill>
              </a:rPr>
              <a:t> 2015</a:t>
            </a:r>
            <a:endParaRPr lang="en-US" sz="1000" noProof="1">
              <a:solidFill>
                <a:srgbClr val="002776"/>
              </a:solidFill>
            </a:endParaRPr>
          </a:p>
          <a:p>
            <a:pPr defTabSz="80066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en-US" sz="1000" noProof="1" smtClean="0">
                <a:solidFill>
                  <a:srgbClr val="002776"/>
                </a:solidFill>
              </a:rPr>
              <a:t>FFI</a:t>
            </a:r>
            <a:r>
              <a:rPr lang="cs-CZ" sz="1000" noProof="1" smtClean="0">
                <a:solidFill>
                  <a:srgbClr val="002776"/>
                </a:solidFill>
              </a:rPr>
              <a:t> oznamují zůstatky amerických účtů zjištěné v letech </a:t>
            </a:r>
            <a:r>
              <a:rPr lang="en-US" sz="1000" noProof="1" smtClean="0">
                <a:solidFill>
                  <a:srgbClr val="002776"/>
                </a:solidFill>
              </a:rPr>
              <a:t>2013 </a:t>
            </a:r>
            <a:r>
              <a:rPr lang="cs-CZ" sz="1000" noProof="1" smtClean="0">
                <a:solidFill>
                  <a:srgbClr val="002776"/>
                </a:solidFill>
              </a:rPr>
              <a:t>a </a:t>
            </a:r>
            <a:r>
              <a:rPr lang="en-US" sz="1000" noProof="1" smtClean="0">
                <a:solidFill>
                  <a:srgbClr val="002776"/>
                </a:solidFill>
              </a:rPr>
              <a:t>2014</a:t>
            </a:r>
            <a:endParaRPr lang="en-US" sz="1000" noProof="1">
              <a:solidFill>
                <a:srgbClr val="002776"/>
              </a:solidFill>
            </a:endParaRPr>
          </a:p>
        </p:txBody>
      </p:sp>
      <p:sp>
        <p:nvSpPr>
          <p:cNvPr id="25" name="Rektangel 160"/>
          <p:cNvSpPr>
            <a:spLocks noChangeArrowheads="1"/>
          </p:cNvSpPr>
          <p:nvPr/>
        </p:nvSpPr>
        <p:spPr bwMode="auto">
          <a:xfrm>
            <a:off x="6555377" y="5747820"/>
            <a:ext cx="2360205" cy="746342"/>
          </a:xfrm>
          <a:prstGeom prst="rect">
            <a:avLst/>
          </a:prstGeom>
          <a:noFill/>
          <a:ln w="38100">
            <a:solidFill>
              <a:schemeClr val="accent6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26" tIns="45712" rIns="91426" bIns="45712" anchor="t">
            <a:spAutoFit/>
          </a:bodyPr>
          <a:lstStyle/>
          <a:p>
            <a:pPr defTabSz="800660" fontAlgn="auto">
              <a:spcAft>
                <a:spcPts val="300"/>
              </a:spcAft>
              <a:defRPr/>
            </a:pPr>
            <a:r>
              <a:rPr lang="cs-CZ" sz="1000" noProof="1" smtClean="0">
                <a:solidFill>
                  <a:srgbClr val="002776"/>
                </a:solidFill>
                <a:cs typeface="Arial" pitchFamily="34" charset="0"/>
              </a:rPr>
              <a:t>1. ledna</a:t>
            </a:r>
            <a:r>
              <a:rPr lang="en-US" sz="1000" noProof="1" smtClean="0">
                <a:solidFill>
                  <a:srgbClr val="002776"/>
                </a:solidFill>
                <a:cs typeface="Arial" pitchFamily="34" charset="0"/>
              </a:rPr>
              <a:t> 2017</a:t>
            </a:r>
          </a:p>
          <a:p>
            <a:pPr defTabSz="80066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cs-CZ" sz="1000" noProof="1" smtClean="0">
                <a:solidFill>
                  <a:srgbClr val="002776"/>
                </a:solidFill>
                <a:cs typeface="Arial" pitchFamily="34" charset="0"/>
              </a:rPr>
              <a:t>Začíná uplatňování srážek u plateb z hrubých příjmů a zahraničních průtokových plateb</a:t>
            </a:r>
            <a:endParaRPr lang="en-US" sz="1000" noProof="1">
              <a:solidFill>
                <a:srgbClr val="002776"/>
              </a:solidFill>
              <a:cs typeface="Arial" pitchFamily="34" charset="0"/>
            </a:endParaRPr>
          </a:p>
        </p:txBody>
      </p:sp>
      <p:cxnSp>
        <p:nvCxnSpPr>
          <p:cNvPr id="111" name="Straight Connector 110"/>
          <p:cNvCxnSpPr/>
          <p:nvPr/>
        </p:nvCxnSpPr>
        <p:spPr>
          <a:xfrm>
            <a:off x="8267440" y="4360115"/>
            <a:ext cx="0" cy="1256187"/>
          </a:xfrm>
          <a:prstGeom prst="line">
            <a:avLst/>
          </a:prstGeom>
          <a:ln w="19050">
            <a:solidFill>
              <a:schemeClr val="tx2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ktangel 160"/>
          <p:cNvSpPr>
            <a:spLocks noChangeArrowheads="1"/>
          </p:cNvSpPr>
          <p:nvPr/>
        </p:nvSpPr>
        <p:spPr bwMode="auto">
          <a:xfrm>
            <a:off x="6465362" y="2558498"/>
            <a:ext cx="1270118" cy="1092591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26" tIns="45712" rIns="91426" bIns="45712" anchor="b">
            <a:spAutoFit/>
          </a:bodyPr>
          <a:lstStyle/>
          <a:p>
            <a:pPr defTabSz="80066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cs-CZ" sz="1000" noProof="1" smtClean="0">
                <a:solidFill>
                  <a:srgbClr val="002776"/>
                </a:solidFill>
              </a:rPr>
              <a:t>31. prosince</a:t>
            </a:r>
            <a:r>
              <a:rPr lang="en-US" sz="1000" noProof="1" smtClean="0">
                <a:solidFill>
                  <a:srgbClr val="002776"/>
                </a:solidFill>
              </a:rPr>
              <a:t> </a:t>
            </a:r>
            <a:r>
              <a:rPr lang="en-US" sz="1000" noProof="1">
                <a:solidFill>
                  <a:srgbClr val="002776"/>
                </a:solidFill>
              </a:rPr>
              <a:t>2015</a:t>
            </a:r>
          </a:p>
          <a:p>
            <a:pPr defTabSz="80066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cs-CZ" sz="1000" noProof="1" smtClean="0">
                <a:solidFill>
                  <a:srgbClr val="002776"/>
                </a:solidFill>
              </a:rPr>
              <a:t>Dokončení většiny due diligence procedury dříve existujících  účtů</a:t>
            </a:r>
          </a:p>
          <a:p>
            <a:pPr defTabSz="800660" fontAlgn="auto">
              <a:spcBef>
                <a:spcPts val="0"/>
              </a:spcBef>
              <a:spcAft>
                <a:spcPts val="300"/>
              </a:spcAft>
              <a:defRPr/>
            </a:pPr>
            <a:endParaRPr lang="en-US" sz="1000" noProof="1">
              <a:solidFill>
                <a:srgbClr val="002776"/>
              </a:solidFill>
            </a:endParaRPr>
          </a:p>
        </p:txBody>
      </p:sp>
      <p:cxnSp>
        <p:nvCxnSpPr>
          <p:cNvPr id="120" name="Straight Connector 119"/>
          <p:cNvCxnSpPr/>
          <p:nvPr/>
        </p:nvCxnSpPr>
        <p:spPr>
          <a:xfrm flipV="1">
            <a:off x="7139344" y="3698425"/>
            <a:ext cx="0" cy="977704"/>
          </a:xfrm>
          <a:prstGeom prst="line">
            <a:avLst/>
          </a:prstGeom>
          <a:ln w="19050">
            <a:solidFill>
              <a:schemeClr val="tx2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ktangel 160"/>
          <p:cNvSpPr>
            <a:spLocks noChangeArrowheads="1"/>
          </p:cNvSpPr>
          <p:nvPr/>
        </p:nvSpPr>
        <p:spPr bwMode="auto">
          <a:xfrm>
            <a:off x="3899845" y="3318387"/>
            <a:ext cx="2240979" cy="7604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26" tIns="45712" rIns="91426" bIns="45712" anchor="t">
            <a:noAutofit/>
          </a:bodyPr>
          <a:lstStyle/>
          <a:p>
            <a:pPr marL="159314" indent="-159314" defTabSz="80066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cs-CZ" sz="1000" noProof="1" smtClean="0">
                <a:solidFill>
                  <a:srgbClr val="002776"/>
                </a:solidFill>
                <a:cs typeface="Arial" pitchFamily="34" charset="0"/>
              </a:rPr>
              <a:t>1. ledna</a:t>
            </a:r>
            <a:r>
              <a:rPr lang="en-US" sz="1000" noProof="1" smtClean="0">
                <a:solidFill>
                  <a:srgbClr val="002776"/>
                </a:solidFill>
                <a:cs typeface="Arial" pitchFamily="34" charset="0"/>
              </a:rPr>
              <a:t> </a:t>
            </a:r>
            <a:r>
              <a:rPr lang="en-US" sz="1000" noProof="1">
                <a:solidFill>
                  <a:srgbClr val="002776"/>
                </a:solidFill>
                <a:cs typeface="Arial" pitchFamily="34" charset="0"/>
              </a:rPr>
              <a:t>2014</a:t>
            </a:r>
            <a:endParaRPr lang="en-US" sz="1000" noProof="1" smtClean="0">
              <a:solidFill>
                <a:srgbClr val="002776"/>
              </a:solidFill>
              <a:cs typeface="Arial" pitchFamily="34" charset="0"/>
            </a:endParaRPr>
          </a:p>
          <a:p>
            <a:pPr defTabSz="80066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cs-CZ" sz="900" noProof="1" smtClean="0">
                <a:solidFill>
                  <a:srgbClr val="002776"/>
                </a:solidFill>
                <a:cs typeface="Arial" pitchFamily="34" charset="0"/>
              </a:rPr>
              <a:t>Začíná uplatňování srážek u plateb z US zdrojů (FDAP income) </a:t>
            </a:r>
            <a:endParaRPr lang="en-US" sz="900" noProof="1">
              <a:solidFill>
                <a:srgbClr val="72C7E7"/>
              </a:solidFill>
              <a:cs typeface="Arial" pitchFamily="34" charset="0"/>
            </a:endParaRPr>
          </a:p>
        </p:txBody>
      </p:sp>
      <p:sp>
        <p:nvSpPr>
          <p:cNvPr id="7" name="5-Point Star 6"/>
          <p:cNvSpPr/>
          <p:nvPr/>
        </p:nvSpPr>
        <p:spPr>
          <a:xfrm>
            <a:off x="7425689" y="2953831"/>
            <a:ext cx="1671343" cy="1632264"/>
          </a:xfrm>
          <a:prstGeom prst="star5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8" tIns="45668" rIns="91338" bIns="45668" rtlCol="0" anchor="ctr"/>
          <a:lstStyle/>
          <a:p>
            <a:r>
              <a:rPr lang="en-US" dirty="0">
                <a:solidFill>
                  <a:srgbClr val="002776"/>
                </a:solidFill>
              </a:rPr>
              <a:t>2017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299902" y="2877150"/>
            <a:ext cx="1012490" cy="368212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FFFFF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29449" y="2907371"/>
            <a:ext cx="953395" cy="1559464"/>
            <a:chOff x="329449" y="2907371"/>
            <a:chExt cx="953395" cy="1559464"/>
          </a:xfrm>
        </p:grpSpPr>
        <p:sp>
          <p:nvSpPr>
            <p:cNvPr id="24" name="Oval 23"/>
            <p:cNvSpPr/>
            <p:nvPr/>
          </p:nvSpPr>
          <p:spPr>
            <a:xfrm>
              <a:off x="658509" y="4400639"/>
              <a:ext cx="295276" cy="66196"/>
            </a:xfrm>
            <a:prstGeom prst="ellipse">
              <a:avLst/>
            </a:prstGeom>
            <a:solidFill>
              <a:schemeClr val="accent3"/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47869" y="3089138"/>
              <a:ext cx="116555" cy="1340463"/>
            </a:xfrm>
            <a:prstGeom prst="rect">
              <a:avLst/>
            </a:prstGeom>
            <a:solidFill>
              <a:schemeClr val="accent3"/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329449" y="2907371"/>
              <a:ext cx="953395" cy="307770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noProof="1">
                  <a:solidFill>
                    <a:srgbClr val="FFFFFF"/>
                  </a:solidFill>
                </a:rPr>
                <a:t>2012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69" name="Rectangle 68"/>
          <p:cNvSpPr/>
          <p:nvPr/>
        </p:nvSpPr>
        <p:spPr>
          <a:xfrm>
            <a:off x="354381" y="939891"/>
            <a:ext cx="8527806" cy="324000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01" tIns="50950" rIns="101901" bIns="50950" rtlCol="0" anchor="ctr" anchorCtr="0"/>
          <a:lstStyle/>
          <a:p>
            <a:r>
              <a:rPr lang="cs-CZ" b="1" dirty="0" smtClean="0">
                <a:solidFill>
                  <a:srgbClr val="FFFFFF"/>
                </a:solidFill>
              </a:rPr>
              <a:t>Harmonogram projektu </a:t>
            </a:r>
            <a:r>
              <a:rPr lang="en-GB" b="1" dirty="0" smtClean="0">
                <a:solidFill>
                  <a:srgbClr val="FFFFFF"/>
                </a:solidFill>
              </a:rPr>
              <a:t>FATCA 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354381" y="1617761"/>
            <a:ext cx="1502728" cy="661414"/>
          </a:xfrm>
          <a:prstGeom prst="rect">
            <a:avLst/>
          </a:prstGeom>
          <a:solidFill>
            <a:srgbClr val="AADDF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01" tIns="50950" rIns="101901" bIns="50950" rtlCol="0" anchor="ctr" anchorCtr="0"/>
          <a:lstStyle/>
          <a:p>
            <a:r>
              <a:rPr lang="cs-CZ" sz="1000" b="1" dirty="0">
                <a:solidFill>
                  <a:srgbClr val="002776"/>
                </a:solidFill>
              </a:rPr>
              <a:t>Identifikace rozšířené přidružené skupiny (</a:t>
            </a:r>
            <a:r>
              <a:rPr lang="en-US" sz="1000" b="1" dirty="0">
                <a:solidFill>
                  <a:srgbClr val="002776"/>
                </a:solidFill>
              </a:rPr>
              <a:t>EAG</a:t>
            </a:r>
            <a:r>
              <a:rPr lang="cs-CZ" sz="1000" b="1" dirty="0">
                <a:solidFill>
                  <a:srgbClr val="002776"/>
                </a:solidFill>
              </a:rPr>
              <a:t>)</a:t>
            </a:r>
            <a:r>
              <a:rPr lang="en-US" sz="1000" b="1" dirty="0">
                <a:solidFill>
                  <a:srgbClr val="002776"/>
                </a:solidFill>
              </a:rPr>
              <a:t> </a:t>
            </a:r>
            <a:r>
              <a:rPr lang="en-US" sz="1000" b="1" dirty="0" smtClean="0">
                <a:solidFill>
                  <a:srgbClr val="002776"/>
                </a:solidFill>
              </a:rPr>
              <a:t>/</a:t>
            </a:r>
            <a:r>
              <a:rPr lang="cs-CZ" sz="1000" b="1" dirty="0" smtClean="0">
                <a:solidFill>
                  <a:srgbClr val="002776"/>
                </a:solidFill>
              </a:rPr>
              <a:t> diferenční </a:t>
            </a:r>
            <a:r>
              <a:rPr lang="cs-CZ" sz="1000" b="1" dirty="0">
                <a:solidFill>
                  <a:srgbClr val="002776"/>
                </a:solidFill>
              </a:rPr>
              <a:t>analýza</a:t>
            </a:r>
            <a:endParaRPr lang="en-US" sz="1000" b="1" dirty="0">
              <a:solidFill>
                <a:srgbClr val="002776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051990" y="1617761"/>
            <a:ext cx="1879864" cy="661414"/>
          </a:xfrm>
          <a:prstGeom prst="rect">
            <a:avLst/>
          </a:prstGeom>
          <a:solidFill>
            <a:srgbClr val="AADDF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01" tIns="50950" rIns="101901" bIns="50950" rtlCol="0" anchor="ctr"/>
          <a:lstStyle/>
          <a:p>
            <a:pPr>
              <a:spcBef>
                <a:spcPts val="0"/>
              </a:spcBef>
            </a:pPr>
            <a:endParaRPr lang="en-US" sz="1000" b="1" dirty="0" smtClean="0">
              <a:solidFill>
                <a:srgbClr val="002776"/>
              </a:solidFill>
            </a:endParaRPr>
          </a:p>
          <a:p>
            <a:pPr>
              <a:spcBef>
                <a:spcPts val="0"/>
              </a:spcBef>
            </a:pPr>
            <a:r>
              <a:rPr lang="cs-CZ" sz="1000" b="1" dirty="0" smtClean="0">
                <a:solidFill>
                  <a:srgbClr val="002776"/>
                </a:solidFill>
              </a:rPr>
              <a:t>Změna v IT systémech, pravidlech a postupech</a:t>
            </a:r>
            <a:endParaRPr lang="en-US" sz="1000" b="1" dirty="0" smtClean="0">
              <a:solidFill>
                <a:srgbClr val="002776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4977301" y="1617761"/>
            <a:ext cx="2372199" cy="661415"/>
          </a:xfrm>
          <a:prstGeom prst="rect">
            <a:avLst/>
          </a:prstGeom>
          <a:solidFill>
            <a:srgbClr val="AADDF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01" tIns="50950" rIns="101901" bIns="50950" rtlCol="0" anchor="ctr"/>
          <a:lstStyle/>
          <a:p>
            <a:pPr>
              <a:spcBef>
                <a:spcPts val="0"/>
              </a:spcBef>
            </a:pPr>
            <a:r>
              <a:rPr lang="cs-CZ" sz="1000" b="1" dirty="0" smtClean="0">
                <a:solidFill>
                  <a:srgbClr val="002776"/>
                </a:solidFill>
              </a:rPr>
              <a:t>Nová identifikace US účtů / úpravy dříve existujících účtů / m</a:t>
            </a:r>
            <a:r>
              <a:rPr lang="en-US" sz="1000" b="1" dirty="0" err="1" smtClean="0">
                <a:solidFill>
                  <a:srgbClr val="002776"/>
                </a:solidFill>
              </a:rPr>
              <a:t>onitoring</a:t>
            </a:r>
            <a:endParaRPr lang="en-US" sz="1000" b="1" dirty="0" smtClean="0">
              <a:solidFill>
                <a:srgbClr val="002776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7394949" y="1617761"/>
            <a:ext cx="1487238" cy="661414"/>
          </a:xfrm>
          <a:prstGeom prst="rect">
            <a:avLst/>
          </a:prstGeom>
          <a:solidFill>
            <a:srgbClr val="AADDF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01" tIns="50950" rIns="101901" bIns="50950" rtlCol="0" anchor="ctr"/>
          <a:lstStyle/>
          <a:p>
            <a:pPr>
              <a:spcBef>
                <a:spcPts val="0"/>
              </a:spcBef>
            </a:pPr>
            <a:r>
              <a:rPr lang="cs-CZ" sz="1000" b="1" dirty="0" smtClean="0">
                <a:solidFill>
                  <a:srgbClr val="002776"/>
                </a:solidFill>
              </a:rPr>
              <a:t>Oznamování </a:t>
            </a:r>
            <a:r>
              <a:rPr lang="en-US" sz="1000" b="1" dirty="0" smtClean="0">
                <a:solidFill>
                  <a:srgbClr val="002776"/>
                </a:solidFill>
              </a:rPr>
              <a:t>/</a:t>
            </a:r>
            <a:r>
              <a:rPr lang="cs-CZ" sz="1000" b="1" dirty="0" smtClean="0">
                <a:solidFill>
                  <a:srgbClr val="002776"/>
                </a:solidFill>
              </a:rPr>
              <a:t> srážky</a:t>
            </a:r>
            <a:endParaRPr lang="en-US" sz="1000" b="1" dirty="0" smtClean="0">
              <a:solidFill>
                <a:srgbClr val="002776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1902556" y="1617761"/>
            <a:ext cx="1103987" cy="661414"/>
          </a:xfrm>
          <a:prstGeom prst="rect">
            <a:avLst/>
          </a:prstGeom>
          <a:solidFill>
            <a:srgbClr val="AADDF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01" tIns="50950" rIns="101901" bIns="50950" rtlCol="0" anchor="ctr"/>
          <a:lstStyle/>
          <a:p>
            <a:pPr>
              <a:spcBef>
                <a:spcPts val="0"/>
              </a:spcBef>
            </a:pPr>
            <a:r>
              <a:rPr lang="cs-CZ" sz="1000" b="1" dirty="0" smtClean="0">
                <a:solidFill>
                  <a:srgbClr val="002776"/>
                </a:solidFill>
              </a:rPr>
              <a:t>Registrace </a:t>
            </a:r>
            <a:r>
              <a:rPr lang="en-US" sz="1000" b="1" dirty="0" smtClean="0">
                <a:solidFill>
                  <a:srgbClr val="002776"/>
                </a:solidFill>
              </a:rPr>
              <a:t>/</a:t>
            </a:r>
            <a:endParaRPr lang="cs-CZ" sz="1000" b="1" dirty="0" smtClean="0">
              <a:solidFill>
                <a:srgbClr val="002776"/>
              </a:solidFill>
            </a:endParaRPr>
          </a:p>
          <a:p>
            <a:pPr>
              <a:spcBef>
                <a:spcPts val="0"/>
              </a:spcBef>
            </a:pPr>
            <a:r>
              <a:rPr lang="cs-CZ" sz="1000" b="1" dirty="0" smtClean="0">
                <a:solidFill>
                  <a:srgbClr val="002776"/>
                </a:solidFill>
              </a:rPr>
              <a:t>identifikační číslo </a:t>
            </a:r>
            <a:r>
              <a:rPr lang="en-US" sz="1000" b="1" dirty="0" smtClean="0">
                <a:solidFill>
                  <a:srgbClr val="002776"/>
                </a:solidFill>
              </a:rPr>
              <a:t>GIIN</a:t>
            </a:r>
          </a:p>
        </p:txBody>
      </p:sp>
      <p:sp>
        <p:nvSpPr>
          <p:cNvPr id="67" name="Pentagon 66"/>
          <p:cNvSpPr/>
          <p:nvPr/>
        </p:nvSpPr>
        <p:spPr>
          <a:xfrm>
            <a:off x="4764237" y="1277104"/>
            <a:ext cx="4269656" cy="324000"/>
          </a:xfrm>
          <a:prstGeom prst="homePlat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504" tIns="50950" rIns="101901" bIns="50950" rtlCol="0" anchor="ctr"/>
          <a:lstStyle/>
          <a:p>
            <a:r>
              <a:rPr lang="en-GB" sz="1400" b="1" dirty="0" smtClean="0">
                <a:solidFill>
                  <a:srgbClr val="FFFFFF"/>
                </a:solidFill>
              </a:rPr>
              <a:t> </a:t>
            </a:r>
            <a:r>
              <a:rPr lang="cs-CZ" sz="1400" b="1" dirty="0" smtClean="0">
                <a:solidFill>
                  <a:srgbClr val="FFFFFF"/>
                </a:solidFill>
              </a:rPr>
              <a:t>Implementace</a:t>
            </a:r>
            <a:endParaRPr lang="en-GB" sz="1400" b="1" dirty="0">
              <a:solidFill>
                <a:srgbClr val="FFFFFF"/>
              </a:solidFill>
            </a:endParaRPr>
          </a:p>
        </p:txBody>
      </p:sp>
      <p:sp>
        <p:nvSpPr>
          <p:cNvPr id="68" name="Pentagon 67"/>
          <p:cNvSpPr/>
          <p:nvPr/>
        </p:nvSpPr>
        <p:spPr>
          <a:xfrm>
            <a:off x="2384613" y="1277104"/>
            <a:ext cx="2662832" cy="324000"/>
          </a:xfrm>
          <a:prstGeom prst="homePlat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5702" tIns="50950" rIns="101901" bIns="50950" rtlCol="0" anchor="ctr"/>
          <a:lstStyle/>
          <a:p>
            <a:pPr>
              <a:spcBef>
                <a:spcPts val="0"/>
              </a:spcBef>
            </a:pPr>
            <a:r>
              <a:rPr lang="en-GB" sz="1400" b="1" dirty="0" smtClean="0">
                <a:solidFill>
                  <a:srgbClr val="FFFFFF"/>
                </a:solidFill>
              </a:rPr>
              <a:t> </a:t>
            </a:r>
            <a:r>
              <a:rPr lang="cs-CZ" sz="1400" b="1" dirty="0" smtClean="0">
                <a:solidFill>
                  <a:srgbClr val="FFFFFF"/>
                </a:solidFill>
              </a:rPr>
              <a:t>Vývoj řešení</a:t>
            </a:r>
            <a:endParaRPr lang="en-GB" sz="1400" b="1" dirty="0">
              <a:solidFill>
                <a:srgbClr val="FFFFFF"/>
              </a:solidFill>
            </a:endParaRPr>
          </a:p>
        </p:txBody>
      </p:sp>
      <p:sp>
        <p:nvSpPr>
          <p:cNvPr id="75" name="Pentagon 74"/>
          <p:cNvSpPr/>
          <p:nvPr/>
        </p:nvSpPr>
        <p:spPr>
          <a:xfrm>
            <a:off x="354381" y="1277104"/>
            <a:ext cx="2325007" cy="324000"/>
          </a:xfrm>
          <a:prstGeom prst="homePlat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01" tIns="50950" rIns="101901" bIns="50950" rtlCol="0" anchor="ctr" anchorCtr="0"/>
          <a:lstStyle/>
          <a:p>
            <a:r>
              <a:rPr lang="cs-CZ" sz="1400" b="1" dirty="0">
                <a:solidFill>
                  <a:srgbClr val="FFFFFF"/>
                </a:solidFill>
              </a:rPr>
              <a:t>Posouzení dopadu</a:t>
            </a:r>
            <a:endParaRPr lang="en-GB" sz="1400" b="1" dirty="0">
              <a:solidFill>
                <a:srgbClr val="FFFFFF"/>
              </a:solidFill>
            </a:endParaRPr>
          </a:p>
        </p:txBody>
      </p:sp>
      <p:sp>
        <p:nvSpPr>
          <p:cNvPr id="107" name="Rektangel 160"/>
          <p:cNvSpPr>
            <a:spLocks noChangeArrowheads="1"/>
          </p:cNvSpPr>
          <p:nvPr/>
        </p:nvSpPr>
        <p:spPr bwMode="auto">
          <a:xfrm>
            <a:off x="1536432" y="4779444"/>
            <a:ext cx="1323823" cy="1477311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26" tIns="45712" rIns="91426" bIns="45712" anchor="b">
            <a:spAutoFit/>
          </a:bodyPr>
          <a:lstStyle/>
          <a:p>
            <a:pPr defTabSz="80066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cs-CZ" sz="1000" b="1" noProof="1" smtClean="0">
                <a:solidFill>
                  <a:srgbClr val="002776"/>
                </a:solidFill>
              </a:rPr>
              <a:t>15. července</a:t>
            </a:r>
            <a:r>
              <a:rPr lang="en-US" sz="1000" b="1" noProof="1" smtClean="0">
                <a:solidFill>
                  <a:srgbClr val="002776"/>
                </a:solidFill>
              </a:rPr>
              <a:t> </a:t>
            </a:r>
            <a:r>
              <a:rPr lang="en-US" sz="1000" b="1" noProof="1">
                <a:solidFill>
                  <a:srgbClr val="002776"/>
                </a:solidFill>
              </a:rPr>
              <a:t>2013 </a:t>
            </a:r>
            <a:r>
              <a:rPr lang="cs-CZ" sz="1000" b="1" noProof="1" smtClean="0">
                <a:solidFill>
                  <a:srgbClr val="002776"/>
                </a:solidFill>
              </a:rPr>
              <a:t>D</a:t>
            </a:r>
            <a:r>
              <a:rPr lang="cs-CZ" sz="1000" noProof="1" smtClean="0">
                <a:solidFill>
                  <a:srgbClr val="002776"/>
                </a:solidFill>
              </a:rPr>
              <a:t>o tohoto data bude zpřístupněn portál a zahraniční finanční instituce (ZFI) mohou začít uzavírat dohody a registrovat svůj FATCA status</a:t>
            </a:r>
            <a:endParaRPr lang="en-US" sz="1000" noProof="1">
              <a:solidFill>
                <a:srgbClr val="002776"/>
              </a:solidFill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1791231" y="2388747"/>
            <a:ext cx="953395" cy="1559464"/>
            <a:chOff x="329449" y="2907371"/>
            <a:chExt cx="953395" cy="1559464"/>
          </a:xfrm>
        </p:grpSpPr>
        <p:sp>
          <p:nvSpPr>
            <p:cNvPr id="114" name="Oval 113"/>
            <p:cNvSpPr/>
            <p:nvPr/>
          </p:nvSpPr>
          <p:spPr>
            <a:xfrm>
              <a:off x="658509" y="4400639"/>
              <a:ext cx="295276" cy="66196"/>
            </a:xfrm>
            <a:prstGeom prst="ellipse">
              <a:avLst/>
            </a:prstGeom>
            <a:solidFill>
              <a:schemeClr val="accent3"/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747869" y="3089138"/>
              <a:ext cx="116555" cy="1340463"/>
            </a:xfrm>
            <a:prstGeom prst="rect">
              <a:avLst/>
            </a:prstGeom>
            <a:solidFill>
              <a:schemeClr val="accent3"/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16" name="Rounded Rectangle 115"/>
            <p:cNvSpPr/>
            <p:nvPr/>
          </p:nvSpPr>
          <p:spPr>
            <a:xfrm>
              <a:off x="329449" y="2907371"/>
              <a:ext cx="953395" cy="307770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noProof="1" smtClean="0">
                  <a:solidFill>
                    <a:srgbClr val="FFFFFF"/>
                  </a:solidFill>
                </a:rPr>
                <a:t>201</a:t>
              </a:r>
              <a:r>
                <a:rPr lang="cs-CZ" b="1" noProof="1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3" name="Flowchart: Connector 2"/>
          <p:cNvSpPr/>
          <p:nvPr/>
        </p:nvSpPr>
        <p:spPr>
          <a:xfrm>
            <a:off x="1693333" y="3145455"/>
            <a:ext cx="1116000" cy="1080000"/>
          </a:xfrm>
          <a:prstGeom prst="flowChartConnector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FFFFFF"/>
                </a:solidFill>
              </a:rPr>
              <a:t>Zde se nacházíte</a:t>
            </a:r>
            <a:endParaRPr lang="en-US" sz="1200" b="1" dirty="0">
              <a:solidFill>
                <a:srgbClr val="FFFFFF"/>
              </a:solidFill>
            </a:endParaRPr>
          </a:p>
        </p:txBody>
      </p:sp>
      <p:grpSp>
        <p:nvGrpSpPr>
          <p:cNvPr id="117" name="Group 116"/>
          <p:cNvGrpSpPr/>
          <p:nvPr/>
        </p:nvGrpSpPr>
        <p:grpSpPr>
          <a:xfrm>
            <a:off x="3006543" y="2961963"/>
            <a:ext cx="953395" cy="1559464"/>
            <a:chOff x="329449" y="2907371"/>
            <a:chExt cx="953395" cy="1559464"/>
          </a:xfrm>
        </p:grpSpPr>
        <p:sp>
          <p:nvSpPr>
            <p:cNvPr id="118" name="Oval 117"/>
            <p:cNvSpPr/>
            <p:nvPr/>
          </p:nvSpPr>
          <p:spPr>
            <a:xfrm>
              <a:off x="658509" y="4400639"/>
              <a:ext cx="295276" cy="66196"/>
            </a:xfrm>
            <a:prstGeom prst="ellipse">
              <a:avLst/>
            </a:prstGeom>
            <a:solidFill>
              <a:schemeClr val="accent3"/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747869" y="3089138"/>
              <a:ext cx="116555" cy="1340463"/>
            </a:xfrm>
            <a:prstGeom prst="rect">
              <a:avLst/>
            </a:prstGeom>
            <a:solidFill>
              <a:schemeClr val="accent3"/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21" name="Rounded Rectangle 120"/>
            <p:cNvSpPr/>
            <p:nvPr/>
          </p:nvSpPr>
          <p:spPr>
            <a:xfrm>
              <a:off x="329449" y="2907371"/>
              <a:ext cx="953395" cy="307770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noProof="1" smtClean="0">
                  <a:solidFill>
                    <a:srgbClr val="FFFFFF"/>
                  </a:solidFill>
                </a:rPr>
                <a:t>201</a:t>
              </a:r>
              <a:r>
                <a:rPr lang="cs-CZ" b="1" noProof="1" smtClean="0">
                  <a:solidFill>
                    <a:srgbClr val="FFFFFF"/>
                  </a:solidFill>
                </a:rPr>
                <a:t>3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3736069" y="4640667"/>
            <a:ext cx="953395" cy="1559464"/>
            <a:chOff x="329449" y="2907371"/>
            <a:chExt cx="953395" cy="1559464"/>
          </a:xfrm>
        </p:grpSpPr>
        <p:sp>
          <p:nvSpPr>
            <p:cNvPr id="123" name="Oval 122"/>
            <p:cNvSpPr/>
            <p:nvPr/>
          </p:nvSpPr>
          <p:spPr>
            <a:xfrm>
              <a:off x="658509" y="4400639"/>
              <a:ext cx="295276" cy="66196"/>
            </a:xfrm>
            <a:prstGeom prst="ellipse">
              <a:avLst/>
            </a:prstGeom>
            <a:solidFill>
              <a:schemeClr val="accent3"/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747869" y="3089138"/>
              <a:ext cx="116555" cy="1340463"/>
            </a:xfrm>
            <a:prstGeom prst="rect">
              <a:avLst/>
            </a:prstGeom>
            <a:solidFill>
              <a:schemeClr val="accent3"/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25" name="Rounded Rectangle 124"/>
            <p:cNvSpPr/>
            <p:nvPr/>
          </p:nvSpPr>
          <p:spPr>
            <a:xfrm>
              <a:off x="329449" y="2907371"/>
              <a:ext cx="953395" cy="307770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noProof="1" smtClean="0">
                  <a:solidFill>
                    <a:srgbClr val="FFFFFF"/>
                  </a:solidFill>
                </a:rPr>
                <a:t>201</a:t>
              </a:r>
              <a:r>
                <a:rPr lang="cs-CZ" b="1" noProof="1" smtClean="0">
                  <a:solidFill>
                    <a:srgbClr val="FFFFFF"/>
                  </a:solidFill>
                </a:rPr>
                <a:t>4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138" name="Straight Connector 137"/>
          <p:cNvCxnSpPr/>
          <p:nvPr/>
        </p:nvCxnSpPr>
        <p:spPr>
          <a:xfrm flipH="1" flipV="1">
            <a:off x="4172144" y="4078873"/>
            <a:ext cx="0" cy="530945"/>
          </a:xfrm>
          <a:prstGeom prst="line">
            <a:avLst/>
          </a:prstGeom>
          <a:ln w="19050">
            <a:solidFill>
              <a:schemeClr val="accent1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cxnSp>
      <p:grpSp>
        <p:nvGrpSpPr>
          <p:cNvPr id="126" name="Group 125"/>
          <p:cNvGrpSpPr/>
          <p:nvPr/>
        </p:nvGrpSpPr>
        <p:grpSpPr>
          <a:xfrm>
            <a:off x="5601983" y="4162987"/>
            <a:ext cx="953395" cy="1559464"/>
            <a:chOff x="329449" y="2907371"/>
            <a:chExt cx="953395" cy="1559464"/>
          </a:xfrm>
        </p:grpSpPr>
        <p:sp>
          <p:nvSpPr>
            <p:cNvPr id="127" name="Oval 126"/>
            <p:cNvSpPr/>
            <p:nvPr/>
          </p:nvSpPr>
          <p:spPr>
            <a:xfrm>
              <a:off x="658509" y="4400639"/>
              <a:ext cx="295276" cy="66196"/>
            </a:xfrm>
            <a:prstGeom prst="ellipse">
              <a:avLst/>
            </a:prstGeom>
            <a:solidFill>
              <a:schemeClr val="accent3"/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747869" y="3089138"/>
              <a:ext cx="116555" cy="1340463"/>
            </a:xfrm>
            <a:prstGeom prst="rect">
              <a:avLst/>
            </a:prstGeom>
            <a:solidFill>
              <a:schemeClr val="accent3"/>
            </a:solidFill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29" name="Rounded Rectangle 128"/>
            <p:cNvSpPr/>
            <p:nvPr/>
          </p:nvSpPr>
          <p:spPr>
            <a:xfrm>
              <a:off x="329449" y="2907371"/>
              <a:ext cx="953395" cy="307770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noProof="1" smtClean="0">
                  <a:solidFill>
                    <a:srgbClr val="FFFFFF"/>
                  </a:solidFill>
                </a:rPr>
                <a:t>201</a:t>
              </a:r>
              <a:r>
                <a:rPr lang="cs-CZ" b="1" noProof="1">
                  <a:solidFill>
                    <a:srgbClr val="FFFFFF"/>
                  </a:solidFill>
                </a:rPr>
                <a:t>5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110" name="Straight Connector 109"/>
          <p:cNvCxnSpPr/>
          <p:nvPr/>
        </p:nvCxnSpPr>
        <p:spPr>
          <a:xfrm>
            <a:off x="6078681" y="5438704"/>
            <a:ext cx="0" cy="372794"/>
          </a:xfrm>
          <a:prstGeom prst="line">
            <a:avLst/>
          </a:prstGeom>
          <a:ln w="19050">
            <a:solidFill>
              <a:schemeClr val="tx2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stCxn id="3" idx="4"/>
          </p:cNvCxnSpPr>
          <p:nvPr/>
        </p:nvCxnSpPr>
        <p:spPr>
          <a:xfrm>
            <a:off x="2251333" y="4225455"/>
            <a:ext cx="0" cy="534423"/>
          </a:xfrm>
          <a:prstGeom prst="line">
            <a:avLst/>
          </a:prstGeom>
          <a:ln w="19050">
            <a:solidFill>
              <a:schemeClr val="tx2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3335603" y="4456797"/>
            <a:ext cx="0" cy="195786"/>
          </a:xfrm>
          <a:prstGeom prst="line">
            <a:avLst/>
          </a:prstGeom>
          <a:ln w="19050">
            <a:solidFill>
              <a:schemeClr val="tx2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5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Kontakt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3103" y="949876"/>
            <a:ext cx="6413227" cy="5218113"/>
          </a:xfrm>
        </p:spPr>
        <p:txBody>
          <a:bodyPr/>
          <a:lstStyle/>
          <a:p>
            <a:pPr marL="0" indent="0">
              <a:buNone/>
            </a:pPr>
            <a:r>
              <a:rPr lang="pt-BR" b="1" dirty="0" smtClean="0">
                <a:solidFill>
                  <a:schemeClr val="accent3"/>
                </a:solidFill>
              </a:rPr>
              <a:t>JANA </a:t>
            </a:r>
            <a:r>
              <a:rPr lang="pt-BR" b="1" dirty="0">
                <a:solidFill>
                  <a:schemeClr val="accent3"/>
                </a:solidFill>
              </a:rPr>
              <a:t>ANTOŠOVÁ</a:t>
            </a:r>
          </a:p>
          <a:p>
            <a:pPr marL="0" indent="0">
              <a:buNone/>
            </a:pPr>
            <a:r>
              <a:rPr lang="pt-BR" dirty="0">
                <a:solidFill>
                  <a:schemeClr val="accent5"/>
                </a:solidFill>
              </a:rPr>
              <a:t>Tel.: +420 246 042 442</a:t>
            </a:r>
          </a:p>
          <a:p>
            <a:pPr marL="0" indent="0">
              <a:buNone/>
            </a:pPr>
            <a:r>
              <a:rPr lang="pt-BR" dirty="0">
                <a:solidFill>
                  <a:schemeClr val="accent5"/>
                </a:solidFill>
              </a:rPr>
              <a:t>E-mail: jantosova@deloitteCE.com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GB" smtClean="0"/>
              <a:t>Nadnárodní daňové otázky - FATCA</a:t>
            </a:r>
            <a:endParaRPr lang="en-US" altLang="en-GB" dirty="0"/>
          </a:p>
        </p:txBody>
      </p:sp>
      <p:pic>
        <p:nvPicPr>
          <p:cNvPr id="1026" name="Picture 2" descr="O:\Internal\ClientsAndMarkets\Templaty\Proposal_Templates\Photos\New_Brand_photos\TAX\Antosova_Jana\Antosova_Jana\Antosova_jana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949876"/>
            <a:ext cx="2822029" cy="188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16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360363" y="5104800"/>
            <a:ext cx="460851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0">
            <a:spAutoFit/>
          </a:bodyPr>
          <a:lstStyle/>
          <a:p>
            <a:pPr>
              <a:buClr>
                <a:srgbClr val="000066"/>
              </a:buClr>
            </a:pPr>
            <a:r>
              <a:rPr lang="en-GB" sz="1000" dirty="0" smtClean="0">
                <a:solidFill>
                  <a:srgbClr val="002776"/>
                </a:solidFill>
              </a:rPr>
              <a:t>Deloitte refers to one or more of Deloitte </a:t>
            </a:r>
            <a:r>
              <a:rPr lang="en-GB" sz="1000" dirty="0" err="1" smtClean="0">
                <a:solidFill>
                  <a:srgbClr val="002776"/>
                </a:solidFill>
              </a:rPr>
              <a:t>Touche</a:t>
            </a:r>
            <a:r>
              <a:rPr lang="en-GB" sz="1000" dirty="0" smtClean="0">
                <a:solidFill>
                  <a:srgbClr val="002776"/>
                </a:solidFill>
              </a:rPr>
              <a:t> Tohmatsu Limited, a UK private company limited by guarantee, and its network of member firms, each of which is a legally separate and independent entity. Please see www.deloitte.com/cz/about for a detailed description of the legal structure of Deloitte </a:t>
            </a:r>
            <a:r>
              <a:rPr lang="en-GB" sz="1000" dirty="0" err="1" smtClean="0">
                <a:solidFill>
                  <a:srgbClr val="002776"/>
                </a:solidFill>
              </a:rPr>
              <a:t>Touche</a:t>
            </a:r>
            <a:r>
              <a:rPr lang="en-GB" sz="1000" dirty="0" smtClean="0">
                <a:solidFill>
                  <a:srgbClr val="002776"/>
                </a:solidFill>
              </a:rPr>
              <a:t> Tohmatsu Limited and its member firms.</a:t>
            </a:r>
          </a:p>
          <a:p>
            <a:pPr>
              <a:buClr>
                <a:srgbClr val="000066"/>
              </a:buClr>
            </a:pPr>
            <a:endParaRPr lang="en-GB" sz="1000" dirty="0" smtClean="0">
              <a:solidFill>
                <a:srgbClr val="002776"/>
              </a:solidFill>
            </a:endParaRPr>
          </a:p>
          <a:p>
            <a:pPr>
              <a:buClr>
                <a:srgbClr val="000066"/>
              </a:buClr>
            </a:pPr>
            <a:r>
              <a:rPr lang="en-GB" sz="1000" dirty="0" smtClean="0">
                <a:solidFill>
                  <a:srgbClr val="002776"/>
                </a:solidFill>
              </a:rPr>
              <a:t>© 201</a:t>
            </a:r>
            <a:r>
              <a:rPr lang="cs-CZ" sz="1000" dirty="0" smtClean="0">
                <a:solidFill>
                  <a:srgbClr val="002776"/>
                </a:solidFill>
              </a:rPr>
              <a:t>3</a:t>
            </a:r>
            <a:r>
              <a:rPr lang="en-GB" sz="1000" dirty="0" smtClean="0">
                <a:solidFill>
                  <a:srgbClr val="002776"/>
                </a:solidFill>
              </a:rPr>
              <a:t> Deloitte Czech Republic</a:t>
            </a:r>
            <a:endParaRPr lang="en-GB" sz="1000" dirty="0">
              <a:solidFill>
                <a:srgbClr val="002776"/>
              </a:solidFill>
            </a:endParaRPr>
          </a:p>
        </p:txBody>
      </p:sp>
      <p:pic>
        <p:nvPicPr>
          <p:cNvPr id="11267" name="Picture 19" descr="DEL_PRI_RGB"/>
          <p:cNvPicPr>
            <a:picLocks noChangeAspect="1" noChangeArrowheads="1"/>
          </p:cNvPicPr>
          <p:nvPr/>
        </p:nvPicPr>
        <p:blipFill>
          <a:blip r:embed="rId2" cstate="print"/>
          <a:srcRect l="11237" t="27428" r="9845" b="25551"/>
          <a:stretch>
            <a:fillRect/>
          </a:stretch>
        </p:blipFill>
        <p:spPr bwMode="auto">
          <a:xfrm>
            <a:off x="322263" y="3981832"/>
            <a:ext cx="3795712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GB" smtClean="0"/>
              <a:t>Nadnárodní daňové otázky - FATCA</a:t>
            </a:r>
            <a:endParaRPr lang="en-US" altLang="en-GB"/>
          </a:p>
        </p:txBody>
      </p:sp>
    </p:spTree>
    <p:extLst>
      <p:ext uri="{BB962C8B-B14F-4D97-AF65-F5344CB8AC3E}">
        <p14:creationId xmlns:p14="http://schemas.microsoft.com/office/powerpoint/2010/main" val="137295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Custom 1">
      <a:dk1>
        <a:srgbClr val="002776"/>
      </a:dk1>
      <a:lt1>
        <a:srgbClr val="FFFFFF"/>
      </a:lt1>
      <a:dk2>
        <a:srgbClr val="002776"/>
      </a:dk2>
      <a:lt2>
        <a:srgbClr val="FFFFFF"/>
      </a:lt2>
      <a:accent1>
        <a:srgbClr val="002776"/>
      </a:accent1>
      <a:accent2>
        <a:srgbClr val="92D400"/>
      </a:accent2>
      <a:accent3>
        <a:srgbClr val="00A1DE"/>
      </a:accent3>
      <a:accent4>
        <a:srgbClr val="72C7E7"/>
      </a:accent4>
      <a:accent5>
        <a:srgbClr val="3C8A2E"/>
      </a:accent5>
      <a:accent6>
        <a:srgbClr val="C9DD03"/>
      </a:accent6>
      <a:hlink>
        <a:srgbClr val="3C8A2E"/>
      </a:hlink>
      <a:folHlink>
        <a:srgbClr val="C9DD03"/>
      </a:folHlink>
    </a:clrScheme>
    <a:fontScheme name="template_white_cz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36000" rIns="36000" bIns="36000" numCol="1" rtlCol="0" anchor="t" anchorCtr="0" compatLnSpc="1">
        <a:prstTxWarp prst="textNoShape">
          <a:avLst/>
        </a:prstTxWarp>
        <a:noAutofit/>
      </a:bodyPr>
      <a:lstStyle>
        <a:defPPr marL="177800" marR="0" indent="-1778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25000"/>
          </a:spcAft>
          <a:buClr>
            <a:srgbClr val="000066"/>
          </a:buClr>
          <a:buSzTx/>
          <a:tabLst/>
          <a:defRPr kumimoji="0" sz="1400" b="0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9525" cap="flat" cmpd="sng" algn="ctr">
          <a:solidFill>
            <a:srgbClr val="000066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lIns="36000" tIns="36000" rIns="36000" bIns="36000" rtlCol="0">
        <a:noAutofit/>
      </a:bodyPr>
      <a:lstStyle>
        <a:defPPr marL="177800" indent="-177800">
          <a:defRPr sz="140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template_white_cze 1">
        <a:dk1>
          <a:srgbClr val="000066"/>
        </a:dk1>
        <a:lt1>
          <a:srgbClr val="FFFFFF"/>
        </a:lt1>
        <a:dk2>
          <a:srgbClr val="000066"/>
        </a:dk2>
        <a:lt2>
          <a:srgbClr val="E5E5CC"/>
        </a:lt2>
        <a:accent1>
          <a:srgbClr val="800080"/>
        </a:accent1>
        <a:accent2>
          <a:srgbClr val="996633"/>
        </a:accent2>
        <a:accent3>
          <a:srgbClr val="FFFFFF"/>
        </a:accent3>
        <a:accent4>
          <a:srgbClr val="000056"/>
        </a:accent4>
        <a:accent5>
          <a:srgbClr val="C0AAC0"/>
        </a:accent5>
        <a:accent6>
          <a:srgbClr val="8A5C2D"/>
        </a:accent6>
        <a:hlink>
          <a:srgbClr val="336600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white_cze 2">
        <a:dk1>
          <a:srgbClr val="000066"/>
        </a:dk1>
        <a:lt1>
          <a:srgbClr val="FFFFFF"/>
        </a:lt1>
        <a:dk2>
          <a:srgbClr val="000066"/>
        </a:dk2>
        <a:lt2>
          <a:srgbClr val="E5E5CC"/>
        </a:lt2>
        <a:accent1>
          <a:srgbClr val="000066"/>
        </a:accent1>
        <a:accent2>
          <a:srgbClr val="996633"/>
        </a:accent2>
        <a:accent3>
          <a:srgbClr val="FFFFFF"/>
        </a:accent3>
        <a:accent4>
          <a:srgbClr val="000056"/>
        </a:accent4>
        <a:accent5>
          <a:srgbClr val="AAAAB8"/>
        </a:accent5>
        <a:accent6>
          <a:srgbClr val="8A5C2D"/>
        </a:accent6>
        <a:hlink>
          <a:srgbClr val="336600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white_cze 3">
        <a:dk1>
          <a:srgbClr val="000066"/>
        </a:dk1>
        <a:lt1>
          <a:srgbClr val="FFFFFF"/>
        </a:lt1>
        <a:dk2>
          <a:srgbClr val="000066"/>
        </a:dk2>
        <a:lt2>
          <a:srgbClr val="E5E5CC"/>
        </a:lt2>
        <a:accent1>
          <a:srgbClr val="6666FF"/>
        </a:accent1>
        <a:accent2>
          <a:srgbClr val="996633"/>
        </a:accent2>
        <a:accent3>
          <a:srgbClr val="FFFFFF"/>
        </a:accent3>
        <a:accent4>
          <a:srgbClr val="000056"/>
        </a:accent4>
        <a:accent5>
          <a:srgbClr val="B8B8FF"/>
        </a:accent5>
        <a:accent6>
          <a:srgbClr val="8A5C2D"/>
        </a:accent6>
        <a:hlink>
          <a:srgbClr val="336600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">
  <a:themeElements>
    <a:clrScheme name="Custom 1">
      <a:dk1>
        <a:srgbClr val="002776"/>
      </a:dk1>
      <a:lt1>
        <a:srgbClr val="FFFFFF"/>
      </a:lt1>
      <a:dk2>
        <a:srgbClr val="002776"/>
      </a:dk2>
      <a:lt2>
        <a:srgbClr val="FFFFFF"/>
      </a:lt2>
      <a:accent1>
        <a:srgbClr val="002776"/>
      </a:accent1>
      <a:accent2>
        <a:srgbClr val="92D400"/>
      </a:accent2>
      <a:accent3>
        <a:srgbClr val="00A1DE"/>
      </a:accent3>
      <a:accent4>
        <a:srgbClr val="72C7E7"/>
      </a:accent4>
      <a:accent5>
        <a:srgbClr val="3C8A2E"/>
      </a:accent5>
      <a:accent6>
        <a:srgbClr val="C9DD03"/>
      </a:accent6>
      <a:hlink>
        <a:srgbClr val="3C8A2E"/>
      </a:hlink>
      <a:folHlink>
        <a:srgbClr val="C9DD03"/>
      </a:folHlink>
    </a:clrScheme>
    <a:fontScheme name="template_white_cz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36000" rIns="36000" bIns="36000" numCol="1" rtlCol="0" anchor="t" anchorCtr="0" compatLnSpc="1">
        <a:prstTxWarp prst="textNoShape">
          <a:avLst/>
        </a:prstTxWarp>
        <a:noAutofit/>
      </a:bodyPr>
      <a:lstStyle>
        <a:defPPr marL="177800" marR="0" indent="-1778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25000"/>
          </a:spcAft>
          <a:buClr>
            <a:srgbClr val="000066"/>
          </a:buClr>
          <a:buSzTx/>
          <a:tabLst/>
          <a:defRPr kumimoji="0" sz="1400" b="0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9525" cap="flat" cmpd="sng" algn="ctr">
          <a:solidFill>
            <a:srgbClr val="000066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lIns="36000" tIns="36000" rIns="36000" bIns="36000" rtlCol="0">
        <a:noAutofit/>
      </a:bodyPr>
      <a:lstStyle>
        <a:defPPr marL="177800" indent="-177800">
          <a:defRPr sz="140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template_white_cze 1">
        <a:dk1>
          <a:srgbClr val="000066"/>
        </a:dk1>
        <a:lt1>
          <a:srgbClr val="FFFFFF"/>
        </a:lt1>
        <a:dk2>
          <a:srgbClr val="000066"/>
        </a:dk2>
        <a:lt2>
          <a:srgbClr val="E5E5CC"/>
        </a:lt2>
        <a:accent1>
          <a:srgbClr val="800080"/>
        </a:accent1>
        <a:accent2>
          <a:srgbClr val="996633"/>
        </a:accent2>
        <a:accent3>
          <a:srgbClr val="FFFFFF"/>
        </a:accent3>
        <a:accent4>
          <a:srgbClr val="000056"/>
        </a:accent4>
        <a:accent5>
          <a:srgbClr val="C0AAC0"/>
        </a:accent5>
        <a:accent6>
          <a:srgbClr val="8A5C2D"/>
        </a:accent6>
        <a:hlink>
          <a:srgbClr val="336600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white_cze 2">
        <a:dk1>
          <a:srgbClr val="000066"/>
        </a:dk1>
        <a:lt1>
          <a:srgbClr val="FFFFFF"/>
        </a:lt1>
        <a:dk2>
          <a:srgbClr val="000066"/>
        </a:dk2>
        <a:lt2>
          <a:srgbClr val="E5E5CC"/>
        </a:lt2>
        <a:accent1>
          <a:srgbClr val="000066"/>
        </a:accent1>
        <a:accent2>
          <a:srgbClr val="996633"/>
        </a:accent2>
        <a:accent3>
          <a:srgbClr val="FFFFFF"/>
        </a:accent3>
        <a:accent4>
          <a:srgbClr val="000056"/>
        </a:accent4>
        <a:accent5>
          <a:srgbClr val="AAAAB8"/>
        </a:accent5>
        <a:accent6>
          <a:srgbClr val="8A5C2D"/>
        </a:accent6>
        <a:hlink>
          <a:srgbClr val="336600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white_cze 3">
        <a:dk1>
          <a:srgbClr val="000066"/>
        </a:dk1>
        <a:lt1>
          <a:srgbClr val="FFFFFF"/>
        </a:lt1>
        <a:dk2>
          <a:srgbClr val="000066"/>
        </a:dk2>
        <a:lt2>
          <a:srgbClr val="E5E5CC"/>
        </a:lt2>
        <a:accent1>
          <a:srgbClr val="6666FF"/>
        </a:accent1>
        <a:accent2>
          <a:srgbClr val="996633"/>
        </a:accent2>
        <a:accent3>
          <a:srgbClr val="FFFFFF"/>
        </a:accent3>
        <a:accent4>
          <a:srgbClr val="000056"/>
        </a:accent4>
        <a:accent5>
          <a:srgbClr val="B8B8FF"/>
        </a:accent5>
        <a:accent6>
          <a:srgbClr val="8A5C2D"/>
        </a:accent6>
        <a:hlink>
          <a:srgbClr val="336600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">
  <a:themeElements>
    <a:clrScheme name="Custom 1">
      <a:dk1>
        <a:srgbClr val="002776"/>
      </a:dk1>
      <a:lt1>
        <a:srgbClr val="FFFFFF"/>
      </a:lt1>
      <a:dk2>
        <a:srgbClr val="002776"/>
      </a:dk2>
      <a:lt2>
        <a:srgbClr val="FFFFFF"/>
      </a:lt2>
      <a:accent1>
        <a:srgbClr val="002776"/>
      </a:accent1>
      <a:accent2>
        <a:srgbClr val="92D400"/>
      </a:accent2>
      <a:accent3>
        <a:srgbClr val="00A1DE"/>
      </a:accent3>
      <a:accent4>
        <a:srgbClr val="72C7E7"/>
      </a:accent4>
      <a:accent5>
        <a:srgbClr val="3C8A2E"/>
      </a:accent5>
      <a:accent6>
        <a:srgbClr val="C9DD03"/>
      </a:accent6>
      <a:hlink>
        <a:srgbClr val="3C8A2E"/>
      </a:hlink>
      <a:folHlink>
        <a:srgbClr val="C9DD03"/>
      </a:folHlink>
    </a:clrScheme>
    <a:fontScheme name="template_white_cz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36000" rIns="36000" bIns="36000" numCol="1" rtlCol="0" anchor="t" anchorCtr="0" compatLnSpc="1">
        <a:prstTxWarp prst="textNoShape">
          <a:avLst/>
        </a:prstTxWarp>
        <a:noAutofit/>
      </a:bodyPr>
      <a:lstStyle>
        <a:defPPr marL="177800" marR="0" indent="-1778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25000"/>
          </a:spcAft>
          <a:buClr>
            <a:srgbClr val="000066"/>
          </a:buClr>
          <a:buSzTx/>
          <a:tabLst/>
          <a:defRPr kumimoji="0" sz="1400" b="0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9525" cap="flat" cmpd="sng" algn="ctr">
          <a:solidFill>
            <a:srgbClr val="000066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lIns="36000" tIns="36000" rIns="36000" bIns="36000" rtlCol="0">
        <a:noAutofit/>
      </a:bodyPr>
      <a:lstStyle>
        <a:defPPr marL="177800" indent="-177800">
          <a:defRPr sz="140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template_white_cze 1">
        <a:dk1>
          <a:srgbClr val="000066"/>
        </a:dk1>
        <a:lt1>
          <a:srgbClr val="FFFFFF"/>
        </a:lt1>
        <a:dk2>
          <a:srgbClr val="000066"/>
        </a:dk2>
        <a:lt2>
          <a:srgbClr val="E5E5CC"/>
        </a:lt2>
        <a:accent1>
          <a:srgbClr val="800080"/>
        </a:accent1>
        <a:accent2>
          <a:srgbClr val="996633"/>
        </a:accent2>
        <a:accent3>
          <a:srgbClr val="FFFFFF"/>
        </a:accent3>
        <a:accent4>
          <a:srgbClr val="000056"/>
        </a:accent4>
        <a:accent5>
          <a:srgbClr val="C0AAC0"/>
        </a:accent5>
        <a:accent6>
          <a:srgbClr val="8A5C2D"/>
        </a:accent6>
        <a:hlink>
          <a:srgbClr val="336600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white_cze 2">
        <a:dk1>
          <a:srgbClr val="000066"/>
        </a:dk1>
        <a:lt1>
          <a:srgbClr val="FFFFFF"/>
        </a:lt1>
        <a:dk2>
          <a:srgbClr val="000066"/>
        </a:dk2>
        <a:lt2>
          <a:srgbClr val="E5E5CC"/>
        </a:lt2>
        <a:accent1>
          <a:srgbClr val="000066"/>
        </a:accent1>
        <a:accent2>
          <a:srgbClr val="996633"/>
        </a:accent2>
        <a:accent3>
          <a:srgbClr val="FFFFFF"/>
        </a:accent3>
        <a:accent4>
          <a:srgbClr val="000056"/>
        </a:accent4>
        <a:accent5>
          <a:srgbClr val="AAAAB8"/>
        </a:accent5>
        <a:accent6>
          <a:srgbClr val="8A5C2D"/>
        </a:accent6>
        <a:hlink>
          <a:srgbClr val="336600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white_cze 3">
        <a:dk1>
          <a:srgbClr val="000066"/>
        </a:dk1>
        <a:lt1>
          <a:srgbClr val="FFFFFF"/>
        </a:lt1>
        <a:dk2>
          <a:srgbClr val="000066"/>
        </a:dk2>
        <a:lt2>
          <a:srgbClr val="E5E5CC"/>
        </a:lt2>
        <a:accent1>
          <a:srgbClr val="6666FF"/>
        </a:accent1>
        <a:accent2>
          <a:srgbClr val="996633"/>
        </a:accent2>
        <a:accent3>
          <a:srgbClr val="FFFFFF"/>
        </a:accent3>
        <a:accent4>
          <a:srgbClr val="000056"/>
        </a:accent4>
        <a:accent5>
          <a:srgbClr val="B8B8FF"/>
        </a:accent5>
        <a:accent6>
          <a:srgbClr val="8A5C2D"/>
        </a:accent6>
        <a:hlink>
          <a:srgbClr val="336600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</TotalTime>
  <Words>832</Words>
  <Application>Microsoft Office PowerPoint</Application>
  <PresentationFormat>On-screen Show (4:3)</PresentationFormat>
  <Paragraphs>261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blank</vt:lpstr>
      <vt:lpstr>1_blank</vt:lpstr>
      <vt:lpstr>2_blank</vt:lpstr>
      <vt:lpstr>Nadnárodní daňové otázky</vt:lpstr>
      <vt:lpstr>Co je FATCA?</vt:lpstr>
      <vt:lpstr>Status mezivládních dohod FATCA</vt:lpstr>
      <vt:lpstr>Důležitá data</vt:lpstr>
      <vt:lpstr>Cesta k zajištění souladu se zákonem FATCA</vt:lpstr>
      <vt:lpstr>Kontakt</vt:lpstr>
      <vt:lpstr>PowerPoint Presentation</vt:lpstr>
    </vt:vector>
  </TitlesOfParts>
  <Company>Deloitte Central Europe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FATCA</dc:title>
  <dc:creator>Ivana Hermanova</dc:creator>
  <cp:lastModifiedBy>Jana Antosova</cp:lastModifiedBy>
  <cp:revision>48</cp:revision>
  <cp:lastPrinted>2013-02-27T15:13:43Z</cp:lastPrinted>
  <dcterms:created xsi:type="dcterms:W3CDTF">2013-02-27T07:55:41Z</dcterms:created>
  <dcterms:modified xsi:type="dcterms:W3CDTF">2013-04-18T10:28:55Z</dcterms:modified>
</cp:coreProperties>
</file>