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5" r:id="rId2"/>
    <p:sldId id="350" r:id="rId3"/>
    <p:sldId id="364" r:id="rId4"/>
    <p:sldId id="363" r:id="rId5"/>
    <p:sldId id="365" r:id="rId6"/>
    <p:sldId id="366" r:id="rId7"/>
    <p:sldId id="335" r:id="rId8"/>
  </p:sldIdLst>
  <p:sldSz cx="9144000" cy="6858000" type="screen4x3"/>
  <p:notesSz cx="7099300" cy="102346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CC3300"/>
    <a:srgbClr val="A9A98F"/>
    <a:srgbClr val="A9AF9D"/>
    <a:srgbClr val="969696"/>
    <a:srgbClr val="990033"/>
    <a:srgbClr val="CC0066"/>
    <a:srgbClr val="66CCFF"/>
    <a:srgbClr val="CCFFFF"/>
    <a:srgbClr val="949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70" autoAdjust="0"/>
  </p:normalViewPr>
  <p:slideViewPr>
    <p:cSldViewPr>
      <p:cViewPr>
        <p:scale>
          <a:sx n="78" d="100"/>
          <a:sy n="78" d="100"/>
        </p:scale>
        <p:origin x="-1956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36" y="-90"/>
      </p:cViewPr>
      <p:guideLst>
        <p:guide orient="horz" pos="3225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t" anchorCtr="0" compatLnSpc="1">
            <a:prstTxWarp prst="textNoShape">
              <a:avLst/>
            </a:prstTxWarp>
          </a:bodyPr>
          <a:lstStyle>
            <a:lvl1pPr defTabSz="960438">
              <a:defRPr sz="13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t" anchorCtr="0" compatLnSpc="1">
            <a:prstTxWarp prst="textNoShape">
              <a:avLst/>
            </a:prstTxWarp>
          </a:bodyPr>
          <a:lstStyle>
            <a:lvl1pPr algn="r" defTabSz="960438">
              <a:defRPr sz="13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b" anchorCtr="0" compatLnSpc="1">
            <a:prstTxWarp prst="textNoShape">
              <a:avLst/>
            </a:prstTxWarp>
          </a:bodyPr>
          <a:lstStyle>
            <a:lvl1pPr defTabSz="960438">
              <a:defRPr sz="13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b" anchorCtr="0" compatLnSpc="1">
            <a:prstTxWarp prst="textNoShape">
              <a:avLst/>
            </a:prstTxWarp>
          </a:bodyPr>
          <a:lstStyle>
            <a:lvl1pPr algn="r" defTabSz="960438">
              <a:defRPr sz="1300"/>
            </a:lvl1pPr>
          </a:lstStyle>
          <a:p>
            <a:pPr>
              <a:defRPr/>
            </a:pPr>
            <a:fld id="{2ECE1B4E-B80E-47E9-B139-5C86B7FB2E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572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t" anchorCtr="0" compatLnSpc="1">
            <a:prstTxWarp prst="textNoShape">
              <a:avLst/>
            </a:prstTxWarp>
          </a:bodyPr>
          <a:lstStyle>
            <a:lvl1pPr defTabSz="96043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t" anchorCtr="0" compatLnSpc="1">
            <a:prstTxWarp prst="textNoShape">
              <a:avLst/>
            </a:prstTxWarp>
          </a:bodyPr>
          <a:lstStyle>
            <a:lvl1pPr algn="r" defTabSz="96043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b" anchorCtr="0" compatLnSpc="1">
            <a:prstTxWarp prst="textNoShape">
              <a:avLst/>
            </a:prstTxWarp>
          </a:bodyPr>
          <a:lstStyle>
            <a:lvl1pPr defTabSz="96043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22" tIns="48061" rIns="96122" bIns="48061" numCol="1" anchor="b" anchorCtr="0" compatLnSpc="1">
            <a:prstTxWarp prst="textNoShape">
              <a:avLst/>
            </a:prstTxWarp>
          </a:bodyPr>
          <a:lstStyle>
            <a:lvl1pPr algn="r" defTabSz="960438">
              <a:defRPr sz="1300"/>
            </a:lvl1pPr>
          </a:lstStyle>
          <a:p>
            <a:pPr>
              <a:defRPr/>
            </a:pPr>
            <a:fld id="{756B799E-4321-4DF7-B95F-9DA454812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876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043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043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043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043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043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04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9D6FAEF-9974-4A10-936E-8BBFC7CEF93B}" type="slidenum">
              <a:rPr lang="en-US" sz="1300" smtClean="0"/>
              <a:pPr eaLnBrk="1" hangingPunct="1"/>
              <a:t>1</a:t>
            </a:fld>
            <a:endParaRPr lang="en-US" sz="1300" dirty="0" smtClean="0"/>
          </a:p>
        </p:txBody>
      </p:sp>
      <p:sp>
        <p:nvSpPr>
          <p:cNvPr id="2457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E8074-E5F3-47D3-BBEB-20803EABE2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087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6FFAF-FCFD-4F71-81A3-C9CACFF9E47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2113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7BBFB-FEC6-410D-A490-B4904507949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7064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CE724-D491-41EC-93E0-9559F69770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3793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F4E21-31D1-4E72-B67C-23898E89F5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669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8B567-1778-4D81-A605-DDF2BB3CEC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425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4C4AD-6E1B-46D9-B8B1-19CA384EFFE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394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A5D59-20ED-4BF9-A519-1ADA0B8BC2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94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FDB18-D286-493B-B1FA-90B626F9438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904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7833-10CD-40F4-AB24-858CC68FD65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4133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E6903-0AC9-49D2-AEA2-AEA0A49F1DA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11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30AA4-3743-48AD-B7D3-FA73300899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7716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1752600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styl.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DE227EE-9FBF-4354-A1C8-AF6EA8B9DD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4104" name="Picture 8" descr="AKAT_česky_pozadí-loso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6092825"/>
            <a:ext cx="1547813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katcr.cz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755650" y="4724400"/>
            <a:ext cx="7772400" cy="100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cs-CZ" b="1" dirty="0">
              <a:solidFill>
                <a:srgbClr val="949373"/>
              </a:solidFill>
              <a:latin typeface="Arial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cs-CZ" b="1" dirty="0">
              <a:solidFill>
                <a:srgbClr val="949373"/>
              </a:solidFill>
              <a:latin typeface="Arial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cs-CZ" b="1" dirty="0">
              <a:solidFill>
                <a:srgbClr val="949373"/>
              </a:solidFill>
              <a:latin typeface="Arial" charset="0"/>
            </a:endParaRPr>
          </a:p>
        </p:txBody>
      </p:sp>
      <p:pic>
        <p:nvPicPr>
          <p:cNvPr id="5123" name="Picture 16" descr="AKAT_česky_pozadí-los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109018"/>
            <a:ext cx="4641850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4797152"/>
            <a:ext cx="42681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</a:t>
            </a:r>
            <a:r>
              <a:rPr lang="en-US" dirty="0" smtClean="0"/>
              <a:t>Steps in Asset Management</a:t>
            </a:r>
          </a:p>
          <a:p>
            <a:r>
              <a:rPr lang="en-US" dirty="0" smtClean="0"/>
              <a:t>19.</a:t>
            </a:r>
            <a:r>
              <a:rPr lang="cs-CZ" dirty="0" smtClean="0"/>
              <a:t>d</a:t>
            </a:r>
            <a:r>
              <a:rPr lang="en-US" dirty="0" err="1" smtClean="0"/>
              <a:t>ub</a:t>
            </a:r>
            <a:r>
              <a:rPr lang="cs-CZ" smtClean="0"/>
              <a:t>na</a:t>
            </a:r>
            <a:r>
              <a:rPr lang="en-US" smtClean="0"/>
              <a:t> </a:t>
            </a:r>
            <a:r>
              <a:rPr lang="en-US" dirty="0" smtClean="0"/>
              <a:t>2013, </a:t>
            </a:r>
            <a:r>
              <a:rPr lang="en-US" dirty="0" err="1" smtClean="0"/>
              <a:t>Praha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Svěřenský</a:t>
            </a:r>
            <a:r>
              <a:rPr lang="en-US" dirty="0" smtClean="0"/>
              <a:t> fond=Trust v </a:t>
            </a:r>
            <a:r>
              <a:rPr lang="en-US" dirty="0" err="1" smtClean="0"/>
              <a:t>české</a:t>
            </a:r>
            <a:r>
              <a:rPr lang="en-US" dirty="0" smtClean="0"/>
              <a:t> </a:t>
            </a:r>
            <a:r>
              <a:rPr lang="en-US" dirty="0" err="1" smtClean="0"/>
              <a:t>legislativě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 to je:</a:t>
            </a:r>
          </a:p>
          <a:p>
            <a:pPr marL="0" indent="0">
              <a:buNone/>
            </a:pPr>
            <a:r>
              <a:rPr lang="en-US" sz="2000" dirty="0" err="1"/>
              <a:t>Zákon</a:t>
            </a:r>
            <a:r>
              <a:rPr lang="en-US" sz="2000" dirty="0"/>
              <a:t> </a:t>
            </a:r>
            <a:r>
              <a:rPr lang="en-US" sz="2000" dirty="0" err="1"/>
              <a:t>č</a:t>
            </a:r>
            <a:r>
              <a:rPr lang="en-US" sz="2000" dirty="0"/>
              <a:t>. 89/2012 Sb., </a:t>
            </a:r>
            <a:r>
              <a:rPr lang="en-US" sz="2000" dirty="0" err="1"/>
              <a:t>nový</a:t>
            </a:r>
            <a:r>
              <a:rPr lang="en-US" sz="2000" dirty="0"/>
              <a:t> </a:t>
            </a:r>
            <a:r>
              <a:rPr lang="en-US" sz="2000" dirty="0" err="1"/>
              <a:t>občanský</a:t>
            </a:r>
            <a:r>
              <a:rPr lang="en-US" sz="2000" dirty="0"/>
              <a:t> </a:t>
            </a:r>
            <a:r>
              <a:rPr lang="en-US" sz="2000" dirty="0" err="1" smtClean="0"/>
              <a:t>zákoník</a:t>
            </a:r>
            <a:r>
              <a:rPr lang="en-US" sz="2000" dirty="0" smtClean="0"/>
              <a:t> - § </a:t>
            </a:r>
            <a:r>
              <a:rPr lang="en-US" sz="2000" dirty="0"/>
              <a:t>1448</a:t>
            </a:r>
          </a:p>
          <a:p>
            <a:pPr marL="0" indent="0">
              <a:buNone/>
            </a:pPr>
            <a:r>
              <a:rPr lang="en-US" sz="1800" i="1" dirty="0"/>
              <a:t>(1) </a:t>
            </a:r>
            <a:r>
              <a:rPr lang="en-US" sz="1800" i="1" dirty="0" err="1"/>
              <a:t>Svěřenský</a:t>
            </a:r>
            <a:r>
              <a:rPr lang="en-US" sz="1800" i="1" dirty="0"/>
              <a:t> fond se </a:t>
            </a:r>
            <a:r>
              <a:rPr lang="en-US" sz="1800" i="1" dirty="0" err="1"/>
              <a:t>vytváří</a:t>
            </a:r>
            <a:r>
              <a:rPr lang="en-US" sz="1800" i="1" dirty="0"/>
              <a:t> </a:t>
            </a:r>
            <a:r>
              <a:rPr lang="en-US" sz="1800" i="1" dirty="0" err="1"/>
              <a:t>vyčleněním</a:t>
            </a:r>
            <a:r>
              <a:rPr lang="en-US" sz="1800" i="1" dirty="0"/>
              <a:t> </a:t>
            </a:r>
            <a:r>
              <a:rPr lang="en-US" sz="1800" i="1" dirty="0" err="1"/>
              <a:t>majetku</a:t>
            </a:r>
            <a:r>
              <a:rPr lang="en-US" sz="1800" i="1" dirty="0"/>
              <a:t> z </a:t>
            </a:r>
            <a:r>
              <a:rPr lang="en-US" sz="1800" i="1" dirty="0" err="1" smtClean="0"/>
              <a:t>vlastnictví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zakladatele</a:t>
            </a:r>
            <a:r>
              <a:rPr lang="en-US" sz="1800" i="1" dirty="0" smtClean="0"/>
              <a:t> </a:t>
            </a:r>
            <a:r>
              <a:rPr lang="en-US" sz="1800" i="1" dirty="0" err="1"/>
              <a:t>tak</a:t>
            </a:r>
            <a:r>
              <a:rPr lang="en-US" sz="1800" i="1" dirty="0"/>
              <a:t>, </a:t>
            </a:r>
            <a:r>
              <a:rPr lang="en-US" sz="1800" i="1" dirty="0" err="1"/>
              <a:t>že</a:t>
            </a:r>
            <a:r>
              <a:rPr lang="en-US" sz="1800" i="1" dirty="0"/>
              <a:t> ten </a:t>
            </a:r>
            <a:r>
              <a:rPr lang="en-US" sz="1800" i="1" dirty="0" err="1"/>
              <a:t>svěří</a:t>
            </a:r>
            <a:r>
              <a:rPr lang="en-US" sz="1800" i="1" dirty="0"/>
              <a:t> </a:t>
            </a:r>
            <a:r>
              <a:rPr lang="en-US" sz="1800" i="1" dirty="0" err="1"/>
              <a:t>správci</a:t>
            </a:r>
            <a:r>
              <a:rPr lang="en-US" sz="1800" i="1" dirty="0"/>
              <a:t> </a:t>
            </a:r>
            <a:r>
              <a:rPr lang="en-US" sz="1800" i="1" dirty="0" err="1"/>
              <a:t>majetek</a:t>
            </a:r>
            <a:r>
              <a:rPr lang="en-US" sz="1800" i="1" dirty="0"/>
              <a:t> k </a:t>
            </a:r>
            <a:r>
              <a:rPr lang="en-US" sz="1800" i="1" dirty="0" err="1"/>
              <a:t>určitému</a:t>
            </a:r>
            <a:r>
              <a:rPr lang="en-US" sz="1800" i="1" dirty="0"/>
              <a:t> </a:t>
            </a:r>
            <a:r>
              <a:rPr lang="en-US" sz="1800" i="1" dirty="0" err="1"/>
              <a:t>účelu</a:t>
            </a:r>
            <a:r>
              <a:rPr lang="en-US" sz="1800" i="1" dirty="0"/>
              <a:t> </a:t>
            </a:r>
            <a:r>
              <a:rPr lang="en-US" sz="1800" i="1" dirty="0" err="1"/>
              <a:t>smlouvou</a:t>
            </a:r>
            <a:r>
              <a:rPr lang="en-US" sz="1800" i="1" dirty="0"/>
              <a:t> </a:t>
            </a:r>
            <a:r>
              <a:rPr lang="en-US" sz="1800" i="1" dirty="0" err="1"/>
              <a:t>nebo</a:t>
            </a:r>
            <a:r>
              <a:rPr lang="en-US" sz="1800" i="1" dirty="0"/>
              <a:t> </a:t>
            </a:r>
            <a:r>
              <a:rPr lang="en-US" sz="1800" i="1" dirty="0" err="1"/>
              <a:t>pořízením</a:t>
            </a:r>
            <a:r>
              <a:rPr lang="en-US" sz="1800" i="1" dirty="0"/>
              <a:t> pro </a:t>
            </a:r>
            <a:r>
              <a:rPr lang="en-US" sz="1800" i="1" dirty="0" err="1"/>
              <a:t>případ</a:t>
            </a:r>
            <a:r>
              <a:rPr lang="en-US" sz="1800" i="1" dirty="0"/>
              <a:t> </a:t>
            </a:r>
            <a:r>
              <a:rPr lang="en-US" sz="1800" i="1" dirty="0" err="1"/>
              <a:t>smrti</a:t>
            </a:r>
            <a:r>
              <a:rPr lang="en-US" sz="1800" i="1" dirty="0"/>
              <a:t> a </a:t>
            </a:r>
            <a:r>
              <a:rPr lang="en-US" sz="1800" i="1" dirty="0" err="1"/>
              <a:t>svěřenský</a:t>
            </a:r>
            <a:r>
              <a:rPr lang="en-US" sz="1800" i="1" dirty="0"/>
              <a:t> </a:t>
            </a:r>
            <a:r>
              <a:rPr lang="en-US" sz="1800" i="1" dirty="0" err="1"/>
              <a:t>správce</a:t>
            </a:r>
            <a:r>
              <a:rPr lang="en-US" sz="1800" i="1" dirty="0"/>
              <a:t> se </a:t>
            </a:r>
            <a:r>
              <a:rPr lang="en-US" sz="1800" i="1" dirty="0" err="1"/>
              <a:t>zaváže</a:t>
            </a:r>
            <a:r>
              <a:rPr lang="en-US" sz="1800" i="1" dirty="0"/>
              <a:t> </a:t>
            </a:r>
            <a:r>
              <a:rPr lang="en-US" sz="1800" i="1" dirty="0" err="1"/>
              <a:t>tento</a:t>
            </a:r>
            <a:r>
              <a:rPr lang="en-US" sz="1800" i="1" dirty="0"/>
              <a:t> </a:t>
            </a:r>
            <a:r>
              <a:rPr lang="en-US" sz="1800" i="1" dirty="0" err="1"/>
              <a:t>majetek</a:t>
            </a:r>
            <a:r>
              <a:rPr lang="en-US" sz="1800" i="1" dirty="0"/>
              <a:t> </a:t>
            </a:r>
            <a:r>
              <a:rPr lang="en-US" sz="1800" i="1" dirty="0" err="1"/>
              <a:t>držet</a:t>
            </a:r>
            <a:r>
              <a:rPr lang="en-US" sz="1800" i="1" dirty="0"/>
              <a:t> a </a:t>
            </a:r>
            <a:r>
              <a:rPr lang="en-US" sz="1800" i="1" dirty="0" err="1"/>
              <a:t>spravovat</a:t>
            </a:r>
            <a:r>
              <a:rPr lang="en-US" sz="1800" dirty="0" smtClean="0"/>
              <a:t>.</a:t>
            </a:r>
          </a:p>
          <a:p>
            <a:r>
              <a:rPr lang="en-US" sz="2400" dirty="0" err="1" smtClean="0"/>
              <a:t>Elementy</a:t>
            </a:r>
            <a:r>
              <a:rPr lang="en-US" sz="2400" dirty="0" smtClean="0"/>
              <a:t> </a:t>
            </a:r>
            <a:r>
              <a:rPr lang="en-US" sz="2400" dirty="0" err="1" smtClean="0"/>
              <a:t>trustu</a:t>
            </a:r>
            <a:r>
              <a:rPr lang="en-US" sz="2400" dirty="0" smtClean="0"/>
              <a:t> (z </a:t>
            </a:r>
            <a:r>
              <a:rPr lang="en-US" sz="2400" dirty="0" err="1" smtClean="0"/>
              <a:t>anglosaského</a:t>
            </a:r>
            <a:r>
              <a:rPr lang="en-US" sz="2400" dirty="0" smtClean="0"/>
              <a:t> </a:t>
            </a:r>
            <a:r>
              <a:rPr lang="en-US" sz="2400" dirty="0" err="1" smtClean="0"/>
              <a:t>práva</a:t>
            </a:r>
            <a:r>
              <a:rPr lang="en-US" sz="2400" dirty="0" smtClean="0"/>
              <a:t>):</a:t>
            </a:r>
          </a:p>
          <a:p>
            <a:pPr lvl="1"/>
            <a:r>
              <a:rPr lang="en-US" sz="2000" dirty="0" smtClean="0"/>
              <a:t>Rights in property of the beneficiary (</a:t>
            </a:r>
            <a:r>
              <a:rPr lang="en-US" sz="2000" dirty="0" err="1" smtClean="0"/>
              <a:t>vůči</a:t>
            </a:r>
            <a:r>
              <a:rPr lang="en-US" sz="2000" dirty="0" smtClean="0"/>
              <a:t> </a:t>
            </a:r>
            <a:r>
              <a:rPr lang="en-US" sz="2000" dirty="0" err="1" smtClean="0"/>
              <a:t>majetku</a:t>
            </a:r>
            <a:r>
              <a:rPr lang="en-US" sz="2000" dirty="0" smtClean="0"/>
              <a:t> a </a:t>
            </a:r>
            <a:r>
              <a:rPr lang="en-US" sz="2000" dirty="0" err="1" smtClean="0"/>
              <a:t>správci</a:t>
            </a:r>
            <a:r>
              <a:rPr lang="en-US" sz="2000" dirty="0" smtClean="0"/>
              <a:t>) </a:t>
            </a:r>
          </a:p>
          <a:p>
            <a:pPr lvl="1"/>
            <a:r>
              <a:rPr lang="en-US" sz="2000" dirty="0" err="1" smtClean="0"/>
              <a:t>Povinnosti</a:t>
            </a:r>
            <a:r>
              <a:rPr lang="en-US" sz="2000" dirty="0" smtClean="0"/>
              <a:t> </a:t>
            </a:r>
            <a:r>
              <a:rPr lang="en-US" sz="2000" dirty="0" err="1" smtClean="0"/>
              <a:t>správce</a:t>
            </a:r>
            <a:r>
              <a:rPr lang="en-US" sz="2000" dirty="0" smtClean="0"/>
              <a:t>: (</a:t>
            </a:r>
            <a:r>
              <a:rPr lang="en-US" sz="1800" dirty="0" smtClean="0"/>
              <a:t>on </a:t>
            </a:r>
            <a:r>
              <a:rPr lang="en-US" sz="1800" dirty="0"/>
              <a:t>acceptance of the </a:t>
            </a:r>
            <a:r>
              <a:rPr lang="en-US" sz="1800" dirty="0" smtClean="0"/>
              <a:t>office, to exercise </a:t>
            </a:r>
            <a:r>
              <a:rPr lang="en-US" sz="1800" dirty="0"/>
              <a:t>their powers in the best interests of the present and future </a:t>
            </a:r>
            <a:r>
              <a:rPr lang="en-US" sz="1800" dirty="0" smtClean="0"/>
              <a:t>beneficiaries </a:t>
            </a:r>
            <a:r>
              <a:rPr lang="en-US" sz="1800" dirty="0"/>
              <a:t>of the trust </a:t>
            </a:r>
            <a:r>
              <a:rPr lang="en-US" sz="1800" dirty="0" smtClean="0"/>
              <a:t>, to </a:t>
            </a:r>
            <a:r>
              <a:rPr lang="en-US" sz="1800" dirty="0"/>
              <a:t>act impartially between beneficiaries and between classes of </a:t>
            </a:r>
            <a:r>
              <a:rPr lang="en-US" sz="1800" dirty="0" smtClean="0"/>
              <a:t>beneficiaries)</a:t>
            </a:r>
          </a:p>
          <a:p>
            <a:pPr lvl="1"/>
            <a:r>
              <a:rPr lang="en-US" sz="1800" dirty="0" smtClean="0"/>
              <a:t>Fiduciary </a:t>
            </a:r>
            <a:r>
              <a:rPr lang="en-US" sz="1800" dirty="0"/>
              <a:t>duty </a:t>
            </a:r>
          </a:p>
          <a:p>
            <a:pPr lvl="1"/>
            <a:endParaRPr lang="en-US" sz="18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69659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Využití</a:t>
            </a:r>
            <a:r>
              <a:rPr lang="en-US" dirty="0" smtClean="0"/>
              <a:t> v </a:t>
            </a:r>
            <a:r>
              <a:rPr lang="en-US" dirty="0" err="1" smtClean="0"/>
              <a:t>praxi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Francouzský</a:t>
            </a:r>
            <a:r>
              <a:rPr lang="en-US" dirty="0" smtClean="0"/>
              <a:t> trust (la </a:t>
            </a:r>
            <a:r>
              <a:rPr lang="en-US" dirty="0" err="1" smtClean="0"/>
              <a:t>fiducie</a:t>
            </a:r>
            <a:r>
              <a:rPr lang="en-US" dirty="0" smtClean="0"/>
              <a:t>): </a:t>
            </a:r>
          </a:p>
          <a:p>
            <a:pPr lvl="1"/>
            <a:r>
              <a:rPr lang="en-US" dirty="0" smtClean="0"/>
              <a:t>fiduciary </a:t>
            </a:r>
            <a:r>
              <a:rPr lang="en-US" dirty="0"/>
              <a:t>is obliged to keep the transferred property, rights and securities separate from its own patrimony </a:t>
            </a:r>
            <a:endParaRPr lang="en-US" dirty="0" smtClean="0"/>
          </a:p>
          <a:p>
            <a:pPr lvl="1"/>
            <a:r>
              <a:rPr lang="en-US" dirty="0"/>
              <a:t>protection of the creditor by a definitive transfer of the fiduciary patrimony in the event of default by the debtor, facilitating the management of securities in the scope of a syndicated loan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295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Využití</a:t>
            </a:r>
            <a:r>
              <a:rPr lang="en-US" dirty="0" smtClean="0"/>
              <a:t> v </a:t>
            </a:r>
            <a:r>
              <a:rPr lang="en-US" dirty="0" err="1" smtClean="0"/>
              <a:t>praxi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 smtClean="0"/>
              <a:t>Německý</a:t>
            </a:r>
            <a:r>
              <a:rPr lang="en-US" i="1" dirty="0" smtClean="0"/>
              <a:t> trust (</a:t>
            </a:r>
            <a:r>
              <a:rPr lang="en-US" i="1" dirty="0" err="1"/>
              <a:t>Treuhand</a:t>
            </a:r>
            <a:r>
              <a:rPr lang="en-US" i="1" dirty="0"/>
              <a:t> </a:t>
            </a:r>
            <a:r>
              <a:rPr lang="en-US" i="1" dirty="0" smtClean="0"/>
              <a:t>)</a:t>
            </a:r>
          </a:p>
          <a:p>
            <a:pPr lvl="1"/>
            <a:r>
              <a:rPr lang="en-US" i="1" dirty="0" smtClean="0"/>
              <a:t>a </a:t>
            </a:r>
            <a:r>
              <a:rPr lang="en-US" i="1" dirty="0"/>
              <a:t>legal relationship in which one party, the settlor </a:t>
            </a:r>
            <a:r>
              <a:rPr lang="en-US" i="1" dirty="0" smtClean="0"/>
              <a:t>(</a:t>
            </a:r>
            <a:r>
              <a:rPr lang="en-US" i="1" dirty="0" err="1"/>
              <a:t>Treugeber</a:t>
            </a:r>
            <a:r>
              <a:rPr lang="en-US" i="1" dirty="0"/>
              <a:t> ), entrusts another party, the trustee (</a:t>
            </a:r>
            <a:r>
              <a:rPr lang="en-US" i="1" dirty="0" err="1"/>
              <a:t>Treuhänder</a:t>
            </a:r>
            <a:r>
              <a:rPr lang="en-US" i="1" dirty="0"/>
              <a:t> ), with a certain right or with </a:t>
            </a:r>
            <a:r>
              <a:rPr lang="en-US" i="1" dirty="0" smtClean="0"/>
              <a:t>certain </a:t>
            </a:r>
            <a:r>
              <a:rPr lang="en-US" i="1" dirty="0"/>
              <a:t>rights in order to enable the trustee to exercise this right or these rights in its own </a:t>
            </a:r>
            <a:endParaRPr lang="en-US" dirty="0"/>
          </a:p>
          <a:p>
            <a:pPr lvl="1"/>
            <a:r>
              <a:rPr lang="en-US" i="1" dirty="0" smtClean="0"/>
              <a:t>name </a:t>
            </a:r>
            <a:r>
              <a:rPr lang="en-US" i="1" dirty="0"/>
              <a:t>but only for a specified purpose and under certain conditions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trust relationship is </a:t>
            </a:r>
            <a:r>
              <a:rPr lang="en-US" dirty="0" smtClean="0"/>
              <a:t>governed </a:t>
            </a:r>
            <a:r>
              <a:rPr lang="en-US" dirty="0"/>
              <a:t>only by the trust instrument, as there are no legislative provisions for the trust in the German legal system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37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Využití</a:t>
            </a:r>
            <a:r>
              <a:rPr lang="en-US" dirty="0" smtClean="0"/>
              <a:t> v </a:t>
            </a:r>
            <a:r>
              <a:rPr lang="en-US" dirty="0" err="1" smtClean="0"/>
              <a:t>praxi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Charitativní</a:t>
            </a:r>
            <a:r>
              <a:rPr lang="en-US" dirty="0" smtClean="0"/>
              <a:t> trusty</a:t>
            </a:r>
          </a:p>
          <a:p>
            <a:r>
              <a:rPr lang="en-US" dirty="0" smtClean="0"/>
              <a:t>Relationship management </a:t>
            </a:r>
          </a:p>
          <a:p>
            <a:r>
              <a:rPr lang="en-US" dirty="0" smtClean="0"/>
              <a:t>Management of property </a:t>
            </a:r>
            <a:endParaRPr lang="en-US" dirty="0"/>
          </a:p>
          <a:p>
            <a:r>
              <a:rPr lang="en-US" dirty="0" smtClean="0"/>
              <a:t>Taking security in contracts </a:t>
            </a:r>
            <a:endParaRPr lang="en-US" dirty="0"/>
          </a:p>
          <a:p>
            <a:r>
              <a:rPr lang="en-US" dirty="0" smtClean="0"/>
              <a:t>Asset </a:t>
            </a:r>
            <a:r>
              <a:rPr lang="en-US" dirty="0" err="1" smtClean="0"/>
              <a:t>securitisation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Syndicate loans </a:t>
            </a:r>
          </a:p>
          <a:p>
            <a:r>
              <a:rPr lang="en-US" dirty="0" smtClean="0"/>
              <a:t>Ale </a:t>
            </a:r>
            <a:r>
              <a:rPr lang="en-US" dirty="0" err="1" smtClean="0"/>
              <a:t>hlavně</a:t>
            </a:r>
            <a:r>
              <a:rPr lang="en-US" dirty="0" smtClean="0"/>
              <a:t>: trusty </a:t>
            </a:r>
            <a:r>
              <a:rPr lang="en-US" dirty="0" err="1" smtClean="0"/>
              <a:t>jsou</a:t>
            </a:r>
            <a:r>
              <a:rPr lang="en-US" dirty="0" smtClean="0"/>
              <a:t> </a:t>
            </a:r>
            <a:r>
              <a:rPr lang="en-US" dirty="0" err="1" smtClean="0"/>
              <a:t>nástrojem</a:t>
            </a:r>
            <a:r>
              <a:rPr lang="en-US" dirty="0" smtClean="0"/>
              <a:t> </a:t>
            </a:r>
            <a:r>
              <a:rPr lang="en-US" dirty="0" err="1" smtClean="0"/>
              <a:t>který</a:t>
            </a:r>
            <a:r>
              <a:rPr lang="en-US" dirty="0" smtClean="0"/>
              <a:t> </a:t>
            </a:r>
            <a:r>
              <a:rPr lang="en-US" dirty="0" err="1" smtClean="0"/>
              <a:t>umožní</a:t>
            </a:r>
            <a:r>
              <a:rPr lang="en-US" dirty="0" smtClean="0"/>
              <a:t> </a:t>
            </a:r>
            <a:r>
              <a:rPr lang="en-US" dirty="0" err="1" smtClean="0"/>
              <a:t>kontrolu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majetkem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smrti</a:t>
            </a:r>
            <a:r>
              <a:rPr lang="en-US" dirty="0" smtClean="0"/>
              <a:t> </a:t>
            </a:r>
            <a:r>
              <a:rPr lang="en-US" dirty="0" err="1" smtClean="0"/>
              <a:t>zřizovatele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982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Využití</a:t>
            </a:r>
            <a:r>
              <a:rPr lang="en-US" dirty="0" smtClean="0"/>
              <a:t> v </a:t>
            </a:r>
            <a:r>
              <a:rPr lang="en-US" dirty="0" err="1" smtClean="0"/>
              <a:t>praxi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err="1" smtClean="0"/>
              <a:t>Příběhy</a:t>
            </a:r>
            <a:r>
              <a:rPr lang="en-US" sz="3200" dirty="0" smtClean="0"/>
              <a:t> </a:t>
            </a:r>
            <a:r>
              <a:rPr lang="en-US" sz="3200" dirty="0" err="1" smtClean="0"/>
              <a:t>ze</a:t>
            </a:r>
            <a:r>
              <a:rPr lang="en-US" sz="3200" dirty="0" smtClean="0"/>
              <a:t> </a:t>
            </a:r>
            <a:r>
              <a:rPr lang="en-US" sz="3200" dirty="0" err="1" smtClean="0"/>
              <a:t>života</a:t>
            </a:r>
            <a:r>
              <a:rPr lang="en-US" sz="3200" dirty="0" smtClean="0"/>
              <a:t>: </a:t>
            </a:r>
          </a:p>
          <a:p>
            <a:pPr lvl="1"/>
            <a:r>
              <a:rPr lang="en-US" sz="2800" dirty="0" err="1" smtClean="0"/>
              <a:t>chovatel</a:t>
            </a:r>
            <a:r>
              <a:rPr lang="en-US" sz="2800" dirty="0" smtClean="0"/>
              <a:t> </a:t>
            </a:r>
            <a:r>
              <a:rPr lang="en-US" sz="2800" dirty="0" err="1" smtClean="0"/>
              <a:t>papoušků</a:t>
            </a:r>
            <a:endParaRPr lang="en-US" sz="2800" dirty="0" smtClean="0"/>
          </a:p>
          <a:p>
            <a:pPr lvl="1"/>
            <a:r>
              <a:rPr lang="en-US" sz="2800" dirty="0" err="1"/>
              <a:t>m</a:t>
            </a:r>
            <a:r>
              <a:rPr lang="en-US" sz="2800" dirty="0" err="1" smtClean="0"/>
              <a:t>ilenka</a:t>
            </a:r>
            <a:endParaRPr lang="en-US" sz="2800" dirty="0" smtClean="0"/>
          </a:p>
          <a:p>
            <a:pPr lvl="1"/>
            <a:r>
              <a:rPr lang="en-US" sz="2800" dirty="0" err="1" smtClean="0"/>
              <a:t>věčný</a:t>
            </a:r>
            <a:r>
              <a:rPr lang="en-US" sz="2800" dirty="0" smtClean="0"/>
              <a:t> student</a:t>
            </a:r>
            <a:endParaRPr lang="en-US" sz="3200" dirty="0"/>
          </a:p>
          <a:p>
            <a:r>
              <a:rPr lang="en-US" sz="3200" dirty="0" err="1" smtClean="0"/>
              <a:t>Otázky</a:t>
            </a:r>
            <a:r>
              <a:rPr lang="en-US" sz="3200" dirty="0" smtClean="0"/>
              <a:t> </a:t>
            </a:r>
            <a:r>
              <a:rPr lang="en-US" sz="3200" dirty="0" err="1" smtClean="0"/>
              <a:t>které</a:t>
            </a:r>
            <a:r>
              <a:rPr lang="en-US" sz="3200" dirty="0" smtClean="0"/>
              <a:t> </a:t>
            </a:r>
            <a:r>
              <a:rPr lang="en-US" sz="3200" dirty="0" err="1" smtClean="0"/>
              <a:t>zatím</a:t>
            </a:r>
            <a:r>
              <a:rPr lang="en-US" sz="3200" dirty="0" smtClean="0"/>
              <a:t> </a:t>
            </a:r>
            <a:r>
              <a:rPr lang="en-US" sz="3200" dirty="0" err="1" smtClean="0"/>
              <a:t>nejsou</a:t>
            </a:r>
            <a:r>
              <a:rPr lang="en-US" sz="3200" dirty="0" smtClean="0"/>
              <a:t> </a:t>
            </a:r>
            <a:r>
              <a:rPr lang="en-US" sz="3200" dirty="0" err="1" smtClean="0"/>
              <a:t>dořešeny</a:t>
            </a:r>
            <a:endParaRPr lang="en-US" sz="3200" dirty="0" smtClean="0"/>
          </a:p>
          <a:p>
            <a:pPr lvl="1"/>
            <a:r>
              <a:rPr lang="en-US" sz="2800" dirty="0" err="1" smtClean="0"/>
              <a:t>Uplatnění</a:t>
            </a:r>
            <a:r>
              <a:rPr lang="en-US" sz="2800" dirty="0" smtClean="0"/>
              <a:t> </a:t>
            </a:r>
            <a:r>
              <a:rPr lang="en-US" sz="2800" dirty="0" err="1" smtClean="0"/>
              <a:t>práva</a:t>
            </a:r>
            <a:r>
              <a:rPr lang="en-US" sz="2800" dirty="0" smtClean="0"/>
              <a:t> </a:t>
            </a:r>
            <a:r>
              <a:rPr lang="en-US" sz="2800" dirty="0" err="1" smtClean="0"/>
              <a:t>beneficientem</a:t>
            </a:r>
            <a:endParaRPr lang="en-US" sz="2800" dirty="0" smtClean="0"/>
          </a:p>
          <a:p>
            <a:pPr lvl="1"/>
            <a:r>
              <a:rPr lang="en-US" sz="2800" dirty="0" err="1" smtClean="0"/>
              <a:t>Převod</a:t>
            </a:r>
            <a:r>
              <a:rPr lang="en-US" sz="2800" dirty="0" smtClean="0"/>
              <a:t> </a:t>
            </a:r>
            <a:r>
              <a:rPr lang="en-US" sz="2800" dirty="0" err="1" smtClean="0"/>
              <a:t>práv</a:t>
            </a:r>
            <a:r>
              <a:rPr lang="en-US" sz="2800" dirty="0" smtClean="0"/>
              <a:t> z </a:t>
            </a:r>
            <a:r>
              <a:rPr lang="en-US" sz="2800" dirty="0" err="1" smtClean="0"/>
              <a:t>trustu</a:t>
            </a:r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884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000" dirty="0" smtClean="0"/>
              <a:t>Diskuze</a:t>
            </a:r>
            <a:endParaRPr lang="cs-CZ" sz="40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cs-CZ" sz="8000" dirty="0" smtClean="0"/>
              <a:t>?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cs-CZ" sz="2400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cs-CZ" dirty="0" smtClean="0"/>
              <a:t>Děkuji.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16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16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b="1" dirty="0"/>
              <a:t>Czech </a:t>
            </a:r>
            <a:r>
              <a:rPr lang="cs-CZ" sz="1800" b="1" dirty="0" err="1"/>
              <a:t>Capital</a:t>
            </a:r>
            <a:r>
              <a:rPr lang="cs-CZ" sz="1800" b="1" dirty="0"/>
              <a:t> Market </a:t>
            </a:r>
            <a:r>
              <a:rPr lang="cs-CZ" sz="1800" b="1" dirty="0" err="1"/>
              <a:t>Association</a:t>
            </a:r>
            <a:r>
              <a:rPr lang="cs-CZ" sz="1800" b="1" dirty="0"/>
              <a:t> </a:t>
            </a:r>
            <a:r>
              <a:rPr lang="cs-CZ" sz="1800" b="1" dirty="0" smtClean="0"/>
              <a:t>- AKAT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dirty="0" smtClean="0"/>
              <a:t>Štěpánská 16/612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dirty="0" smtClean="0"/>
              <a:t>110 00 Prague 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dirty="0" smtClean="0"/>
              <a:t>Tel.: +420 224 919 114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dirty="0" smtClean="0"/>
              <a:t>Fax: +420 224 919 115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1800" b="1" dirty="0" smtClean="0">
                <a:solidFill>
                  <a:srgbClr val="990033"/>
                </a:solidFill>
                <a:hlinkClick r:id="rId2"/>
              </a:rPr>
              <a:t>www.akatcr.cz</a:t>
            </a:r>
            <a:endParaRPr lang="cs-CZ" sz="1800" b="1" dirty="0" smtClean="0">
              <a:solidFill>
                <a:srgbClr val="990033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cs-CZ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CC"/>
      </a:lt1>
      <a:dk2>
        <a:srgbClr val="FFCC66"/>
      </a:dk2>
      <a:lt2>
        <a:srgbClr val="666633"/>
      </a:lt2>
      <a:accent1>
        <a:srgbClr val="3366FF"/>
      </a:accent1>
      <a:accent2>
        <a:srgbClr val="009900"/>
      </a:accent2>
      <a:accent3>
        <a:srgbClr val="FFFFE2"/>
      </a:accent3>
      <a:accent4>
        <a:srgbClr val="000000"/>
      </a:accent4>
      <a:accent5>
        <a:srgbClr val="ADB8FF"/>
      </a:accent5>
      <a:accent6>
        <a:srgbClr val="008A00"/>
      </a:accent6>
      <a:hlink>
        <a:srgbClr val="0033CC"/>
      </a:hlink>
      <a:folHlink>
        <a:srgbClr val="FFCC6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6588</TotalTime>
  <Words>373</Words>
  <Application>Microsoft Office PowerPoint</Application>
  <PresentationFormat>Předvádění na obrazovce (4:3)</PresentationFormat>
  <Paragraphs>57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Default Design</vt:lpstr>
      <vt:lpstr>Prezentace aplikace PowerPoint</vt:lpstr>
      <vt:lpstr>Svěřenský fond=Trust v české legislativě</vt:lpstr>
      <vt:lpstr>Využití v praxi</vt:lpstr>
      <vt:lpstr>Využití v praxi</vt:lpstr>
      <vt:lpstr>Využití v praxi</vt:lpstr>
      <vt:lpstr>Využití v praxi</vt:lpstr>
      <vt:lpstr>Diskuze</vt:lpstr>
    </vt:vector>
  </TitlesOfParts>
  <Company>SIS, a. 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pzaplet</dc:creator>
  <cp:lastModifiedBy>Jana Michalíková - AKAT</cp:lastModifiedBy>
  <cp:revision>164</cp:revision>
  <dcterms:created xsi:type="dcterms:W3CDTF">2002-01-28T07:46:14Z</dcterms:created>
  <dcterms:modified xsi:type="dcterms:W3CDTF">2013-04-17T20:30:32Z</dcterms:modified>
</cp:coreProperties>
</file>