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6474" r:id="rId1"/>
  </p:sldMasterIdLst>
  <p:notesMasterIdLst>
    <p:notesMasterId r:id="rId23"/>
  </p:notesMasterIdLst>
  <p:handoutMasterIdLst>
    <p:handoutMasterId r:id="rId24"/>
  </p:handoutMasterIdLst>
  <p:sldIdLst>
    <p:sldId id="792" r:id="rId2"/>
    <p:sldId id="839" r:id="rId3"/>
    <p:sldId id="793" r:id="rId4"/>
    <p:sldId id="798" r:id="rId5"/>
    <p:sldId id="831" r:id="rId6"/>
    <p:sldId id="753" r:id="rId7"/>
    <p:sldId id="832" r:id="rId8"/>
    <p:sldId id="835" r:id="rId9"/>
    <p:sldId id="837" r:id="rId10"/>
    <p:sldId id="800" r:id="rId11"/>
    <p:sldId id="817" r:id="rId12"/>
    <p:sldId id="818" r:id="rId13"/>
    <p:sldId id="840" r:id="rId14"/>
    <p:sldId id="841" r:id="rId15"/>
    <p:sldId id="784" r:id="rId16"/>
    <p:sldId id="783" r:id="rId17"/>
    <p:sldId id="788" r:id="rId18"/>
    <p:sldId id="802" r:id="rId19"/>
    <p:sldId id="803" r:id="rId20"/>
    <p:sldId id="804" r:id="rId21"/>
    <p:sldId id="801" r:id="rId2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FAEF35"/>
    <a:srgbClr val="000066"/>
    <a:srgbClr val="EAEAEA"/>
    <a:srgbClr val="336699"/>
    <a:srgbClr val="000099"/>
    <a:srgbClr val="CE0A55"/>
    <a:srgbClr val="3BF54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1" autoAdjust="0"/>
    <p:restoredTop sz="66885" autoAdjust="0"/>
  </p:normalViewPr>
  <p:slideViewPr>
    <p:cSldViewPr>
      <p:cViewPr>
        <p:scale>
          <a:sx n="80" d="100"/>
          <a:sy n="80" d="100"/>
        </p:scale>
        <p:origin x="-780" y="-6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62" y="-90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b="1">
                <a:solidFill>
                  <a:schemeClr val="tx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1">
                <a:solidFill>
                  <a:schemeClr val="tx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b="1">
                <a:solidFill>
                  <a:schemeClr val="tx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1">
                <a:solidFill>
                  <a:schemeClr val="tx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676ECE6E-9D1F-4CCA-95AD-D3DCB288A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spcBef>
                <a:spcPct val="20000"/>
              </a:spcBef>
              <a:buFontTx/>
              <a:buChar char="•"/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20000"/>
              </a:spcBef>
              <a:buFontTx/>
              <a:buChar char="•"/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spcBef>
                <a:spcPct val="20000"/>
              </a:spcBef>
              <a:buFontTx/>
              <a:buChar char="•"/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20000"/>
              </a:spcBef>
              <a:buFontTx/>
              <a:buChar char="•"/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4F21B9C9-69CC-4984-99A9-02AF79796E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8BDD27-E1A5-4FBE-89D7-31F35A163687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0"/>
              </a:spcBef>
            </a:pPr>
            <a:endParaRPr lang="nl-B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nl-BE" sz="1400" smtClean="0"/>
              <a:t>MiFID review has to proceed together with IMD review and PRIPs, which have been proceeding slowly.No legislative proposals expected until first half 2011</a:t>
            </a:r>
          </a:p>
          <a:p>
            <a:endParaRPr lang="nl-BE" sz="140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99BD01-7DB2-4AF4-B343-068AE3BCAFDF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z="140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63383F-FBFD-44E5-8E49-B0FCF2E69CB9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A5876A-37D8-4CB4-8645-8E174D2C2AAC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F1DCC7-7FEB-4F20-98E9-B6B01F33CD5E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71D259-D3C8-49C6-83AE-0D56B75A8608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BE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3B8AF-83C9-4EFE-A8A1-95B256E9C242}" type="slidenum">
              <a:rPr lang="en-GB" smtClean="0"/>
              <a:pPr/>
              <a:t>21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8213"/>
            <a:fld id="{4AB0A6C7-3F95-4F36-B0EB-BBA626DAF992}" type="slidenum">
              <a:rPr lang="en-US" smtClean="0"/>
              <a:pPr defTabSz="938213"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5700" cy="3724275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25" y="4716463"/>
            <a:ext cx="5432425" cy="4465637"/>
          </a:xfrm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z="1000" smtClean="0"/>
          </a:p>
        </p:txBody>
      </p:sp>
      <p:sp>
        <p:nvSpPr>
          <p:cNvPr id="31748" name="Slide Number Placeholder 3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2" tIns="46867" rIns="93732" bIns="46867" anchor="b"/>
          <a:lstStyle/>
          <a:p>
            <a:pPr algn="r" defTabSz="935038">
              <a:spcBef>
                <a:spcPct val="20000"/>
              </a:spcBef>
              <a:buFontTx/>
              <a:buChar char="•"/>
            </a:pPr>
            <a:fld id="{B40F217D-7294-4C09-A404-2E70EBE7F729}" type="slidenum">
              <a:rPr lang="en-US" sz="1200">
                <a:latin typeface="Arial" charset="0"/>
              </a:rPr>
              <a:pPr algn="r" defTabSz="935038">
                <a:spcBef>
                  <a:spcPct val="20000"/>
                </a:spcBef>
                <a:buFontTx/>
                <a:buChar char="•"/>
              </a:pPr>
              <a:t>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nl-BE" sz="1000" smtClean="0"/>
              <a:t>The directive which is now agreed upon, is a so called Level 1 text. This is similar to your “ Bundesgesetz”  here in Switzerland.</a:t>
            </a:r>
          </a:p>
          <a:p>
            <a:endParaRPr lang="nl-BE" sz="1000" smtClean="0"/>
          </a:p>
          <a:p>
            <a:r>
              <a:rPr lang="nl-BE" sz="1000" smtClean="0"/>
              <a:t>However, the text is high level and needs to be detailled by way of Level 2 and Level 3 measures.</a:t>
            </a:r>
            <a:br>
              <a:rPr lang="nl-BE" sz="1000" smtClean="0"/>
            </a:br>
            <a:endParaRPr lang="nl-BE" sz="1000" smtClean="0"/>
          </a:p>
          <a:p>
            <a:r>
              <a:rPr lang="nl-BE" sz="1000" smtClean="0"/>
              <a:t>Level 2 is the equivalent of your “Bundesrätliche Verordnung” . It will be prepared by the new European Authority ESMA but then be adopted by the European Commission.</a:t>
            </a:r>
          </a:p>
          <a:p>
            <a:endParaRPr lang="nl-BE" sz="1000" smtClean="0"/>
          </a:p>
          <a:p>
            <a:r>
              <a:rPr lang="nl-BE" sz="1000" smtClean="0"/>
              <a:t>Level 3 can be compared to the “Wegleitungen der Aufsichtsbehörde”  and will be produced by the new European Authority ESMA.</a:t>
            </a:r>
          </a:p>
          <a:p>
            <a:endParaRPr lang="nl-BE" sz="1000" smtClean="0"/>
          </a:p>
          <a:p>
            <a:r>
              <a:rPr lang="nl-BE" sz="1000" smtClean="0"/>
              <a:t>Timingwise, the European Commission hopes to have all Level 2 and Level 3 measures ready by spring 2012 – to allow Member States and the Industry 1 year to put all into place. This seems very highly ambitious. </a:t>
            </a:r>
          </a:p>
          <a:p>
            <a:endParaRPr lang="nl-BE" sz="1000" smtClean="0"/>
          </a:p>
          <a:p>
            <a:r>
              <a:rPr lang="nl-BE" sz="1000" smtClean="0"/>
              <a:t>The Commission foresees a separate timeline for the Level 2 measures regarding the Third Country Passport. </a:t>
            </a:r>
          </a:p>
        </p:txBody>
      </p:sp>
      <p:sp>
        <p:nvSpPr>
          <p:cNvPr id="32772" name="Slide Number Placeholder 3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294" tIns="47148" rIns="94294" bIns="47148" anchor="b"/>
          <a:lstStyle/>
          <a:p>
            <a:pPr algn="r" defTabSz="939800">
              <a:spcBef>
                <a:spcPct val="20000"/>
              </a:spcBef>
              <a:buFontTx/>
              <a:buChar char="•"/>
            </a:pPr>
            <a:fld id="{32D488DD-0658-46DA-B63D-660D15131D40}" type="slidenum">
              <a:rPr lang="en-US" sz="1200">
                <a:latin typeface="Arial" charset="0"/>
              </a:rPr>
              <a:pPr algn="r" defTabSz="939800">
                <a:spcBef>
                  <a:spcPct val="20000"/>
                </a:spcBef>
                <a:buFontTx/>
                <a:buChar char="•"/>
              </a:pPr>
              <a:t>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z="1000" smtClean="0"/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732" tIns="46867" rIns="93732" bIns="46867" anchor="b"/>
          <a:lstStyle/>
          <a:p>
            <a:pPr algn="r" defTabSz="935038">
              <a:spcBef>
                <a:spcPct val="20000"/>
              </a:spcBef>
              <a:buFontTx/>
              <a:buChar char="•"/>
            </a:pPr>
            <a:fld id="{7C18EF71-8DC9-4E65-B9F8-FC3771877AA2}" type="slidenum">
              <a:rPr lang="en-US" sz="1200">
                <a:latin typeface="Arial" charset="0"/>
              </a:rPr>
              <a:pPr algn="r" defTabSz="935038">
                <a:spcBef>
                  <a:spcPct val="20000"/>
                </a:spcBef>
                <a:buFontTx/>
                <a:buChar char="•"/>
              </a:pPr>
              <a:t>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5700" cy="3724275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2625" y="4716463"/>
            <a:ext cx="5432425" cy="4465637"/>
          </a:xfrm>
          <a:noFill/>
          <a:ln/>
        </p:spPr>
        <p:txBody>
          <a:bodyPr lIns="93174" tIns="46588" rIns="93174" bIns="46588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nl-BE" smtClean="0"/>
          </a:p>
        </p:txBody>
      </p:sp>
      <p:sp>
        <p:nvSpPr>
          <p:cNvPr id="14340" name="Slide Number Placeholder 3"/>
          <p:cNvSpPr txBox="1">
            <a:spLocks noGrp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22" tIns="44912" rIns="89822" bIns="44912" anchor="b"/>
          <a:lstStyle/>
          <a:p>
            <a:pPr algn="r" defTabSz="896938">
              <a:spcBef>
                <a:spcPct val="20000"/>
              </a:spcBef>
              <a:buFontTx/>
              <a:buChar char="•"/>
              <a:defRPr/>
            </a:pPr>
            <a:fld id="{D339DF6F-74A1-4BDD-9156-7EA6DAB7520A}" type="slidenum">
              <a:rPr lang="en-US" sz="12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pPr algn="r" defTabSz="896938">
                <a:spcBef>
                  <a:spcPct val="20000"/>
                </a:spcBef>
                <a:buFontTx/>
                <a:buChar char="•"/>
                <a:defRPr/>
              </a:pPr>
              <a:t>11</a:t>
            </a:fld>
            <a:endParaRPr lang="en-US" sz="12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BE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8DE2A8-C53A-46E6-A793-F2D59B399C0F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ltGray">
          <a:xfrm>
            <a:off x="0" y="0"/>
            <a:ext cx="539750" cy="6858000"/>
          </a:xfrm>
          <a:prstGeom prst="rect">
            <a:avLst/>
          </a:prstGeom>
          <a:gradFill rotWithShape="0">
            <a:gsLst>
              <a:gs pos="0">
                <a:srgbClr val="002060"/>
              </a:gs>
              <a:gs pos="50000">
                <a:srgbClr val="002060"/>
              </a:gs>
              <a:gs pos="100000">
                <a:srgbClr val="00206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nl-B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>
            <a:spLocks noChangeAspect="1" noChangeArrowheads="1"/>
          </p:cNvSpPr>
          <p:nvPr/>
        </p:nvSpPr>
        <p:spPr bwMode="ltGray">
          <a:xfrm rot="16200000" flipV="1">
            <a:off x="239713" y="5945187"/>
            <a:ext cx="673100" cy="1152525"/>
          </a:xfrm>
          <a:prstGeom prst="rect">
            <a:avLst/>
          </a:prstGeom>
          <a:gradFill rotWithShape="0">
            <a:gsLst>
              <a:gs pos="0">
                <a:srgbClr val="002060"/>
              </a:gs>
              <a:gs pos="100000">
                <a:srgbClr val="00206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nl-B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14"/>
          <p:cNvSpPr>
            <a:spLocks noChangeArrowheads="1"/>
          </p:cNvSpPr>
          <p:nvPr/>
        </p:nvSpPr>
        <p:spPr bwMode="white">
          <a:xfrm>
            <a:off x="204788" y="5646738"/>
            <a:ext cx="1709737" cy="1211262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GB" sz="19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611188" y="908050"/>
            <a:ext cx="8532812" cy="0"/>
          </a:xfrm>
          <a:prstGeom prst="line">
            <a:avLst/>
          </a:prstGeom>
          <a:noFill/>
          <a:ln w="9525">
            <a:solidFill>
              <a:srgbClr val="5F5F5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nl-B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1041"/>
          <p:cNvSpPr>
            <a:spLocks noChangeArrowheads="1"/>
          </p:cNvSpPr>
          <p:nvPr userDrawn="1"/>
        </p:nvSpPr>
        <p:spPr bwMode="auto">
          <a:xfrm>
            <a:off x="6794500" y="304800"/>
            <a:ext cx="184150" cy="457200"/>
          </a:xfrm>
          <a:prstGeom prst="rect">
            <a:avLst/>
          </a:prstGeom>
          <a:noFill/>
          <a:ln w="11113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endParaRPr lang="en-GB">
              <a:latin typeface="Arial" charset="0"/>
            </a:endParaRPr>
          </a:p>
        </p:txBody>
      </p:sp>
      <p:pic>
        <p:nvPicPr>
          <p:cNvPr id="9" name="Picture 14" descr="efama_text_resent by VDB May 08_compressed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5949950"/>
            <a:ext cx="1365250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algn="ctr">
              <a:defRPr sz="3600" b="1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0232" y="3929066"/>
            <a:ext cx="6400800" cy="828684"/>
          </a:xfrm>
          <a:noFill/>
          <a:ln>
            <a:noFill/>
          </a:ln>
        </p:spPr>
        <p:txBody>
          <a:bodyPr/>
          <a:lstStyle>
            <a:lvl1pPr marL="0" indent="0" algn="r">
              <a:buNone/>
              <a:defRPr sz="2800" i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100">
                <a:effectLst/>
                <a:latin typeface="+mj-lt"/>
              </a:defRPr>
            </a:lvl1pPr>
          </a:lstStyle>
          <a:p>
            <a:pPr>
              <a:defRPr/>
            </a:pPr>
            <a:fld id="{8A209AA2-3B30-4028-BA7B-2E94517E1AD6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1413" y="6356350"/>
            <a:ext cx="4392612" cy="365125"/>
          </a:xfrm>
        </p:spPr>
        <p:txBody>
          <a:bodyPr/>
          <a:lstStyle>
            <a:lvl1pPr>
              <a:defRPr sz="1100">
                <a:effectLst/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100">
                <a:effectLst/>
                <a:latin typeface="+mj-lt"/>
              </a:defRPr>
            </a:lvl1pPr>
          </a:lstStyle>
          <a:p>
            <a:pPr>
              <a:defRPr/>
            </a:pPr>
            <a:fld id="{251B6E29-9781-4A17-A8CD-062A143D958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effectLst/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600" y="0"/>
            <a:ext cx="7747200" cy="7956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100">
                <a:effectLst/>
                <a:latin typeface="+mj-lt"/>
              </a:defRPr>
            </a:lvl1pPr>
          </a:lstStyle>
          <a:p>
            <a:pPr>
              <a:defRPr/>
            </a:pPr>
            <a:fld id="{1687C49E-BF0B-47F4-BDA3-3A26689368F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effectLst/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8625" y="0"/>
            <a:ext cx="82296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4438"/>
            <a:ext cx="8229600" cy="49117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ltGray">
          <a:xfrm>
            <a:off x="0" y="0"/>
            <a:ext cx="204788" cy="6858000"/>
          </a:xfrm>
          <a:prstGeom prst="rect">
            <a:avLst/>
          </a:prstGeom>
          <a:gradFill rotWithShape="0">
            <a:gsLst>
              <a:gs pos="0">
                <a:srgbClr val="002060"/>
              </a:gs>
              <a:gs pos="50000">
                <a:srgbClr val="002060"/>
              </a:gs>
              <a:gs pos="100000">
                <a:srgbClr val="00206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nl-BE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5" y="6215063"/>
            <a:ext cx="11334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671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/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82FFA6A9-E54C-4BFC-9E7E-864DC970A29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3" r:id="rId1"/>
    <p:sldLayoutId id="2147486504" r:id="rId2"/>
    <p:sldLayoutId id="2147486505" r:id="rId3"/>
    <p:sldLayoutId id="2147486506" r:id="rId4"/>
  </p:sldLayoutIdLst>
  <p:transition>
    <p:wipe dir="r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0206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206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fama.org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25" y="4286250"/>
            <a:ext cx="6858000" cy="519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fr-FR" sz="280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14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755576" y="1988840"/>
            <a:ext cx="7772400" cy="2231628"/>
          </a:xfrm>
        </p:spPr>
        <p:txBody>
          <a:bodyPr/>
          <a:lstStyle/>
          <a:p>
            <a:pPr eaLnBrk="1" hangingPunct="1"/>
            <a:r>
              <a:rPr lang="fr-FR" dirty="0" err="1" smtClean="0"/>
              <a:t>Latest</a:t>
            </a:r>
            <a:r>
              <a:rPr lang="fr-FR" dirty="0" smtClean="0"/>
              <a:t> </a:t>
            </a:r>
            <a:r>
              <a:rPr lang="fr-FR" dirty="0" err="1" smtClean="0"/>
              <a:t>developments</a:t>
            </a:r>
            <a:r>
              <a:rPr lang="fr-FR" dirty="0" smtClean="0"/>
              <a:t> in the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EU </a:t>
            </a:r>
            <a:r>
              <a:rPr lang="fr-FR" dirty="0" err="1" smtClean="0"/>
              <a:t>regulation</a:t>
            </a:r>
            <a:r>
              <a:rPr lang="fr-FR" dirty="0" smtClean="0"/>
              <a:t> </a:t>
            </a:r>
            <a:r>
              <a:rPr lang="fr-FR" dirty="0" err="1" smtClean="0"/>
              <a:t>impacting</a:t>
            </a:r>
            <a:r>
              <a:rPr lang="fr-FR" dirty="0" smtClean="0"/>
              <a:t>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investment</a:t>
            </a:r>
            <a:r>
              <a:rPr lang="fr-FR" dirty="0" smtClean="0"/>
              <a:t> </a:t>
            </a:r>
            <a:r>
              <a:rPr lang="fr-FR" dirty="0" smtClean="0"/>
              <a:t>management</a:t>
            </a:r>
          </a:p>
        </p:txBody>
      </p:sp>
      <p:sp>
        <p:nvSpPr>
          <p:cNvPr id="16388" name="Subtitle 2"/>
          <p:cNvSpPr>
            <a:spLocks noGrp="1"/>
          </p:cNvSpPr>
          <p:nvPr>
            <p:ph type="subTitle" idx="1"/>
          </p:nvPr>
        </p:nvSpPr>
        <p:spPr bwMode="auto">
          <a:xfrm>
            <a:off x="1979613" y="4797425"/>
            <a:ext cx="6400800" cy="828675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BE" dirty="0" smtClean="0"/>
              <a:t>Jarkko Syyrilä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BE" dirty="0" smtClean="0"/>
              <a:t>Deputy Director General</a:t>
            </a:r>
          </a:p>
        </p:txBody>
      </p:sp>
      <p:sp>
        <p:nvSpPr>
          <p:cNvPr id="5" name="Rectangle 4"/>
          <p:cNvSpPr/>
          <p:nvPr/>
        </p:nvSpPr>
        <p:spPr>
          <a:xfrm>
            <a:off x="3851920" y="0"/>
            <a:ext cx="5113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800" dirty="0" err="1" smtClean="0">
                <a:latin typeface="+mj-lt"/>
              </a:rPr>
              <a:t>Česko-Slovenská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 err="1" smtClean="0">
                <a:latin typeface="+mj-lt"/>
              </a:rPr>
              <a:t>Konference</a:t>
            </a:r>
            <a:endParaRPr lang="en-US" sz="1800" dirty="0" smtClean="0">
              <a:latin typeface="+mj-lt"/>
            </a:endParaRPr>
          </a:p>
          <a:p>
            <a:pPr algn="r">
              <a:defRPr/>
            </a:pPr>
            <a:r>
              <a:rPr lang="en-US" sz="1800" dirty="0" smtClean="0">
                <a:latin typeface="+mj-lt"/>
              </a:rPr>
              <a:t>“Next Steps in Asset Management” </a:t>
            </a:r>
            <a:endParaRPr lang="en-US" sz="1800" dirty="0">
              <a:latin typeface="+mj-lt"/>
            </a:endParaRPr>
          </a:p>
          <a:p>
            <a:pPr algn="r">
              <a:defRPr/>
            </a:pPr>
            <a:r>
              <a:rPr lang="en-US" sz="1800" dirty="0" smtClean="0">
                <a:latin typeface="+mj-lt"/>
              </a:rPr>
              <a:t>19 May 2011, </a:t>
            </a:r>
            <a:r>
              <a:rPr lang="en-US" sz="1800" dirty="0" err="1" smtClean="0">
                <a:latin typeface="+mj-lt"/>
              </a:rPr>
              <a:t>Andel’s</a:t>
            </a:r>
            <a:r>
              <a:rPr lang="en-US" sz="1800" dirty="0" smtClean="0">
                <a:latin typeface="+mj-lt"/>
              </a:rPr>
              <a:t> Hotel, Prague</a:t>
            </a:r>
            <a:endParaRPr lang="nl-BE" sz="1800" dirty="0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mtClean="0"/>
              <a:t>Likely overall impact of AIFMD</a:t>
            </a:r>
            <a:endParaRPr lang="en-US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 bwMode="auto">
          <a:solidFill>
            <a:srgbClr val="F2F2F2"/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en-GB" sz="2000" dirty="0" smtClean="0"/>
              <a:t>Raises costs of asset management products:</a:t>
            </a:r>
          </a:p>
          <a:p>
            <a:pPr>
              <a:lnSpc>
                <a:spcPct val="80000"/>
              </a:lnSpc>
              <a:defRPr/>
            </a:pPr>
            <a:endParaRPr lang="en-GB" sz="2000" dirty="0" smtClean="0"/>
          </a:p>
          <a:p>
            <a:pPr lvl="1">
              <a:lnSpc>
                <a:spcPct val="80000"/>
              </a:lnSpc>
              <a:defRPr/>
            </a:pPr>
            <a:r>
              <a:rPr lang="en-GB" sz="2000" dirty="0" smtClean="0"/>
              <a:t>detailed rules on how to (re)structure value chain of fund management</a:t>
            </a:r>
          </a:p>
          <a:p>
            <a:pPr lvl="1">
              <a:lnSpc>
                <a:spcPct val="80000"/>
              </a:lnSpc>
              <a:defRPr/>
            </a:pPr>
            <a:r>
              <a:rPr lang="en-GB" sz="2000" dirty="0" smtClean="0"/>
              <a:t>new players brought into the value chain like depositary for funds that did not have it before</a:t>
            </a:r>
          </a:p>
          <a:p>
            <a:pPr lvl="1">
              <a:lnSpc>
                <a:spcPct val="80000"/>
              </a:lnSpc>
              <a:defRPr/>
            </a:pPr>
            <a:r>
              <a:rPr lang="en-GB" sz="2000" dirty="0" smtClean="0"/>
              <a:t>new obligations that will need to be priced into the product like depositary’s and </a:t>
            </a:r>
            <a:r>
              <a:rPr lang="en-GB" sz="2000" dirty="0" err="1" smtClean="0"/>
              <a:t>valuer’s</a:t>
            </a:r>
            <a:r>
              <a:rPr lang="en-GB" sz="2000" dirty="0" smtClean="0"/>
              <a:t> increased liability</a:t>
            </a:r>
          </a:p>
          <a:p>
            <a:pPr lvl="1">
              <a:lnSpc>
                <a:spcPct val="80000"/>
              </a:lnSpc>
              <a:defRPr/>
            </a:pPr>
            <a:endParaRPr lang="en-GB" sz="2000" dirty="0" smtClean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en-US" sz="2400" b="1" dirty="0" smtClean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2400" b="1" dirty="0" smtClean="0"/>
              <a:t>	Ultimately additional costs imposed on investment funds will negatively impact the investor returns which may drive investors to more lightly regulated products with weaker investor protection.</a:t>
            </a:r>
            <a:r>
              <a:rPr lang="en-US" sz="2400" dirty="0" smtClean="0"/>
              <a:t> 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en-GB" sz="2000" b="1" dirty="0" smtClean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GB" sz="2400" b="1" dirty="0" smtClean="0"/>
              <a:t>		</a:t>
            </a:r>
            <a:r>
              <a:rPr lang="en-GB" sz="2400" b="1" dirty="0" smtClean="0">
                <a:sym typeface="Wingdings 3"/>
              </a:rPr>
              <a:t></a:t>
            </a:r>
            <a:r>
              <a:rPr lang="en-GB" sz="2400" b="1" dirty="0" smtClean="0"/>
              <a:t>Unlevel playing field with substitute product 	wrappers </a:t>
            </a:r>
          </a:p>
          <a:p>
            <a:pPr>
              <a:lnSpc>
                <a:spcPct val="80000"/>
              </a:lnSpc>
              <a:defRPr/>
            </a:pPr>
            <a:endParaRPr lang="en-US" sz="24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C9DA4E-AE77-472B-96B1-32E7CBFD0F9F}" type="slidenum">
              <a:rPr lang="nl-BE" smtClean="0"/>
              <a:pPr>
                <a:defRPr/>
              </a:pPr>
              <a:t>10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UCITS V – Next steps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 bwMode="auto">
          <a:solidFill>
            <a:srgbClr val="F2F2F2"/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lnSpc>
                <a:spcPct val="70000"/>
              </a:lnSpc>
            </a:pPr>
            <a:endParaRPr lang="en-US" sz="2200" smtClean="0"/>
          </a:p>
          <a:p>
            <a:pPr algn="just" eaLnBrk="1" hangingPunct="1">
              <a:lnSpc>
                <a:spcPct val="70000"/>
              </a:lnSpc>
            </a:pPr>
            <a:r>
              <a:rPr lang="en-US" sz="2200" smtClean="0"/>
              <a:t>Limited review of the UCITS Directive, focusing </a:t>
            </a:r>
            <a:r>
              <a:rPr lang="en-US" sz="2200" u="sng" smtClean="0"/>
              <a:t>mainly </a:t>
            </a:r>
            <a:r>
              <a:rPr lang="en-US" sz="2200" smtClean="0"/>
              <a:t>on :</a:t>
            </a:r>
          </a:p>
          <a:p>
            <a:pPr lvl="1" algn="just" eaLnBrk="1" hangingPunct="1">
              <a:lnSpc>
                <a:spcPct val="70000"/>
              </a:lnSpc>
              <a:buFont typeface="Wingdings" pitchFamily="2" charset="2"/>
              <a:buChar char="Ø"/>
            </a:pPr>
            <a:endParaRPr lang="en-US" sz="1900" smtClean="0"/>
          </a:p>
          <a:p>
            <a:pPr lvl="1" algn="just" eaLnBrk="1" hangingPunct="1">
              <a:lnSpc>
                <a:spcPct val="70000"/>
              </a:lnSpc>
            </a:pPr>
            <a:r>
              <a:rPr lang="en-US" sz="1900" smtClean="0"/>
              <a:t>Review of the depositary regime – AIFMD as a model and going even further?</a:t>
            </a:r>
          </a:p>
          <a:p>
            <a:pPr lvl="1" algn="just" eaLnBrk="1" hangingPunct="1">
              <a:lnSpc>
                <a:spcPct val="70000"/>
              </a:lnSpc>
            </a:pPr>
            <a:r>
              <a:rPr lang="en-US" sz="1900" smtClean="0"/>
              <a:t>Remuneration practices – CRD III/ AIFMD as a model</a:t>
            </a:r>
          </a:p>
          <a:p>
            <a:pPr lvl="1" algn="just" eaLnBrk="1" hangingPunct="1">
              <a:lnSpc>
                <a:spcPct val="70000"/>
              </a:lnSpc>
            </a:pPr>
            <a:r>
              <a:rPr lang="en-US" sz="1900" smtClean="0"/>
              <a:t>Sanctioning regime (cross-sectoral initiative)</a:t>
            </a:r>
          </a:p>
          <a:p>
            <a:pPr algn="just" eaLnBrk="1" hangingPunct="1">
              <a:lnSpc>
                <a:spcPct val="70000"/>
              </a:lnSpc>
              <a:buFont typeface="Arial" charset="0"/>
              <a:buNone/>
            </a:pPr>
            <a:endParaRPr lang="en-US" sz="2200" smtClean="0"/>
          </a:p>
          <a:p>
            <a:pPr algn="just" eaLnBrk="1" hangingPunct="1">
              <a:lnSpc>
                <a:spcPct val="70000"/>
              </a:lnSpc>
            </a:pPr>
            <a:r>
              <a:rPr lang="en-US" sz="1900" smtClean="0"/>
              <a:t>Commission Consultation Paper on the UCITS Depositary Function and on the UCITS Managers’ Remuneration</a:t>
            </a:r>
          </a:p>
          <a:p>
            <a:pPr lvl="1" algn="just" eaLnBrk="1" hangingPunct="1">
              <a:lnSpc>
                <a:spcPct val="70000"/>
              </a:lnSpc>
            </a:pPr>
            <a:endParaRPr lang="en-US" sz="1900" smtClean="0"/>
          </a:p>
          <a:p>
            <a:pPr lvl="1" algn="just" eaLnBrk="1" hangingPunct="1">
              <a:lnSpc>
                <a:spcPct val="70000"/>
              </a:lnSpc>
            </a:pPr>
            <a:r>
              <a:rPr lang="en-US" sz="1900" smtClean="0"/>
              <a:t>Publication on 14 December 2010</a:t>
            </a:r>
          </a:p>
          <a:p>
            <a:pPr lvl="1" algn="just" eaLnBrk="1" hangingPunct="1">
              <a:lnSpc>
                <a:spcPct val="70000"/>
              </a:lnSpc>
            </a:pPr>
            <a:r>
              <a:rPr lang="en-US" sz="1900" smtClean="0"/>
              <a:t>Consultation until 31 January 2011</a:t>
            </a:r>
          </a:p>
          <a:p>
            <a:pPr algn="just" eaLnBrk="1" hangingPunct="1">
              <a:lnSpc>
                <a:spcPct val="70000"/>
              </a:lnSpc>
              <a:buFont typeface="Arial" charset="0"/>
              <a:buNone/>
            </a:pPr>
            <a:endParaRPr lang="en-US" sz="2200" smtClean="0"/>
          </a:p>
          <a:p>
            <a:pPr algn="just" eaLnBrk="1" hangingPunct="1">
              <a:lnSpc>
                <a:spcPct val="70000"/>
              </a:lnSpc>
            </a:pPr>
            <a:r>
              <a:rPr lang="en-US" sz="2200" smtClean="0"/>
              <a:t>Legislative proposals to be published late 2011</a:t>
            </a:r>
          </a:p>
          <a:p>
            <a:pPr algn="just" eaLnBrk="1" hangingPunct="1">
              <a:lnSpc>
                <a:spcPct val="70000"/>
              </a:lnSpc>
              <a:buFont typeface="Arial" charset="0"/>
              <a:buNone/>
            </a:pPr>
            <a:r>
              <a:rPr lang="en-US" sz="2200" b="1" smtClean="0"/>
              <a:t> </a:t>
            </a:r>
            <a:endParaRPr lang="en-US" sz="2200" smtClean="0"/>
          </a:p>
          <a:p>
            <a:pPr algn="just" eaLnBrk="1" hangingPunct="1">
              <a:lnSpc>
                <a:spcPct val="70000"/>
              </a:lnSpc>
            </a:pPr>
            <a:endParaRPr lang="en-US" sz="2200" smtClean="0"/>
          </a:p>
          <a:p>
            <a:pPr lvl="1" eaLnBrk="1" hangingPunct="1">
              <a:lnSpc>
                <a:spcPct val="70000"/>
              </a:lnSpc>
              <a:buFont typeface="Arial" charset="0"/>
              <a:buNone/>
            </a:pPr>
            <a:endParaRPr lang="fr-BE" sz="1900" smtClean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fr-BE" sz="2200" smtClean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fr-BE" sz="1100" smtClean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endParaRPr lang="fr-BE" sz="110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481FE6-A593-47AF-8728-F63904342F7A}" type="slidenum">
              <a:rPr lang="nl-BE" smtClean="0"/>
              <a:pPr>
                <a:defRPr/>
              </a:pPr>
              <a:t>11</a:t>
            </a:fld>
            <a:endParaRPr lang="nl-B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ICSD Review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nl-BE" smtClean="0"/>
          </a:p>
          <a:p>
            <a:pPr eaLnBrk="1" hangingPunct="1">
              <a:lnSpc>
                <a:spcPct val="90000"/>
              </a:lnSpc>
            </a:pPr>
            <a:r>
              <a:rPr lang="nl-BE" smtClean="0"/>
              <a:t>Proposal to give UCITS unit-holders the right to be compensated if the assets cannot be returned to the UCITS raises </a:t>
            </a:r>
            <a:r>
              <a:rPr lang="nl-BE" u="sng" smtClean="0"/>
              <a:t>major concerns</a:t>
            </a:r>
            <a:r>
              <a:rPr lang="nl-BE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nl-BE" smtClean="0"/>
              <a:t>Creates serious legal and practical issues </a:t>
            </a:r>
          </a:p>
          <a:p>
            <a:pPr lvl="1" eaLnBrk="1" hangingPunct="1">
              <a:lnSpc>
                <a:spcPct val="90000"/>
              </a:lnSpc>
            </a:pPr>
            <a:r>
              <a:rPr lang="nl-BE" smtClean="0"/>
              <a:t>Costs of extension of coverage to be borne by UCITS and/or depositaries:</a:t>
            </a:r>
          </a:p>
          <a:p>
            <a:pPr lvl="2" eaLnBrk="1" hangingPunct="1">
              <a:lnSpc>
                <a:spcPct val="90000"/>
              </a:lnSpc>
            </a:pPr>
            <a:r>
              <a:rPr lang="nl-BE" smtClean="0"/>
              <a:t>Increased costs for UCITS unit-holders – </a:t>
            </a:r>
            <a:r>
              <a:rPr lang="nl-BE" b="1" u="sng" smtClean="0"/>
              <a:t>27 billion EUR to be collected in ten years!</a:t>
            </a:r>
          </a:p>
          <a:p>
            <a:pPr lvl="1" eaLnBrk="1" hangingPunct="1">
              <a:lnSpc>
                <a:spcPct val="90000"/>
              </a:lnSpc>
            </a:pPr>
            <a:r>
              <a:rPr lang="nl-BE" smtClean="0"/>
              <a:t>Negative impact on EU fund industry and its investors unlikely to be outweighed by benefits in terms of increased investor protection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DA0085-FDD6-4435-B69D-C4DBF9C351DB}" type="slidenum">
              <a:rPr lang="nl-BE" smtClean="0"/>
              <a:pPr>
                <a:defRPr/>
              </a:pPr>
              <a:t>12</a:t>
            </a:fld>
            <a:endParaRPr lang="nl-B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ICSD Review: in Council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buFont typeface="Arial" charset="0"/>
              <a:buNone/>
              <a:defRPr/>
            </a:pPr>
            <a:endParaRPr lang="nl-BE" dirty="0" smtClean="0"/>
          </a:p>
          <a:p>
            <a:pPr>
              <a:defRPr/>
            </a:pPr>
            <a:r>
              <a:rPr lang="nl-BE" dirty="0" smtClean="0"/>
              <a:t>Member States very critical about EU Commission’s legislative proposal (Target fund level of 0,5% perceived as too high – extension to UCITS to be reconsidered after review of depositary regime,...)</a:t>
            </a:r>
          </a:p>
          <a:p>
            <a:pPr>
              <a:defRPr/>
            </a:pPr>
            <a:r>
              <a:rPr lang="nl-BE" dirty="0" smtClean="0"/>
              <a:t>Hungarian Presidency has issued several compromise proposals</a:t>
            </a:r>
          </a:p>
          <a:p>
            <a:pPr>
              <a:defRPr/>
            </a:pPr>
            <a:r>
              <a:rPr lang="nl-BE" dirty="0" smtClean="0"/>
              <a:t>Agreement on a “general approach” and mandate to start negotiation with EU Parliament expected at the ECOFIN Council on 17 May</a:t>
            </a:r>
          </a:p>
          <a:p>
            <a:pPr>
              <a:defRPr/>
            </a:pPr>
            <a:endParaRPr lang="nl-BE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A48D70E-2BE7-4F39-8155-71B39CCACB3F}" type="slidenum">
              <a:rPr lang="nl-BE" smtClean="0"/>
              <a:pPr>
                <a:defRPr/>
              </a:pPr>
              <a:t>13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ICSD Review: in European Parliament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nl-BE" dirty="0" smtClean="0"/>
          </a:p>
          <a:p>
            <a:pPr>
              <a:defRPr/>
            </a:pPr>
            <a:r>
              <a:rPr lang="nl-BE" dirty="0" smtClean="0"/>
              <a:t>Final report of MEP Olle Schmidt voted by ECON Committee on 13 April. Key elements:</a:t>
            </a:r>
          </a:p>
          <a:p>
            <a:pPr lvl="1">
              <a:defRPr/>
            </a:pPr>
            <a:r>
              <a:rPr lang="nl-BE" dirty="0" smtClean="0"/>
              <a:t>UCITS left outside the scope of the Directive at least until review of UCITS depositary regime is completed (but mandate to Commission to re-examine the situation afterwards by 31.12.2012)</a:t>
            </a:r>
          </a:p>
          <a:p>
            <a:pPr lvl="1">
              <a:defRPr/>
            </a:pPr>
            <a:r>
              <a:rPr lang="nl-BE" dirty="0" smtClean="0"/>
              <a:t>Target fund level reduced from 0.5% to 0.3% but have to be collected in five years instead of ten</a:t>
            </a:r>
          </a:p>
          <a:p>
            <a:pPr lvl="1">
              <a:defRPr/>
            </a:pPr>
            <a:r>
              <a:rPr lang="nl-BE" dirty="0" smtClean="0"/>
              <a:t>Level of coverage increased to 100.000 EUR</a:t>
            </a:r>
          </a:p>
          <a:p>
            <a:pPr lvl="1">
              <a:defRPr/>
            </a:pPr>
            <a:r>
              <a:rPr lang="nl-BE" dirty="0" smtClean="0"/>
              <a:t>Contribution to a scheme determined for each Member on basis of degree of risk incurred</a:t>
            </a:r>
          </a:p>
          <a:p>
            <a:pPr lvl="1">
              <a:defRPr/>
            </a:pPr>
            <a:r>
              <a:rPr lang="nl-BE" dirty="0" smtClean="0"/>
              <a:t>Scope of coverage extended to cases of “bad advice”</a:t>
            </a:r>
          </a:p>
          <a:p>
            <a:pPr lvl="1">
              <a:defRPr/>
            </a:pPr>
            <a:endParaRPr lang="nl-BE" dirty="0" smtClean="0"/>
          </a:p>
          <a:p>
            <a:pPr>
              <a:defRPr/>
            </a:pPr>
            <a:endParaRPr lang="nl-BE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12CB8D-499E-4215-963C-90D49AC3C0E1}" type="slidenum">
              <a:rPr lang="nl-BE" smtClean="0"/>
              <a:pPr>
                <a:defRPr/>
              </a:pPr>
              <a:t>14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Packaged Retail Investment Products (PRIPs)</a:t>
            </a:r>
            <a:endParaRPr lang="nl-BE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r>
              <a:rPr lang="en-US" sz="2400" dirty="0" smtClean="0"/>
              <a:t>	Long battle by EFAMA for recognition of uneven Level </a:t>
            </a:r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r>
              <a:rPr lang="en-US" sz="2400" dirty="0" smtClean="0"/>
              <a:t>	Playing Field for funds vis-à-vis substitute products</a:t>
            </a:r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defRPr/>
            </a:pPr>
            <a:endParaRPr lang="en-US" sz="2400" dirty="0" smtClean="0"/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r>
              <a:rPr lang="nl-BE" sz="2400" u="sng" dirty="0" smtClean="0"/>
              <a:t>EFAMA’s goal:</a:t>
            </a:r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endParaRPr lang="nl-BE" sz="2400" dirty="0" smtClean="0"/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r>
              <a:rPr lang="nl-BE" sz="2400" b="1" dirty="0" smtClean="0"/>
              <a:t>	Same or equivalent rules for products in different wrappers but satisfying the same investment needs!</a:t>
            </a:r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endParaRPr lang="nl-BE" sz="2400" dirty="0" smtClean="0"/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endParaRPr lang="nl-BE" sz="2400" dirty="0" smtClean="0"/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r>
              <a:rPr lang="nl-BE" sz="2400" u="sng" dirty="0" smtClean="0"/>
              <a:t>Concern:</a:t>
            </a:r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endParaRPr lang="nl-BE" sz="2400" dirty="0" smtClean="0"/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r>
              <a:rPr lang="nl-BE" sz="2400" dirty="0" smtClean="0"/>
              <a:t>	After the crisis, level playing field seems no longer be at the top of the Commissioner’s agenda.</a:t>
            </a:r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endParaRPr lang="nl-BE" sz="2400" dirty="0" smtClean="0"/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defRPr/>
            </a:pPr>
            <a:endParaRPr lang="en-US" sz="2600" dirty="0" smtClean="0"/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defRPr/>
            </a:pPr>
            <a:endParaRPr lang="nl-BE" sz="2600" dirty="0" smtClean="0"/>
          </a:p>
          <a:p>
            <a:pPr eaLnBrk="1" hangingPunct="1">
              <a:lnSpc>
                <a:spcPct val="75000"/>
              </a:lnSpc>
              <a:spcBef>
                <a:spcPct val="5000"/>
              </a:spcBef>
              <a:buFont typeface="Arial" charset="0"/>
              <a:buNone/>
              <a:defRPr/>
            </a:pP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 </a:t>
            </a:r>
            <a:endParaRPr lang="nl-BE" sz="2600" dirty="0" smtClean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endParaRPr lang="nl-BE" sz="26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4FF9A9-8A15-426E-9473-0446EFB95C0E}" type="slidenum">
              <a:rPr lang="nl-BE" smtClean="0"/>
              <a:pPr>
                <a:defRPr/>
              </a:pPr>
              <a:t>15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PRIPs/MiFID Review/IMD Review</a:t>
            </a:r>
            <a:r>
              <a:rPr lang="en-US" smtClean="0"/>
              <a:t>: Next Steps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836613"/>
            <a:ext cx="8229600" cy="5289550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fr-BE" sz="2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fr-BE" sz="2600" dirty="0" err="1" smtClean="0"/>
              <a:t>Legislative</a:t>
            </a:r>
            <a:r>
              <a:rPr lang="fr-BE" sz="2600" dirty="0" smtClean="0"/>
              <a:t> </a:t>
            </a:r>
            <a:r>
              <a:rPr lang="fr-BE" sz="2600" dirty="0" err="1" smtClean="0"/>
              <a:t>approach</a:t>
            </a:r>
            <a:r>
              <a:rPr lang="fr-BE" sz="2600" dirty="0" smtClean="0"/>
              <a:t>: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fr-BE" sz="2200" dirty="0" smtClean="0"/>
              <a:t>One horizontal </a:t>
            </a:r>
            <a:r>
              <a:rPr lang="fr-BE" sz="2200" dirty="0" err="1" smtClean="0"/>
              <a:t>measure</a:t>
            </a:r>
            <a:r>
              <a:rPr lang="fr-BE" sz="2200" dirty="0" smtClean="0"/>
              <a:t> (</a:t>
            </a:r>
            <a:r>
              <a:rPr lang="fr-BE" sz="2200" dirty="0" err="1" smtClean="0"/>
              <a:t>PRIPs</a:t>
            </a:r>
            <a:r>
              <a:rPr lang="fr-BE" sz="2200" dirty="0" smtClean="0"/>
              <a:t>) for </a:t>
            </a:r>
            <a:r>
              <a:rPr lang="fr-BE" sz="2200" dirty="0" err="1" smtClean="0"/>
              <a:t>investor</a:t>
            </a:r>
            <a:r>
              <a:rPr lang="fr-BE" sz="2200" dirty="0" smtClean="0"/>
              <a:t> </a:t>
            </a:r>
            <a:r>
              <a:rPr lang="fr-BE" sz="2200" dirty="0" err="1" smtClean="0"/>
              <a:t>disclosure</a:t>
            </a:r>
            <a:r>
              <a:rPr lang="fr-BE" sz="2200" dirty="0" smtClean="0"/>
              <a:t> </a:t>
            </a:r>
            <a:r>
              <a:rPr lang="fr-BE" sz="2200" dirty="0" err="1" smtClean="0"/>
              <a:t>only</a:t>
            </a:r>
            <a:r>
              <a:rPr lang="fr-BE" sz="2200" dirty="0" smtClean="0"/>
              <a:t> - ha</a:t>
            </a:r>
            <a:r>
              <a:rPr lang="en-US" sz="2200" dirty="0" err="1" smtClean="0"/>
              <a:t>rmonised</a:t>
            </a:r>
            <a:r>
              <a:rPr lang="en-US" sz="2200" dirty="0" smtClean="0"/>
              <a:t> pre-contractual disclosure based on UCITS KID</a:t>
            </a:r>
            <a:r>
              <a:rPr lang="fr-BE" sz="2200" dirty="0" smtClean="0"/>
              <a:t>;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fr-BE" sz="2200" dirty="0" err="1" smtClean="0"/>
              <a:t>Selling</a:t>
            </a:r>
            <a:r>
              <a:rPr lang="fr-BE" sz="2200" dirty="0" smtClean="0"/>
              <a:t> </a:t>
            </a:r>
            <a:r>
              <a:rPr lang="fr-BE" sz="2200" dirty="0" err="1" smtClean="0"/>
              <a:t>rules</a:t>
            </a:r>
            <a:r>
              <a:rPr lang="fr-BE" sz="2200" dirty="0" smtClean="0"/>
              <a:t> </a:t>
            </a:r>
            <a:r>
              <a:rPr lang="fr-BE" sz="2200" dirty="0" err="1" smtClean="0"/>
              <a:t>included</a:t>
            </a:r>
            <a:r>
              <a:rPr lang="fr-BE" sz="2200" dirty="0" smtClean="0"/>
              <a:t> in the </a:t>
            </a:r>
            <a:r>
              <a:rPr lang="fr-BE" sz="2200" dirty="0" err="1" smtClean="0"/>
              <a:t>reviews</a:t>
            </a:r>
            <a:r>
              <a:rPr lang="fr-BE" sz="2200" dirty="0" smtClean="0"/>
              <a:t> of </a:t>
            </a:r>
            <a:r>
              <a:rPr lang="fr-BE" sz="2200" dirty="0" err="1" smtClean="0"/>
              <a:t>MiFID</a:t>
            </a:r>
            <a:r>
              <a:rPr lang="fr-BE" sz="2200" dirty="0" smtClean="0"/>
              <a:t> and </a:t>
            </a:r>
            <a:r>
              <a:rPr lang="fr-BE" sz="2200" dirty="0" err="1" smtClean="0"/>
              <a:t>Insurance</a:t>
            </a:r>
            <a:r>
              <a:rPr lang="fr-BE" sz="2200" dirty="0" smtClean="0"/>
              <a:t> </a:t>
            </a:r>
            <a:r>
              <a:rPr lang="fr-BE" sz="2200" dirty="0" err="1" smtClean="0"/>
              <a:t>Mediation</a:t>
            </a:r>
            <a:r>
              <a:rPr lang="fr-BE" sz="2200" dirty="0" smtClean="0"/>
              <a:t> Directive (IMD) </a:t>
            </a:r>
            <a:r>
              <a:rPr lang="fr-BE" sz="2200" dirty="0" err="1" smtClean="0"/>
              <a:t>respectively</a:t>
            </a:r>
            <a:r>
              <a:rPr lang="fr-BE" sz="2200" dirty="0" smtClean="0"/>
              <a:t>. </a:t>
            </a:r>
            <a:r>
              <a:rPr lang="fr-BE" sz="2200" dirty="0" err="1" smtClean="0"/>
              <a:t>MiFID</a:t>
            </a:r>
            <a:r>
              <a:rPr lang="fr-BE" sz="2200" dirty="0" smtClean="0"/>
              <a:t> as benchmark for </a:t>
            </a:r>
            <a:r>
              <a:rPr lang="fr-BE" sz="2200" dirty="0" err="1" smtClean="0"/>
              <a:t>rules</a:t>
            </a:r>
            <a:r>
              <a:rPr lang="fr-BE" sz="2200" dirty="0" smtClean="0"/>
              <a:t> on distribution of </a:t>
            </a:r>
            <a:r>
              <a:rPr lang="fr-BE" sz="2200" dirty="0" err="1" smtClean="0"/>
              <a:t>insurance</a:t>
            </a:r>
            <a:r>
              <a:rPr lang="fr-BE" sz="2200" dirty="0" smtClean="0"/>
              <a:t> </a:t>
            </a:r>
            <a:r>
              <a:rPr lang="fr-BE" sz="2200" dirty="0" err="1" smtClean="0"/>
              <a:t>products</a:t>
            </a:r>
            <a:r>
              <a:rPr lang="fr-BE" sz="2200" dirty="0" smtClean="0"/>
              <a:t> in IMD.</a:t>
            </a:r>
          </a:p>
          <a:p>
            <a:pPr eaLnBrk="1" hangingPunct="1">
              <a:lnSpc>
                <a:spcPct val="80000"/>
              </a:lnSpc>
              <a:defRPr/>
            </a:pPr>
            <a:endParaRPr lang="fr-BE" sz="2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fr-BE" sz="2600" dirty="0" err="1" smtClean="0"/>
              <a:t>Maintaining</a:t>
            </a:r>
            <a:r>
              <a:rPr lang="fr-BE" sz="2600" dirty="0" smtClean="0"/>
              <a:t> </a:t>
            </a:r>
            <a:r>
              <a:rPr lang="fr-BE" sz="2600" dirty="0" err="1" smtClean="0"/>
              <a:t>coherence</a:t>
            </a:r>
            <a:r>
              <a:rPr lang="fr-BE" sz="2600" dirty="0" smtClean="0"/>
              <a:t> </a:t>
            </a:r>
            <a:r>
              <a:rPr lang="fr-BE" sz="2600" dirty="0" err="1" smtClean="0"/>
              <a:t>among</a:t>
            </a:r>
            <a:r>
              <a:rPr lang="fr-BE" sz="2600" dirty="0" smtClean="0"/>
              <a:t> </a:t>
            </a:r>
            <a:r>
              <a:rPr lang="fr-BE" sz="2600" dirty="0" err="1" smtClean="0"/>
              <a:t>legislative</a:t>
            </a:r>
            <a:r>
              <a:rPr lang="fr-BE" sz="2600" dirty="0" smtClean="0"/>
              <a:t> </a:t>
            </a:r>
            <a:r>
              <a:rPr lang="fr-BE" sz="2600" dirty="0" err="1" smtClean="0"/>
              <a:t>proposals</a:t>
            </a:r>
            <a:r>
              <a:rPr lang="fr-BE" sz="2600" dirty="0" smtClean="0"/>
              <a:t> </a:t>
            </a:r>
            <a:r>
              <a:rPr lang="fr-BE" sz="2600" dirty="0" err="1" smtClean="0"/>
              <a:t>will</a:t>
            </a:r>
            <a:r>
              <a:rPr lang="fr-BE" sz="2600" dirty="0" smtClean="0"/>
              <a:t> </a:t>
            </a:r>
            <a:r>
              <a:rPr lang="fr-BE" sz="2600" dirty="0" err="1" smtClean="0"/>
              <a:t>be</a:t>
            </a:r>
            <a:r>
              <a:rPr lang="fr-BE" sz="2600" dirty="0" smtClean="0"/>
              <a:t> </a:t>
            </a:r>
            <a:r>
              <a:rPr lang="fr-BE" sz="2600" dirty="0" err="1" smtClean="0"/>
              <a:t>very</a:t>
            </a:r>
            <a:r>
              <a:rPr lang="fr-BE" sz="2600" dirty="0" smtClean="0"/>
              <a:t> </a:t>
            </a:r>
            <a:r>
              <a:rPr lang="fr-BE" sz="2600" dirty="0" err="1" smtClean="0"/>
              <a:t>challenging</a:t>
            </a:r>
            <a:r>
              <a:rPr lang="fr-BE" sz="2600" dirty="0" smtClean="0"/>
              <a:t> for the Commission and </a:t>
            </a:r>
            <a:r>
              <a:rPr lang="fr-BE" sz="2600" dirty="0" err="1" smtClean="0"/>
              <a:t>regulators</a:t>
            </a:r>
            <a:r>
              <a:rPr lang="fr-BE" sz="26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fr-BE" sz="26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fr-BE" sz="2600" dirty="0" err="1" smtClean="0"/>
              <a:t>Legislative</a:t>
            </a:r>
            <a:r>
              <a:rPr lang="fr-BE" sz="2600" dirty="0" smtClean="0"/>
              <a:t> </a:t>
            </a:r>
            <a:r>
              <a:rPr lang="fr-BE" sz="2600" dirty="0" err="1" smtClean="0"/>
              <a:t>proposals</a:t>
            </a:r>
            <a:r>
              <a:rPr lang="fr-BE" sz="2600" dirty="0" smtClean="0"/>
              <a:t> for </a:t>
            </a:r>
            <a:r>
              <a:rPr lang="fr-BE" sz="2600" dirty="0" err="1" smtClean="0"/>
              <a:t>PRIPs</a:t>
            </a:r>
            <a:r>
              <a:rPr lang="fr-BE" sz="2600" dirty="0" smtClean="0"/>
              <a:t> and </a:t>
            </a:r>
            <a:r>
              <a:rPr lang="fr-BE" sz="2600" dirty="0" err="1" smtClean="0"/>
              <a:t>MiFID</a:t>
            </a:r>
            <a:r>
              <a:rPr lang="fr-BE" sz="2600" dirty="0" smtClean="0"/>
              <a:t> </a:t>
            </a:r>
            <a:r>
              <a:rPr lang="fr-BE" sz="2600" dirty="0" err="1" smtClean="0"/>
              <a:t>still</a:t>
            </a:r>
            <a:r>
              <a:rPr lang="fr-BE" sz="2600" dirty="0" smtClean="0"/>
              <a:t> </a:t>
            </a:r>
            <a:r>
              <a:rPr lang="fr-BE" sz="2600" dirty="0" err="1" smtClean="0"/>
              <a:t>expected</a:t>
            </a:r>
            <a:r>
              <a:rPr lang="fr-BE" sz="2600" dirty="0" smtClean="0"/>
              <a:t> Q2 2011. IMD </a:t>
            </a:r>
            <a:r>
              <a:rPr lang="fr-BE" sz="2600" dirty="0" err="1" smtClean="0"/>
              <a:t>proposal</a:t>
            </a:r>
            <a:r>
              <a:rPr lang="fr-BE" sz="2600" dirty="0" smtClean="0"/>
              <a:t> to </a:t>
            </a:r>
            <a:r>
              <a:rPr lang="fr-BE" sz="2600" dirty="0" err="1" smtClean="0"/>
              <a:t>be</a:t>
            </a:r>
            <a:r>
              <a:rPr lang="fr-BE" sz="2600" dirty="0" smtClean="0"/>
              <a:t> </a:t>
            </a:r>
            <a:r>
              <a:rPr lang="fr-BE" sz="2600" dirty="0" err="1" smtClean="0"/>
              <a:t>presented</a:t>
            </a:r>
            <a:r>
              <a:rPr lang="fr-BE" sz="2600" dirty="0" smtClean="0"/>
              <a:t> in second </a:t>
            </a:r>
            <a:r>
              <a:rPr lang="fr-BE" sz="2600" dirty="0" err="1" smtClean="0"/>
              <a:t>half</a:t>
            </a:r>
            <a:r>
              <a:rPr lang="fr-BE" sz="2600" dirty="0" smtClean="0"/>
              <a:t> of 2011.</a:t>
            </a:r>
          </a:p>
          <a:p>
            <a:pPr eaLnBrk="1" hangingPunct="1">
              <a:lnSpc>
                <a:spcPct val="80000"/>
              </a:lnSpc>
              <a:defRPr/>
            </a:pPr>
            <a:endParaRPr lang="fr-BE" sz="2600" dirty="0" smtClean="0"/>
          </a:p>
          <a:p>
            <a:pPr eaLnBrk="1" hangingPunct="1">
              <a:lnSpc>
                <a:spcPct val="80000"/>
              </a:lnSpc>
              <a:defRPr/>
            </a:pPr>
            <a:endParaRPr lang="fr-BE" sz="2600" dirty="0" smtClean="0"/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fr-BE" sz="19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fr-BE" sz="13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fr-BE" sz="13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FD19D3-1741-4094-99B5-7F484BD4A8BF}" type="slidenum">
              <a:rPr lang="nl-BE" smtClean="0"/>
              <a:pPr>
                <a:defRPr/>
              </a:pPr>
              <a:t>16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MiFID Review – Key Issues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928688"/>
            <a:ext cx="8229600" cy="5197475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fr-BE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fr-BE" sz="2400" dirty="0" smtClean="0"/>
              <a:t>Focus for EFAMA on </a:t>
            </a:r>
            <a:r>
              <a:rPr lang="fr-BE" sz="2400" dirty="0" err="1" smtClean="0"/>
              <a:t>Investor</a:t>
            </a:r>
            <a:r>
              <a:rPr lang="fr-BE" sz="2400" dirty="0" smtClean="0"/>
              <a:t> Protection section: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BE" sz="2000" dirty="0" err="1" smtClean="0"/>
              <a:t>Advice</a:t>
            </a:r>
            <a:r>
              <a:rPr lang="fr-BE" sz="2000" dirty="0" smtClean="0"/>
              <a:t>: </a:t>
            </a:r>
            <a:r>
              <a:rPr lang="fr-BE" sz="2000" dirty="0" err="1" smtClean="0"/>
              <a:t>requirements</a:t>
            </a:r>
            <a:r>
              <a:rPr lang="fr-BE" sz="2000" dirty="0" smtClean="0"/>
              <a:t> for </a:t>
            </a:r>
            <a:r>
              <a:rPr lang="fr-BE" sz="2000" dirty="0" err="1" smtClean="0"/>
              <a:t>advice</a:t>
            </a:r>
            <a:r>
              <a:rPr lang="fr-BE" sz="2000" dirty="0" smtClean="0"/>
              <a:t> </a:t>
            </a:r>
            <a:r>
              <a:rPr lang="fr-BE" sz="2000" dirty="0" err="1" smtClean="0"/>
              <a:t>that</a:t>
            </a:r>
            <a:r>
              <a:rPr lang="fr-BE" sz="2000" dirty="0" smtClean="0"/>
              <a:t> </a:t>
            </a:r>
            <a:r>
              <a:rPr lang="fr-BE" sz="2000" dirty="0" err="1" smtClean="0"/>
              <a:t>is</a:t>
            </a:r>
            <a:r>
              <a:rPr lang="fr-BE" sz="2000" dirty="0" smtClean="0"/>
              <a:t> «</a:t>
            </a:r>
            <a:r>
              <a:rPr lang="fr-BE" sz="2000" dirty="0" err="1" smtClean="0"/>
              <a:t>independent</a:t>
            </a:r>
            <a:r>
              <a:rPr lang="fr-BE" sz="2000" dirty="0" smtClean="0"/>
              <a:t>» and </a:t>
            </a:r>
            <a:r>
              <a:rPr lang="fr-BE" sz="2000" dirty="0" err="1" smtClean="0"/>
              <a:t>based</a:t>
            </a:r>
            <a:r>
              <a:rPr lang="fr-BE" sz="2000" dirty="0" smtClean="0"/>
              <a:t> on «</a:t>
            </a:r>
            <a:r>
              <a:rPr lang="fr-BE" sz="2000" dirty="0" err="1" smtClean="0"/>
              <a:t>fair</a:t>
            </a:r>
            <a:r>
              <a:rPr lang="fr-BE" sz="2000" dirty="0" smtClean="0"/>
              <a:t> </a:t>
            </a:r>
            <a:r>
              <a:rPr lang="fr-BE" sz="2000" dirty="0" err="1" smtClean="0"/>
              <a:t>analysis</a:t>
            </a:r>
            <a:r>
              <a:rPr lang="fr-BE" sz="2000" dirty="0" smtClean="0"/>
              <a:t>»; </a:t>
            </a:r>
            <a:r>
              <a:rPr lang="fr-BE" sz="2000" dirty="0" err="1" smtClean="0"/>
              <a:t>ongoing</a:t>
            </a:r>
            <a:r>
              <a:rPr lang="fr-BE" sz="2000" dirty="0" smtClean="0"/>
              <a:t> services </a:t>
            </a:r>
            <a:r>
              <a:rPr lang="fr-BE" sz="2000" dirty="0" err="1" smtClean="0"/>
              <a:t>required</a:t>
            </a:r>
            <a:r>
              <a:rPr lang="fr-BE" sz="2000" dirty="0" smtClean="0"/>
              <a:t>; information on </a:t>
            </a:r>
            <a:r>
              <a:rPr lang="fr-BE" sz="2000" dirty="0" err="1" smtClean="0"/>
              <a:t>complex</a:t>
            </a:r>
            <a:r>
              <a:rPr lang="fr-BE" sz="2000" dirty="0" smtClean="0"/>
              <a:t> </a:t>
            </a:r>
            <a:r>
              <a:rPr lang="fr-BE" sz="2000" dirty="0" err="1" smtClean="0"/>
              <a:t>products</a:t>
            </a:r>
            <a:r>
              <a:rPr lang="fr-BE" sz="2000" dirty="0" smtClean="0"/>
              <a:t> </a:t>
            </a:r>
            <a:r>
              <a:rPr lang="fr-BE" sz="2000" dirty="0" err="1" smtClean="0"/>
              <a:t>required</a:t>
            </a:r>
            <a:endParaRPr lang="fr-BE" sz="20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fr-BE" sz="2000" dirty="0" err="1" smtClean="0"/>
              <a:t>Inducements</a:t>
            </a:r>
            <a:r>
              <a:rPr lang="fr-BE" sz="2000" dirty="0" smtClean="0"/>
              <a:t>: ban on </a:t>
            </a:r>
            <a:r>
              <a:rPr lang="fr-BE" sz="2000" dirty="0" err="1" smtClean="0"/>
              <a:t>payments</a:t>
            </a:r>
            <a:r>
              <a:rPr lang="fr-BE" sz="2000" dirty="0" smtClean="0"/>
              <a:t> in </a:t>
            </a:r>
            <a:r>
              <a:rPr lang="fr-BE" sz="2000" dirty="0" err="1" smtClean="0"/>
              <a:t>some</a:t>
            </a:r>
            <a:r>
              <a:rPr lang="fr-BE" sz="2000" dirty="0" smtClean="0"/>
              <a:t> cases (</a:t>
            </a:r>
            <a:r>
              <a:rPr lang="fr-BE" sz="2000" dirty="0" err="1" smtClean="0"/>
              <a:t>independent</a:t>
            </a:r>
            <a:r>
              <a:rPr lang="fr-BE" sz="2000" dirty="0" smtClean="0"/>
              <a:t> </a:t>
            </a:r>
            <a:r>
              <a:rPr lang="fr-BE" sz="2000" dirty="0" err="1" smtClean="0"/>
              <a:t>advice</a:t>
            </a:r>
            <a:r>
              <a:rPr lang="fr-BE" sz="2000" dirty="0" smtClean="0"/>
              <a:t> and portfolio management)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BE" sz="2000" dirty="0" err="1" smtClean="0"/>
              <a:t>Complex</a:t>
            </a:r>
            <a:r>
              <a:rPr lang="fr-BE" sz="2000" dirty="0" smtClean="0"/>
              <a:t>/non-</a:t>
            </a:r>
            <a:r>
              <a:rPr lang="fr-BE" sz="2000" dirty="0" err="1" smtClean="0"/>
              <a:t>complex</a:t>
            </a:r>
            <a:r>
              <a:rPr lang="fr-BE" sz="2000" dirty="0" smtClean="0"/>
              <a:t> </a:t>
            </a:r>
            <a:r>
              <a:rPr lang="fr-BE" sz="2000" dirty="0" err="1" smtClean="0"/>
              <a:t>products</a:t>
            </a:r>
            <a:r>
              <a:rPr lang="fr-BE" sz="2000" dirty="0" smtClean="0"/>
              <a:t>: possible reclassification for UCITS (or part of </a:t>
            </a:r>
            <a:r>
              <a:rPr lang="fr-BE" sz="2000" dirty="0" err="1" smtClean="0"/>
              <a:t>them</a:t>
            </a:r>
            <a:r>
              <a:rPr lang="fr-BE" sz="2000" dirty="0" smtClean="0"/>
              <a:t>) as no longer </a:t>
            </a:r>
            <a:r>
              <a:rPr lang="fr-BE" sz="2000" dirty="0" err="1" smtClean="0"/>
              <a:t>automatically</a:t>
            </a:r>
            <a:r>
              <a:rPr lang="fr-BE" sz="2000" dirty="0" smtClean="0"/>
              <a:t> non-</a:t>
            </a:r>
            <a:r>
              <a:rPr lang="fr-BE" sz="2000" dirty="0" err="1" smtClean="0"/>
              <a:t>complex</a:t>
            </a:r>
            <a:r>
              <a:rPr lang="fr-BE" sz="2000" dirty="0" smtClean="0"/>
              <a:t> for </a:t>
            </a:r>
            <a:r>
              <a:rPr lang="fr-BE" sz="2000" dirty="0" err="1" smtClean="0"/>
              <a:t>execution</a:t>
            </a:r>
            <a:r>
              <a:rPr lang="fr-BE" sz="2000" dirty="0" smtClean="0"/>
              <a:t>-</a:t>
            </a:r>
            <a:r>
              <a:rPr lang="fr-BE" sz="2000" dirty="0" err="1" smtClean="0"/>
              <a:t>only</a:t>
            </a:r>
            <a:r>
              <a:rPr lang="fr-BE" sz="2000" dirty="0" smtClean="0"/>
              <a:t> </a:t>
            </a:r>
            <a:r>
              <a:rPr lang="fr-BE" sz="2000" dirty="0" err="1" smtClean="0"/>
              <a:t>orders</a:t>
            </a:r>
            <a:r>
              <a:rPr lang="fr-BE" sz="2000" dirty="0" smtClean="0"/>
              <a:t>. Brand </a:t>
            </a:r>
            <a:r>
              <a:rPr lang="fr-BE" sz="2000" dirty="0" err="1" smtClean="0"/>
              <a:t>name</a:t>
            </a:r>
            <a:r>
              <a:rPr lang="fr-BE" sz="2000" dirty="0" smtClean="0"/>
              <a:t> damage?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fr-BE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fr-BE" sz="2400" dirty="0" smtClean="0"/>
              <a:t>Data </a:t>
            </a:r>
            <a:r>
              <a:rPr lang="fr-BE" sz="2400" dirty="0" err="1" smtClean="0"/>
              <a:t>quality</a:t>
            </a:r>
            <a:r>
              <a:rPr lang="fr-BE" sz="2400" dirty="0" smtClean="0"/>
              <a:t> and consolidation: </a:t>
            </a:r>
            <a:r>
              <a:rPr lang="fr-BE" sz="2400" dirty="0" err="1" smtClean="0"/>
              <a:t>critical</a:t>
            </a:r>
            <a:r>
              <a:rPr lang="fr-BE" sz="2400" dirty="0" smtClean="0"/>
              <a:t> for best </a:t>
            </a:r>
            <a:r>
              <a:rPr lang="fr-BE" sz="2400" dirty="0" err="1" smtClean="0"/>
              <a:t>execution</a:t>
            </a:r>
            <a:r>
              <a:rPr lang="fr-BE" sz="2400" dirty="0" smtClean="0"/>
              <a:t> and </a:t>
            </a:r>
            <a:r>
              <a:rPr lang="fr-BE" sz="2400" dirty="0" err="1" smtClean="0"/>
              <a:t>pricing</a:t>
            </a:r>
            <a:r>
              <a:rPr lang="fr-BE" sz="2400" dirty="0" smtClean="0"/>
              <a:t> </a:t>
            </a:r>
            <a:r>
              <a:rPr lang="fr-BE" sz="2400" dirty="0" err="1" smtClean="0"/>
              <a:t>funds</a:t>
            </a:r>
            <a:r>
              <a:rPr lang="fr-BE" sz="2400" dirty="0" smtClean="0"/>
              <a:t>/portfolios</a:t>
            </a:r>
          </a:p>
          <a:p>
            <a:pPr eaLnBrk="1" hangingPunct="1">
              <a:lnSpc>
                <a:spcPct val="90000"/>
              </a:lnSpc>
              <a:defRPr/>
            </a:pPr>
            <a:endParaRPr lang="fr-BE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fr-BE" sz="2400" dirty="0" err="1" smtClean="0"/>
              <a:t>Market</a:t>
            </a:r>
            <a:r>
              <a:rPr lang="fr-BE" sz="2400" dirty="0" smtClean="0"/>
              <a:t>-</a:t>
            </a:r>
            <a:r>
              <a:rPr lang="fr-BE" sz="2400" dirty="0" err="1" smtClean="0"/>
              <a:t>related</a:t>
            </a:r>
            <a:r>
              <a:rPr lang="fr-BE" sz="2400" dirty="0" smtClean="0"/>
              <a:t> issues: </a:t>
            </a:r>
            <a:r>
              <a:rPr lang="fr-BE" sz="2400" dirty="0" err="1" smtClean="0"/>
              <a:t>debate</a:t>
            </a:r>
            <a:r>
              <a:rPr lang="fr-BE" sz="2400" dirty="0" smtClean="0"/>
              <a:t> on </a:t>
            </a:r>
            <a:r>
              <a:rPr lang="fr-BE" sz="2400" dirty="0" err="1" smtClean="0"/>
              <a:t>transparency</a:t>
            </a:r>
            <a:r>
              <a:rPr lang="fr-BE" sz="2400" dirty="0" smtClean="0"/>
              <a:t> </a:t>
            </a:r>
            <a:r>
              <a:rPr lang="fr-BE" sz="2400" dirty="0" err="1" smtClean="0"/>
              <a:t>may</a:t>
            </a:r>
            <a:r>
              <a:rPr lang="fr-BE" sz="2400" dirty="0" smtClean="0"/>
              <a:t> </a:t>
            </a:r>
            <a:r>
              <a:rPr lang="fr-BE" sz="2400" dirty="0" err="1" smtClean="0"/>
              <a:t>significantly</a:t>
            </a:r>
            <a:r>
              <a:rPr lang="fr-BE" sz="2400" dirty="0" smtClean="0"/>
              <a:t> affect </a:t>
            </a:r>
            <a:r>
              <a:rPr lang="fr-BE" sz="2400" dirty="0" err="1" smtClean="0"/>
              <a:t>trading</a:t>
            </a:r>
            <a:r>
              <a:rPr lang="fr-BE" sz="2400" dirty="0" smtClean="0"/>
              <a:t> for </a:t>
            </a:r>
            <a:r>
              <a:rPr lang="fr-BE" sz="2400" dirty="0" err="1" smtClean="0"/>
              <a:t>institutional</a:t>
            </a:r>
            <a:r>
              <a:rPr lang="fr-BE" sz="2400" dirty="0" smtClean="0"/>
              <a:t> </a:t>
            </a:r>
            <a:r>
              <a:rPr lang="fr-BE" sz="2400" dirty="0" err="1" smtClean="0"/>
              <a:t>investors</a:t>
            </a:r>
            <a:endParaRPr lang="fr-BE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fr-BE" dirty="0" smtClean="0"/>
          </a:p>
          <a:p>
            <a:pPr eaLnBrk="1" hangingPunct="1">
              <a:lnSpc>
                <a:spcPct val="90000"/>
              </a:lnSpc>
              <a:defRPr/>
            </a:pPr>
            <a:endParaRPr lang="fr-BE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fr-BE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fr-BE" sz="1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fr-BE" sz="14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5F2197-2AC5-4F97-B607-C554F0FF16EF}" type="slidenum">
              <a:rPr lang="nl-BE" smtClean="0"/>
              <a:pPr>
                <a:defRPr/>
              </a:pPr>
              <a:t>17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OTC Derivatives - EMIR: Key Issues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000125"/>
            <a:ext cx="8229600" cy="5126038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70000"/>
              </a:lnSpc>
            </a:pPr>
            <a:endParaRPr lang="fr-BE" sz="3200" smtClean="0"/>
          </a:p>
          <a:p>
            <a:pPr eaLnBrk="1" hangingPunct="1">
              <a:lnSpc>
                <a:spcPct val="70000"/>
              </a:lnSpc>
            </a:pPr>
            <a:r>
              <a:rPr lang="fr-BE" smtClean="0"/>
              <a:t>EFAMA supports the move to central clearing for standardised derivatives to reduce counterparty risk</a:t>
            </a:r>
          </a:p>
          <a:p>
            <a:pPr eaLnBrk="1" hangingPunct="1">
              <a:lnSpc>
                <a:spcPct val="70000"/>
              </a:lnSpc>
            </a:pPr>
            <a:endParaRPr lang="fr-BE" smtClean="0"/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fr-BE" smtClean="0"/>
              <a:t>	</a:t>
            </a:r>
            <a:r>
              <a:rPr lang="fr-BE" b="1" u="sng" smtClean="0"/>
              <a:t>However: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endParaRPr lang="fr-BE" smtClean="0"/>
          </a:p>
          <a:p>
            <a:pPr eaLnBrk="1" hangingPunct="1">
              <a:lnSpc>
                <a:spcPct val="70000"/>
              </a:lnSpc>
            </a:pPr>
            <a:r>
              <a:rPr lang="fr-BE" smtClean="0"/>
              <a:t>Regulation must benefit ALL stakeholders and protect buy-side users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endParaRPr lang="fr-BE" smtClean="0"/>
          </a:p>
          <a:p>
            <a:pPr eaLnBrk="1" hangingPunct="1">
              <a:lnSpc>
                <a:spcPct val="70000"/>
              </a:lnSpc>
            </a:pPr>
            <a:r>
              <a:rPr lang="fr-BE" smtClean="0"/>
              <a:t>Not all derivatives are suitable for central clearing</a:t>
            </a:r>
          </a:p>
          <a:p>
            <a:pPr eaLnBrk="1" hangingPunct="1">
              <a:lnSpc>
                <a:spcPct val="70000"/>
              </a:lnSpc>
            </a:pPr>
            <a:endParaRPr lang="fr-BE" sz="3200" smtClean="0"/>
          </a:p>
          <a:p>
            <a:pPr eaLnBrk="1" hangingPunct="1">
              <a:lnSpc>
                <a:spcPct val="70000"/>
              </a:lnSpc>
            </a:pPr>
            <a:endParaRPr lang="fr-BE" sz="3200" smtClean="0"/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endParaRPr lang="fr-BE" smtClean="0"/>
          </a:p>
          <a:p>
            <a:pPr lvl="1" eaLnBrk="1" hangingPunct="1">
              <a:lnSpc>
                <a:spcPct val="80000"/>
              </a:lnSpc>
            </a:pPr>
            <a:endParaRPr lang="fr-BE" sz="2000" smtClean="0"/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fr-BE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fr-BE" sz="1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fr-BE" sz="140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977C38-CA93-493C-967C-C5808A0C89AD}" type="slidenum">
              <a:rPr lang="nl-BE" smtClean="0"/>
              <a:pPr>
                <a:defRPr/>
              </a:pPr>
              <a:t>18</a:t>
            </a:fld>
            <a:endParaRPr lang="nl-B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EMIR: Unintended consequences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000125"/>
            <a:ext cx="8229600" cy="5126038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70000"/>
              </a:lnSpc>
            </a:pPr>
            <a:endParaRPr lang="fr-BE" sz="3200" smtClean="0"/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r>
              <a:rPr lang="fr-BE" smtClean="0"/>
              <a:t>Unintended consequences must be avoided</a:t>
            </a:r>
          </a:p>
          <a:p>
            <a:pPr eaLnBrk="1" hangingPunct="1">
              <a:lnSpc>
                <a:spcPct val="70000"/>
              </a:lnSpc>
              <a:buFont typeface="Arial" charset="0"/>
              <a:buNone/>
            </a:pPr>
            <a:endParaRPr lang="fr-BE" smtClean="0"/>
          </a:p>
          <a:p>
            <a:pPr eaLnBrk="1" hangingPunct="1">
              <a:lnSpc>
                <a:spcPct val="70000"/>
              </a:lnSpc>
            </a:pPr>
            <a:r>
              <a:rPr lang="fr-BE" smtClean="0"/>
              <a:t>Cost shift from risky players to low-risk long term investors (e.g. pension funds), eventually shouldered by average citizen through pension, insurance and savings</a:t>
            </a:r>
          </a:p>
          <a:p>
            <a:pPr lvl="1" eaLnBrk="1" hangingPunct="1">
              <a:lnSpc>
                <a:spcPct val="70000"/>
              </a:lnSpc>
            </a:pPr>
            <a:r>
              <a:rPr lang="fr-BE" smtClean="0"/>
              <a:t>Fair balance between default fund and initial margin</a:t>
            </a:r>
          </a:p>
          <a:p>
            <a:pPr lvl="1" eaLnBrk="1" hangingPunct="1">
              <a:lnSpc>
                <a:spcPct val="70000"/>
              </a:lnSpc>
            </a:pPr>
            <a:endParaRPr lang="fr-BE" smtClean="0"/>
          </a:p>
          <a:p>
            <a:pPr eaLnBrk="1" hangingPunct="1">
              <a:lnSpc>
                <a:spcPct val="70000"/>
              </a:lnSpc>
            </a:pPr>
            <a:r>
              <a:rPr lang="fr-BE" smtClean="0"/>
              <a:t>New risks created instead of risk reduction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Segregation of assets must be offered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Wider range of assets as collateral</a:t>
            </a:r>
            <a:endParaRPr lang="fr-BE" sz="2000" smtClean="0"/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fr-BE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fr-BE" sz="1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fr-BE" sz="140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2F1B6A-F3E0-41E5-8708-F814784B8624}" type="slidenum">
              <a:rPr lang="nl-BE" smtClean="0"/>
              <a:pPr>
                <a:defRPr/>
              </a:pPr>
              <a:t>19</a:t>
            </a:fld>
            <a:endParaRPr lang="nl-B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4025" y="0"/>
            <a:ext cx="7747000" cy="795338"/>
          </a:xfrm>
        </p:spPr>
        <p:txBody>
          <a:bodyPr/>
          <a:lstStyle/>
          <a:p>
            <a:pPr eaLnBrk="1" hangingPunct="1"/>
            <a:r>
              <a:rPr lang="fr-BE" sz="2800" i="1" smtClean="0"/>
              <a:t>"EFAMA Land"</a:t>
            </a:r>
            <a:endParaRPr lang="en-GB" sz="2800" i="1" smtClean="0"/>
          </a:p>
        </p:txBody>
      </p:sp>
      <p:sp>
        <p:nvSpPr>
          <p:cNvPr id="84" name="Slide Number Placeholder 15"/>
          <p:cNvSpPr>
            <a:spLocks noGrp="1"/>
          </p:cNvSpPr>
          <p:nvPr>
            <p:ph type="sldNum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069C6BD-7E42-40C1-8E56-0B1A42807641}" type="slidenum">
              <a:rPr lang="en-GB">
                <a:latin typeface="+mn-lt"/>
              </a:rPr>
              <a:pPr>
                <a:defRPr/>
              </a:pPr>
              <a:t>2</a:t>
            </a:fld>
            <a:endParaRPr lang="en-GB" dirty="0">
              <a:latin typeface="+mn-lt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4800" y="1136650"/>
            <a:ext cx="8839200" cy="47244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180000" tIns="216000" rIns="180000" bIns="216000"/>
          <a:lstStyle/>
          <a:p>
            <a:pPr>
              <a:lnSpc>
                <a:spcPct val="90000"/>
              </a:lnSpc>
              <a:spcAft>
                <a:spcPct val="25000"/>
              </a:spcAft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fr-BE" b="1" dirty="0">
                <a:solidFill>
                  <a:srgbClr val="002060"/>
                </a:solidFill>
                <a:latin typeface="+mn-lt"/>
              </a:rPr>
              <a:t>27 Countries</a:t>
            </a:r>
            <a:r>
              <a:rPr lang="fr-BE" dirty="0">
                <a:solidFill>
                  <a:srgbClr val="002060"/>
                </a:solidFill>
                <a:latin typeface="+mn-lt"/>
              </a:rPr>
              <a:t>:</a:t>
            </a:r>
          </a:p>
          <a:p>
            <a:pPr marL="200025" lvl="1" indent="-20002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/>
            </a:pPr>
            <a:r>
              <a:rPr lang="fr-BE" dirty="0">
                <a:solidFill>
                  <a:srgbClr val="002060"/>
                </a:solidFill>
                <a:latin typeface="+mn-lt"/>
              </a:rPr>
              <a:t>23 EU </a:t>
            </a:r>
            <a:r>
              <a:rPr lang="fr-BE" dirty="0" err="1">
                <a:solidFill>
                  <a:srgbClr val="002060"/>
                </a:solidFill>
                <a:latin typeface="+mn-lt"/>
              </a:rPr>
              <a:t>Members</a:t>
            </a:r>
            <a:r>
              <a:rPr lang="fr-BE" dirty="0">
                <a:solidFill>
                  <a:srgbClr val="002060"/>
                </a:solidFill>
                <a:latin typeface="+mn-lt"/>
              </a:rPr>
              <a:t>, and</a:t>
            </a:r>
          </a:p>
          <a:p>
            <a:pPr marL="200025" lvl="1" indent="-20002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/>
            </a:pPr>
            <a:r>
              <a:rPr lang="fr-BE" dirty="0">
                <a:solidFill>
                  <a:srgbClr val="002060"/>
                </a:solidFill>
                <a:latin typeface="+mn-lt"/>
              </a:rPr>
              <a:t>Liechtenstein</a:t>
            </a:r>
          </a:p>
          <a:p>
            <a:pPr marL="200025" lvl="1" indent="-20002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/>
            </a:pPr>
            <a:r>
              <a:rPr lang="fr-BE" dirty="0" err="1">
                <a:solidFill>
                  <a:srgbClr val="002060"/>
                </a:solidFill>
                <a:latin typeface="+mn-lt"/>
              </a:rPr>
              <a:t>Norway</a:t>
            </a:r>
            <a:endParaRPr lang="fr-BE" dirty="0">
              <a:solidFill>
                <a:srgbClr val="002060"/>
              </a:solidFill>
              <a:latin typeface="+mn-lt"/>
            </a:endParaRPr>
          </a:p>
          <a:p>
            <a:pPr marL="200025" lvl="1" indent="-20002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/>
            </a:pPr>
            <a:r>
              <a:rPr lang="fr-BE" dirty="0" err="1">
                <a:solidFill>
                  <a:srgbClr val="002060"/>
                </a:solidFill>
                <a:latin typeface="+mn-lt"/>
              </a:rPr>
              <a:t>Switzerland</a:t>
            </a:r>
            <a:endParaRPr lang="fr-BE" dirty="0">
              <a:solidFill>
                <a:srgbClr val="002060"/>
              </a:solidFill>
              <a:latin typeface="+mn-lt"/>
            </a:endParaRPr>
          </a:p>
          <a:p>
            <a:pPr marL="200025" lvl="1" indent="-200025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charset="0"/>
              <a:buChar char="–"/>
              <a:defRPr/>
            </a:pPr>
            <a:r>
              <a:rPr lang="fr-BE" dirty="0" err="1">
                <a:solidFill>
                  <a:srgbClr val="002060"/>
                </a:solidFill>
                <a:latin typeface="+mn-lt"/>
              </a:rPr>
              <a:t>Turkey</a:t>
            </a:r>
            <a:endParaRPr lang="fr-BE" sz="2800" b="1" dirty="0">
              <a:solidFill>
                <a:srgbClr val="002060"/>
              </a:solidFill>
              <a:latin typeface="+mn-lt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endParaRPr lang="fr-BE" sz="2800" b="1" dirty="0">
              <a:solidFill>
                <a:srgbClr val="002060"/>
              </a:solidFill>
              <a:latin typeface="+mn-lt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fr-BE" b="1" dirty="0" smtClean="0">
                <a:solidFill>
                  <a:srgbClr val="002060"/>
                </a:solidFill>
                <a:latin typeface="+mn-lt"/>
              </a:rPr>
              <a:t>54 </a:t>
            </a:r>
            <a:r>
              <a:rPr lang="fr-BE" b="1" dirty="0" err="1">
                <a:solidFill>
                  <a:srgbClr val="002060"/>
                </a:solidFill>
                <a:latin typeface="+mn-lt"/>
              </a:rPr>
              <a:t>Corporate</a:t>
            </a:r>
            <a:r>
              <a:rPr lang="fr-BE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fr-BE" b="1" dirty="0" err="1">
                <a:solidFill>
                  <a:srgbClr val="002060"/>
                </a:solidFill>
                <a:latin typeface="+mn-lt"/>
              </a:rPr>
              <a:t>Members</a:t>
            </a:r>
            <a:endParaRPr lang="fr-BE" b="1" dirty="0">
              <a:solidFill>
                <a:srgbClr val="002060"/>
              </a:solidFill>
              <a:latin typeface="+mn-lt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fr-BE" sz="2000" b="1" dirty="0">
                <a:solidFill>
                  <a:srgbClr val="002060"/>
                </a:solidFill>
                <a:latin typeface="+mn-lt"/>
              </a:rPr>
              <a:t>17 </a:t>
            </a:r>
            <a:r>
              <a:rPr lang="fr-BE" sz="2000" b="1" dirty="0" err="1">
                <a:solidFill>
                  <a:srgbClr val="002060"/>
                </a:solidFill>
                <a:latin typeface="+mn-lt"/>
              </a:rPr>
              <a:t>Associate</a:t>
            </a:r>
            <a:r>
              <a:rPr lang="fr-BE" sz="2000" b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fr-BE" sz="2000" b="1" dirty="0" err="1">
                <a:solidFill>
                  <a:srgbClr val="002060"/>
                </a:solidFill>
                <a:latin typeface="+mn-lt"/>
              </a:rPr>
              <a:t>Members</a:t>
            </a:r>
            <a:endParaRPr lang="fr-BE" sz="2000" b="1" dirty="0">
              <a:solidFill>
                <a:srgbClr val="002060"/>
              </a:solidFill>
              <a:latin typeface="+mn-lt"/>
            </a:endParaRPr>
          </a:p>
          <a:p>
            <a:pPr marL="446088" lvl="1" indent="-3175">
              <a:lnSpc>
                <a:spcPct val="50000"/>
              </a:lnSpc>
              <a:buClr>
                <a:schemeClr val="tx2"/>
              </a:buClr>
              <a:buFont typeface="Wingdings" pitchFamily="2" charset="2"/>
              <a:buNone/>
              <a:defRPr/>
            </a:pPr>
            <a:endParaRPr lang="fr-BE" b="1" dirty="0">
              <a:solidFill>
                <a:srgbClr val="002060"/>
              </a:solidFill>
              <a:latin typeface="+mn-lt"/>
            </a:endParaRPr>
          </a:p>
          <a:p>
            <a:pPr marL="446088" lvl="1" indent="-3175">
              <a:lnSpc>
                <a:spcPct val="50000"/>
              </a:lnSpc>
              <a:buClr>
                <a:schemeClr val="tx2"/>
              </a:buClr>
              <a:buFont typeface="Wingdings" pitchFamily="2" charset="2"/>
              <a:buNone/>
              <a:defRPr/>
            </a:pPr>
            <a:endParaRPr lang="fr-BE" b="1" dirty="0">
              <a:solidFill>
                <a:srgbClr val="002060"/>
              </a:solidFill>
              <a:latin typeface="+mn-lt"/>
            </a:endParaRPr>
          </a:p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fr-BE" dirty="0">
                <a:solidFill>
                  <a:srgbClr val="002060"/>
                </a:solidFill>
                <a:latin typeface="+mn-lt"/>
              </a:rPr>
              <a:t>= </a:t>
            </a:r>
            <a:r>
              <a:rPr lang="fr-BE" sz="1800" dirty="0" err="1">
                <a:solidFill>
                  <a:srgbClr val="002060"/>
                </a:solidFill>
                <a:latin typeface="+mn-lt"/>
              </a:rPr>
              <a:t>Investment</a:t>
            </a:r>
            <a:r>
              <a:rPr lang="fr-BE" sz="1800" dirty="0">
                <a:solidFill>
                  <a:srgbClr val="002060"/>
                </a:solidFill>
                <a:latin typeface="+mn-lt"/>
              </a:rPr>
              <a:t> Management: EUR 13.5 trillion </a:t>
            </a:r>
          </a:p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fr-BE" sz="1800" dirty="0">
                <a:solidFill>
                  <a:srgbClr val="002060"/>
                </a:solidFill>
                <a:latin typeface="+mn-lt"/>
              </a:rPr>
              <a:t>of </a:t>
            </a:r>
            <a:r>
              <a:rPr lang="fr-BE" sz="1800" dirty="0" err="1">
                <a:solidFill>
                  <a:srgbClr val="002060"/>
                </a:solidFill>
                <a:latin typeface="+mn-lt"/>
              </a:rPr>
              <a:t>which</a:t>
            </a:r>
            <a:r>
              <a:rPr lang="fr-BE" sz="1800" dirty="0">
                <a:solidFill>
                  <a:srgbClr val="002060"/>
                </a:solidFill>
                <a:latin typeface="+mn-lt"/>
              </a:rPr>
              <a:t> EUR 8 trillion </a:t>
            </a:r>
            <a:r>
              <a:rPr lang="fr-BE" sz="1800" dirty="0" err="1">
                <a:solidFill>
                  <a:srgbClr val="002060"/>
                </a:solidFill>
                <a:latin typeface="+mn-lt"/>
              </a:rPr>
              <a:t>through</a:t>
            </a:r>
            <a:r>
              <a:rPr lang="fr-BE" sz="1800" dirty="0">
                <a:solidFill>
                  <a:srgbClr val="002060"/>
                </a:solidFill>
                <a:latin typeface="+mn-lt"/>
              </a:rPr>
              <a:t> over 53,000 </a:t>
            </a:r>
            <a:r>
              <a:rPr lang="fr-BE" sz="1800" dirty="0" err="1">
                <a:solidFill>
                  <a:srgbClr val="002060"/>
                </a:solidFill>
                <a:latin typeface="+mn-lt"/>
              </a:rPr>
              <a:t>investment</a:t>
            </a:r>
            <a:r>
              <a:rPr lang="fr-BE" sz="1800" dirty="0">
                <a:solidFill>
                  <a:srgbClr val="002060"/>
                </a:solidFill>
                <a:latin typeface="+mn-lt"/>
              </a:rPr>
              <a:t> </a:t>
            </a:r>
            <a:r>
              <a:rPr lang="fr-BE" sz="1800" dirty="0" err="1">
                <a:solidFill>
                  <a:srgbClr val="002060"/>
                </a:solidFill>
                <a:latin typeface="+mn-lt"/>
              </a:rPr>
              <a:t>funds</a:t>
            </a:r>
            <a:r>
              <a:rPr lang="fr-BE" sz="1800" dirty="0">
                <a:solidFill>
                  <a:srgbClr val="002060"/>
                </a:solidFill>
                <a:latin typeface="+mn-lt"/>
              </a:rPr>
              <a:t> </a:t>
            </a:r>
            <a:r>
              <a:rPr lang="fr-BE" sz="1400" dirty="0">
                <a:solidFill>
                  <a:srgbClr val="002060"/>
                </a:solidFill>
                <a:latin typeface="+mn-lt"/>
              </a:rPr>
              <a:t>(end 2010)</a:t>
            </a:r>
            <a:endParaRPr lang="fr-BE" sz="1800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2" name="Group 132"/>
          <p:cNvGrpSpPr>
            <a:grpSpLocks noChangeAspect="1"/>
          </p:cNvGrpSpPr>
          <p:nvPr/>
        </p:nvGrpSpPr>
        <p:grpSpPr bwMode="auto">
          <a:xfrm>
            <a:off x="5436000" y="1260000"/>
            <a:ext cx="3571900" cy="3787163"/>
            <a:chOff x="1730" y="-8"/>
            <a:chExt cx="4038" cy="4280"/>
          </a:xfrm>
          <a:solidFill>
            <a:schemeClr val="accent1"/>
          </a:solidFill>
        </p:grpSpPr>
        <p:sp>
          <p:nvSpPr>
            <p:cNvPr id="140" name="Freeform 5"/>
            <p:cNvSpPr>
              <a:spLocks/>
            </p:cNvSpPr>
            <p:nvPr/>
          </p:nvSpPr>
          <p:spPr bwMode="auto">
            <a:xfrm>
              <a:off x="1889" y="3232"/>
              <a:ext cx="1206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1019 w 1205"/>
                <a:gd name="T109" fmla="*/ 440 h 952"/>
                <a:gd name="T110" fmla="*/ 1196 w 1205"/>
                <a:gd name="T111" fmla="*/ 376 h 952"/>
                <a:gd name="T112" fmla="*/ 1205 w 1205"/>
                <a:gd name="T113" fmla="*/ 368 h 952"/>
                <a:gd name="T114" fmla="*/ 1180 w 1205"/>
                <a:gd name="T115" fmla="*/ 352 h 95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205"/>
                <a:gd name="T175" fmla="*/ 0 h 952"/>
                <a:gd name="T176" fmla="*/ 1205 w 1205"/>
                <a:gd name="T177" fmla="*/ 952 h 95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1730" y="3407"/>
              <a:ext cx="421" cy="617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77 w 421"/>
                <a:gd name="T39" fmla="*/ 544 h 616"/>
                <a:gd name="T40" fmla="*/ 244 w 421"/>
                <a:gd name="T41" fmla="*/ 496 h 616"/>
                <a:gd name="T42" fmla="*/ 227 w 421"/>
                <a:gd name="T43" fmla="*/ 480 h 616"/>
                <a:gd name="T44" fmla="*/ 227 w 421"/>
                <a:gd name="T45" fmla="*/ 432 h 616"/>
                <a:gd name="T46" fmla="*/ 261 w 421"/>
                <a:gd name="T47" fmla="*/ 408 h 616"/>
                <a:gd name="T48" fmla="*/ 269 w 421"/>
                <a:gd name="T49" fmla="*/ 392 h 616"/>
                <a:gd name="T50" fmla="*/ 236 w 421"/>
                <a:gd name="T51" fmla="*/ 312 h 616"/>
                <a:gd name="T52" fmla="*/ 286 w 421"/>
                <a:gd name="T53" fmla="*/ 304 h 616"/>
                <a:gd name="T54" fmla="*/ 303 w 421"/>
                <a:gd name="T55" fmla="*/ 256 h 616"/>
                <a:gd name="T56" fmla="*/ 320 w 421"/>
                <a:gd name="T57" fmla="*/ 248 h 616"/>
                <a:gd name="T58" fmla="*/ 337 w 421"/>
                <a:gd name="T59" fmla="*/ 192 h 616"/>
                <a:gd name="T60" fmla="*/ 362 w 421"/>
                <a:gd name="T61" fmla="*/ 152 h 616"/>
                <a:gd name="T62" fmla="*/ 421 w 421"/>
                <a:gd name="T63" fmla="*/ 120 h 616"/>
                <a:gd name="T64" fmla="*/ 413 w 421"/>
                <a:gd name="T65" fmla="*/ 96 h 6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21"/>
                <a:gd name="T100" fmla="*/ 0 h 616"/>
                <a:gd name="T101" fmla="*/ 421 w 421"/>
                <a:gd name="T102" fmla="*/ 616 h 6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48" name="Freeform 7"/>
            <p:cNvSpPr>
              <a:spLocks/>
            </p:cNvSpPr>
            <p:nvPr/>
          </p:nvSpPr>
          <p:spPr bwMode="auto">
            <a:xfrm>
              <a:off x="1890" y="3232"/>
              <a:ext cx="1205" cy="952"/>
            </a:xfrm>
            <a:custGeom>
              <a:avLst/>
              <a:gdLst>
                <a:gd name="T0" fmla="*/ 1154 w 1205"/>
                <a:gd name="T1" fmla="*/ 336 h 952"/>
                <a:gd name="T2" fmla="*/ 1036 w 1205"/>
                <a:gd name="T3" fmla="*/ 296 h 952"/>
                <a:gd name="T4" fmla="*/ 910 w 1205"/>
                <a:gd name="T5" fmla="*/ 280 h 952"/>
                <a:gd name="T6" fmla="*/ 859 w 1205"/>
                <a:gd name="T7" fmla="*/ 232 h 952"/>
                <a:gd name="T8" fmla="*/ 784 w 1205"/>
                <a:gd name="T9" fmla="*/ 192 h 952"/>
                <a:gd name="T10" fmla="*/ 716 w 1205"/>
                <a:gd name="T11" fmla="*/ 144 h 952"/>
                <a:gd name="T12" fmla="*/ 666 w 1205"/>
                <a:gd name="T13" fmla="*/ 136 h 952"/>
                <a:gd name="T14" fmla="*/ 598 w 1205"/>
                <a:gd name="T15" fmla="*/ 128 h 952"/>
                <a:gd name="T16" fmla="*/ 522 w 1205"/>
                <a:gd name="T17" fmla="*/ 104 h 952"/>
                <a:gd name="T18" fmla="*/ 387 w 1205"/>
                <a:gd name="T19" fmla="*/ 64 h 952"/>
                <a:gd name="T20" fmla="*/ 320 w 1205"/>
                <a:gd name="T21" fmla="*/ 48 h 952"/>
                <a:gd name="T22" fmla="*/ 202 w 1205"/>
                <a:gd name="T23" fmla="*/ 16 h 952"/>
                <a:gd name="T24" fmla="*/ 168 w 1205"/>
                <a:gd name="T25" fmla="*/ 0 h 952"/>
                <a:gd name="T26" fmla="*/ 135 w 1205"/>
                <a:gd name="T27" fmla="*/ 8 h 952"/>
                <a:gd name="T28" fmla="*/ 109 w 1205"/>
                <a:gd name="T29" fmla="*/ 24 h 952"/>
                <a:gd name="T30" fmla="*/ 17 w 1205"/>
                <a:gd name="T31" fmla="*/ 48 h 952"/>
                <a:gd name="T32" fmla="*/ 25 w 1205"/>
                <a:gd name="T33" fmla="*/ 88 h 952"/>
                <a:gd name="T34" fmla="*/ 34 w 1205"/>
                <a:gd name="T35" fmla="*/ 128 h 952"/>
                <a:gd name="T36" fmla="*/ 67 w 1205"/>
                <a:gd name="T37" fmla="*/ 176 h 952"/>
                <a:gd name="T38" fmla="*/ 84 w 1205"/>
                <a:gd name="T39" fmla="*/ 200 h 952"/>
                <a:gd name="T40" fmla="*/ 93 w 1205"/>
                <a:gd name="T41" fmla="*/ 216 h 952"/>
                <a:gd name="T42" fmla="*/ 143 w 1205"/>
                <a:gd name="T43" fmla="*/ 232 h 952"/>
                <a:gd name="T44" fmla="*/ 194 w 1205"/>
                <a:gd name="T45" fmla="*/ 224 h 952"/>
                <a:gd name="T46" fmla="*/ 236 w 1205"/>
                <a:gd name="T47" fmla="*/ 256 h 952"/>
                <a:gd name="T48" fmla="*/ 253 w 1205"/>
                <a:gd name="T49" fmla="*/ 272 h 952"/>
                <a:gd name="T50" fmla="*/ 261 w 1205"/>
                <a:gd name="T51" fmla="*/ 296 h 952"/>
                <a:gd name="T52" fmla="*/ 202 w 1205"/>
                <a:gd name="T53" fmla="*/ 328 h 952"/>
                <a:gd name="T54" fmla="*/ 177 w 1205"/>
                <a:gd name="T55" fmla="*/ 368 h 952"/>
                <a:gd name="T56" fmla="*/ 160 w 1205"/>
                <a:gd name="T57" fmla="*/ 424 h 952"/>
                <a:gd name="T58" fmla="*/ 143 w 1205"/>
                <a:gd name="T59" fmla="*/ 432 h 952"/>
                <a:gd name="T60" fmla="*/ 126 w 1205"/>
                <a:gd name="T61" fmla="*/ 480 h 952"/>
                <a:gd name="T62" fmla="*/ 76 w 1205"/>
                <a:gd name="T63" fmla="*/ 488 h 952"/>
                <a:gd name="T64" fmla="*/ 109 w 1205"/>
                <a:gd name="T65" fmla="*/ 568 h 952"/>
                <a:gd name="T66" fmla="*/ 101 w 1205"/>
                <a:gd name="T67" fmla="*/ 584 h 952"/>
                <a:gd name="T68" fmla="*/ 67 w 1205"/>
                <a:gd name="T69" fmla="*/ 608 h 952"/>
                <a:gd name="T70" fmla="*/ 67 w 1205"/>
                <a:gd name="T71" fmla="*/ 656 h 952"/>
                <a:gd name="T72" fmla="*/ 84 w 1205"/>
                <a:gd name="T73" fmla="*/ 672 h 952"/>
                <a:gd name="T74" fmla="*/ 17 w 1205"/>
                <a:gd name="T75" fmla="*/ 720 h 952"/>
                <a:gd name="T76" fmla="*/ 0 w 1205"/>
                <a:gd name="T77" fmla="*/ 784 h 952"/>
                <a:gd name="T78" fmla="*/ 59 w 1205"/>
                <a:gd name="T79" fmla="*/ 792 h 952"/>
                <a:gd name="T80" fmla="*/ 109 w 1205"/>
                <a:gd name="T81" fmla="*/ 840 h 952"/>
                <a:gd name="T82" fmla="*/ 118 w 1205"/>
                <a:gd name="T83" fmla="*/ 920 h 952"/>
                <a:gd name="T84" fmla="*/ 219 w 1205"/>
                <a:gd name="T85" fmla="*/ 928 h 952"/>
                <a:gd name="T86" fmla="*/ 295 w 1205"/>
                <a:gd name="T87" fmla="*/ 912 h 952"/>
                <a:gd name="T88" fmla="*/ 379 w 1205"/>
                <a:gd name="T89" fmla="*/ 904 h 952"/>
                <a:gd name="T90" fmla="*/ 539 w 1205"/>
                <a:gd name="T91" fmla="*/ 928 h 952"/>
                <a:gd name="T92" fmla="*/ 598 w 1205"/>
                <a:gd name="T93" fmla="*/ 904 h 952"/>
                <a:gd name="T94" fmla="*/ 649 w 1205"/>
                <a:gd name="T95" fmla="*/ 856 h 952"/>
                <a:gd name="T96" fmla="*/ 725 w 1205"/>
                <a:gd name="T97" fmla="*/ 824 h 952"/>
                <a:gd name="T98" fmla="*/ 784 w 1205"/>
                <a:gd name="T99" fmla="*/ 752 h 952"/>
                <a:gd name="T100" fmla="*/ 809 w 1205"/>
                <a:gd name="T101" fmla="*/ 664 h 952"/>
                <a:gd name="T102" fmla="*/ 842 w 1205"/>
                <a:gd name="T103" fmla="*/ 592 h 952"/>
                <a:gd name="T104" fmla="*/ 927 w 1205"/>
                <a:gd name="T105" fmla="*/ 504 h 952"/>
                <a:gd name="T106" fmla="*/ 944 w 1205"/>
                <a:gd name="T107" fmla="*/ 472 h 952"/>
                <a:gd name="T108" fmla="*/ 944 w 1205"/>
                <a:gd name="T109" fmla="*/ 472 h 952"/>
                <a:gd name="T110" fmla="*/ 1019 w 1205"/>
                <a:gd name="T111" fmla="*/ 440 h 952"/>
                <a:gd name="T112" fmla="*/ 1196 w 1205"/>
                <a:gd name="T113" fmla="*/ 376 h 952"/>
                <a:gd name="T114" fmla="*/ 1205 w 1205"/>
                <a:gd name="T115" fmla="*/ 368 h 952"/>
                <a:gd name="T116" fmla="*/ 1205 w 1205"/>
                <a:gd name="T117" fmla="*/ 344 h 9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205"/>
                <a:gd name="T178" fmla="*/ 0 h 952"/>
                <a:gd name="T179" fmla="*/ 1205 w 1205"/>
                <a:gd name="T180" fmla="*/ 952 h 95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205" h="952">
                  <a:moveTo>
                    <a:pt x="1180" y="352"/>
                  </a:moveTo>
                  <a:lnTo>
                    <a:pt x="1154" y="336"/>
                  </a:lnTo>
                  <a:lnTo>
                    <a:pt x="1095" y="320"/>
                  </a:lnTo>
                  <a:lnTo>
                    <a:pt x="1036" y="296"/>
                  </a:lnTo>
                  <a:lnTo>
                    <a:pt x="969" y="288"/>
                  </a:lnTo>
                  <a:lnTo>
                    <a:pt x="910" y="280"/>
                  </a:lnTo>
                  <a:lnTo>
                    <a:pt x="893" y="256"/>
                  </a:lnTo>
                  <a:lnTo>
                    <a:pt x="859" y="232"/>
                  </a:lnTo>
                  <a:lnTo>
                    <a:pt x="817" y="224"/>
                  </a:lnTo>
                  <a:lnTo>
                    <a:pt x="784" y="192"/>
                  </a:lnTo>
                  <a:lnTo>
                    <a:pt x="733" y="152"/>
                  </a:lnTo>
                  <a:lnTo>
                    <a:pt x="716" y="144"/>
                  </a:lnTo>
                  <a:lnTo>
                    <a:pt x="699" y="144"/>
                  </a:lnTo>
                  <a:lnTo>
                    <a:pt x="666" y="136"/>
                  </a:lnTo>
                  <a:lnTo>
                    <a:pt x="632" y="120"/>
                  </a:lnTo>
                  <a:lnTo>
                    <a:pt x="598" y="128"/>
                  </a:lnTo>
                  <a:lnTo>
                    <a:pt x="556" y="104"/>
                  </a:lnTo>
                  <a:lnTo>
                    <a:pt x="522" y="104"/>
                  </a:lnTo>
                  <a:lnTo>
                    <a:pt x="480" y="96"/>
                  </a:lnTo>
                  <a:lnTo>
                    <a:pt x="387" y="64"/>
                  </a:lnTo>
                  <a:lnTo>
                    <a:pt x="362" y="48"/>
                  </a:lnTo>
                  <a:lnTo>
                    <a:pt x="320" y="48"/>
                  </a:lnTo>
                  <a:lnTo>
                    <a:pt x="227" y="32"/>
                  </a:lnTo>
                  <a:lnTo>
                    <a:pt x="202" y="16"/>
                  </a:lnTo>
                  <a:lnTo>
                    <a:pt x="185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135" y="8"/>
                  </a:lnTo>
                  <a:lnTo>
                    <a:pt x="126" y="24"/>
                  </a:lnTo>
                  <a:lnTo>
                    <a:pt x="109" y="24"/>
                  </a:lnTo>
                  <a:lnTo>
                    <a:pt x="59" y="32"/>
                  </a:lnTo>
                  <a:lnTo>
                    <a:pt x="17" y="48"/>
                  </a:lnTo>
                  <a:lnTo>
                    <a:pt x="25" y="80"/>
                  </a:lnTo>
                  <a:lnTo>
                    <a:pt x="25" y="88"/>
                  </a:lnTo>
                  <a:lnTo>
                    <a:pt x="25" y="104"/>
                  </a:lnTo>
                  <a:lnTo>
                    <a:pt x="34" y="128"/>
                  </a:lnTo>
                  <a:lnTo>
                    <a:pt x="17" y="184"/>
                  </a:lnTo>
                  <a:lnTo>
                    <a:pt x="67" y="176"/>
                  </a:lnTo>
                  <a:lnTo>
                    <a:pt x="84" y="184"/>
                  </a:lnTo>
                  <a:lnTo>
                    <a:pt x="84" y="200"/>
                  </a:lnTo>
                  <a:lnTo>
                    <a:pt x="76" y="208"/>
                  </a:lnTo>
                  <a:lnTo>
                    <a:pt x="93" y="216"/>
                  </a:lnTo>
                  <a:lnTo>
                    <a:pt x="126" y="216"/>
                  </a:lnTo>
                  <a:lnTo>
                    <a:pt x="143" y="232"/>
                  </a:lnTo>
                  <a:lnTo>
                    <a:pt x="168" y="232"/>
                  </a:lnTo>
                  <a:lnTo>
                    <a:pt x="194" y="224"/>
                  </a:lnTo>
                  <a:lnTo>
                    <a:pt x="227" y="240"/>
                  </a:lnTo>
                  <a:lnTo>
                    <a:pt x="236" y="256"/>
                  </a:lnTo>
                  <a:lnTo>
                    <a:pt x="236" y="264"/>
                  </a:lnTo>
                  <a:lnTo>
                    <a:pt x="253" y="272"/>
                  </a:lnTo>
                  <a:lnTo>
                    <a:pt x="261" y="288"/>
                  </a:lnTo>
                  <a:lnTo>
                    <a:pt x="261" y="296"/>
                  </a:lnTo>
                  <a:lnTo>
                    <a:pt x="227" y="312"/>
                  </a:lnTo>
                  <a:lnTo>
                    <a:pt x="202" y="328"/>
                  </a:lnTo>
                  <a:lnTo>
                    <a:pt x="168" y="344"/>
                  </a:lnTo>
                  <a:lnTo>
                    <a:pt x="177" y="368"/>
                  </a:lnTo>
                  <a:lnTo>
                    <a:pt x="160" y="400"/>
                  </a:lnTo>
                  <a:lnTo>
                    <a:pt x="160" y="424"/>
                  </a:lnTo>
                  <a:lnTo>
                    <a:pt x="152" y="432"/>
                  </a:lnTo>
                  <a:lnTo>
                    <a:pt x="143" y="432"/>
                  </a:lnTo>
                  <a:lnTo>
                    <a:pt x="143" y="464"/>
                  </a:lnTo>
                  <a:lnTo>
                    <a:pt x="126" y="480"/>
                  </a:lnTo>
                  <a:lnTo>
                    <a:pt x="101" y="488"/>
                  </a:lnTo>
                  <a:lnTo>
                    <a:pt x="76" y="488"/>
                  </a:lnTo>
                  <a:lnTo>
                    <a:pt x="93" y="552"/>
                  </a:lnTo>
                  <a:lnTo>
                    <a:pt x="109" y="568"/>
                  </a:lnTo>
                  <a:lnTo>
                    <a:pt x="109" y="576"/>
                  </a:lnTo>
                  <a:lnTo>
                    <a:pt x="101" y="584"/>
                  </a:lnTo>
                  <a:lnTo>
                    <a:pt x="76" y="592"/>
                  </a:lnTo>
                  <a:lnTo>
                    <a:pt x="67" y="608"/>
                  </a:lnTo>
                  <a:lnTo>
                    <a:pt x="59" y="632"/>
                  </a:lnTo>
                  <a:lnTo>
                    <a:pt x="67" y="656"/>
                  </a:lnTo>
                  <a:lnTo>
                    <a:pt x="76" y="672"/>
                  </a:lnTo>
                  <a:lnTo>
                    <a:pt x="84" y="672"/>
                  </a:lnTo>
                  <a:lnTo>
                    <a:pt x="59" y="696"/>
                  </a:lnTo>
                  <a:lnTo>
                    <a:pt x="17" y="720"/>
                  </a:lnTo>
                  <a:lnTo>
                    <a:pt x="8" y="752"/>
                  </a:lnTo>
                  <a:lnTo>
                    <a:pt x="0" y="784"/>
                  </a:lnTo>
                  <a:lnTo>
                    <a:pt x="17" y="784"/>
                  </a:lnTo>
                  <a:lnTo>
                    <a:pt x="59" y="792"/>
                  </a:lnTo>
                  <a:lnTo>
                    <a:pt x="93" y="816"/>
                  </a:lnTo>
                  <a:lnTo>
                    <a:pt x="109" y="840"/>
                  </a:lnTo>
                  <a:lnTo>
                    <a:pt x="109" y="880"/>
                  </a:lnTo>
                  <a:lnTo>
                    <a:pt x="118" y="920"/>
                  </a:lnTo>
                  <a:lnTo>
                    <a:pt x="152" y="952"/>
                  </a:lnTo>
                  <a:lnTo>
                    <a:pt x="219" y="928"/>
                  </a:lnTo>
                  <a:lnTo>
                    <a:pt x="253" y="920"/>
                  </a:lnTo>
                  <a:lnTo>
                    <a:pt x="295" y="912"/>
                  </a:lnTo>
                  <a:lnTo>
                    <a:pt x="337" y="896"/>
                  </a:lnTo>
                  <a:lnTo>
                    <a:pt x="379" y="904"/>
                  </a:lnTo>
                  <a:lnTo>
                    <a:pt x="463" y="920"/>
                  </a:lnTo>
                  <a:lnTo>
                    <a:pt x="539" y="928"/>
                  </a:lnTo>
                  <a:lnTo>
                    <a:pt x="573" y="928"/>
                  </a:lnTo>
                  <a:lnTo>
                    <a:pt x="598" y="904"/>
                  </a:lnTo>
                  <a:lnTo>
                    <a:pt x="615" y="872"/>
                  </a:lnTo>
                  <a:lnTo>
                    <a:pt x="649" y="856"/>
                  </a:lnTo>
                  <a:lnTo>
                    <a:pt x="733" y="848"/>
                  </a:lnTo>
                  <a:lnTo>
                    <a:pt x="725" y="824"/>
                  </a:lnTo>
                  <a:lnTo>
                    <a:pt x="733" y="800"/>
                  </a:lnTo>
                  <a:lnTo>
                    <a:pt x="784" y="752"/>
                  </a:lnTo>
                  <a:lnTo>
                    <a:pt x="842" y="720"/>
                  </a:lnTo>
                  <a:lnTo>
                    <a:pt x="809" y="664"/>
                  </a:lnTo>
                  <a:lnTo>
                    <a:pt x="809" y="624"/>
                  </a:lnTo>
                  <a:lnTo>
                    <a:pt x="842" y="592"/>
                  </a:lnTo>
                  <a:lnTo>
                    <a:pt x="885" y="536"/>
                  </a:lnTo>
                  <a:lnTo>
                    <a:pt x="927" y="504"/>
                  </a:lnTo>
                  <a:lnTo>
                    <a:pt x="935" y="504"/>
                  </a:lnTo>
                  <a:lnTo>
                    <a:pt x="944" y="472"/>
                  </a:lnTo>
                  <a:lnTo>
                    <a:pt x="977" y="448"/>
                  </a:lnTo>
                  <a:lnTo>
                    <a:pt x="1019" y="440"/>
                  </a:lnTo>
                  <a:lnTo>
                    <a:pt x="1095" y="432"/>
                  </a:lnTo>
                  <a:lnTo>
                    <a:pt x="1196" y="376"/>
                  </a:lnTo>
                  <a:lnTo>
                    <a:pt x="1205" y="376"/>
                  </a:lnTo>
                  <a:lnTo>
                    <a:pt x="1205" y="368"/>
                  </a:lnTo>
                  <a:lnTo>
                    <a:pt x="1205" y="344"/>
                  </a:lnTo>
                  <a:lnTo>
                    <a:pt x="1180" y="352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49" name="Freeform 8"/>
            <p:cNvSpPr>
              <a:spLocks/>
            </p:cNvSpPr>
            <p:nvPr/>
          </p:nvSpPr>
          <p:spPr bwMode="auto">
            <a:xfrm>
              <a:off x="1730" y="3408"/>
              <a:ext cx="421" cy="616"/>
            </a:xfrm>
            <a:custGeom>
              <a:avLst/>
              <a:gdLst>
                <a:gd name="T0" fmla="*/ 396 w 421"/>
                <a:gd name="T1" fmla="*/ 88 h 616"/>
                <a:gd name="T2" fmla="*/ 387 w 421"/>
                <a:gd name="T3" fmla="*/ 64 h 616"/>
                <a:gd name="T4" fmla="*/ 328 w 421"/>
                <a:gd name="T5" fmla="*/ 56 h 616"/>
                <a:gd name="T6" fmla="*/ 286 w 421"/>
                <a:gd name="T7" fmla="*/ 40 h 616"/>
                <a:gd name="T8" fmla="*/ 236 w 421"/>
                <a:gd name="T9" fmla="*/ 32 h 616"/>
                <a:gd name="T10" fmla="*/ 244 w 421"/>
                <a:gd name="T11" fmla="*/ 8 h 616"/>
                <a:gd name="T12" fmla="*/ 177 w 421"/>
                <a:gd name="T13" fmla="*/ 8 h 616"/>
                <a:gd name="T14" fmla="*/ 160 w 421"/>
                <a:gd name="T15" fmla="*/ 112 h 616"/>
                <a:gd name="T16" fmla="*/ 126 w 421"/>
                <a:gd name="T17" fmla="*/ 208 h 616"/>
                <a:gd name="T18" fmla="*/ 42 w 421"/>
                <a:gd name="T19" fmla="*/ 304 h 616"/>
                <a:gd name="T20" fmla="*/ 8 w 421"/>
                <a:gd name="T21" fmla="*/ 368 h 616"/>
                <a:gd name="T22" fmla="*/ 34 w 421"/>
                <a:gd name="T23" fmla="*/ 384 h 616"/>
                <a:gd name="T24" fmla="*/ 25 w 421"/>
                <a:gd name="T25" fmla="*/ 408 h 616"/>
                <a:gd name="T26" fmla="*/ 67 w 421"/>
                <a:gd name="T27" fmla="*/ 416 h 616"/>
                <a:gd name="T28" fmla="*/ 42 w 421"/>
                <a:gd name="T29" fmla="*/ 512 h 616"/>
                <a:gd name="T30" fmla="*/ 8 w 421"/>
                <a:gd name="T31" fmla="*/ 576 h 616"/>
                <a:gd name="T32" fmla="*/ 8 w 421"/>
                <a:gd name="T33" fmla="*/ 592 h 616"/>
                <a:gd name="T34" fmla="*/ 84 w 421"/>
                <a:gd name="T35" fmla="*/ 600 h 616"/>
                <a:gd name="T36" fmla="*/ 160 w 421"/>
                <a:gd name="T37" fmla="*/ 608 h 616"/>
                <a:gd name="T38" fmla="*/ 168 w 421"/>
                <a:gd name="T39" fmla="*/ 576 h 616"/>
                <a:gd name="T40" fmla="*/ 219 w 421"/>
                <a:gd name="T41" fmla="*/ 520 h 616"/>
                <a:gd name="T42" fmla="*/ 236 w 421"/>
                <a:gd name="T43" fmla="*/ 496 h 616"/>
                <a:gd name="T44" fmla="*/ 219 w 421"/>
                <a:gd name="T45" fmla="*/ 456 h 616"/>
                <a:gd name="T46" fmla="*/ 236 w 421"/>
                <a:gd name="T47" fmla="*/ 416 h 616"/>
                <a:gd name="T48" fmla="*/ 269 w 421"/>
                <a:gd name="T49" fmla="*/ 400 h 616"/>
                <a:gd name="T50" fmla="*/ 253 w 421"/>
                <a:gd name="T51" fmla="*/ 376 h 616"/>
                <a:gd name="T52" fmla="*/ 261 w 421"/>
                <a:gd name="T53" fmla="*/ 312 h 616"/>
                <a:gd name="T54" fmla="*/ 303 w 421"/>
                <a:gd name="T55" fmla="*/ 288 h 616"/>
                <a:gd name="T56" fmla="*/ 312 w 421"/>
                <a:gd name="T57" fmla="*/ 256 h 616"/>
                <a:gd name="T58" fmla="*/ 320 w 421"/>
                <a:gd name="T59" fmla="*/ 224 h 616"/>
                <a:gd name="T60" fmla="*/ 328 w 421"/>
                <a:gd name="T61" fmla="*/ 168 h 616"/>
                <a:gd name="T62" fmla="*/ 387 w 421"/>
                <a:gd name="T63" fmla="*/ 136 h 616"/>
                <a:gd name="T64" fmla="*/ 421 w 421"/>
                <a:gd name="T65" fmla="*/ 112 h 616"/>
                <a:gd name="T66" fmla="*/ 413 w 421"/>
                <a:gd name="T67" fmla="*/ 9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21"/>
                <a:gd name="T103" fmla="*/ 0 h 616"/>
                <a:gd name="T104" fmla="*/ 421 w 421"/>
                <a:gd name="T105" fmla="*/ 616 h 61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21" h="616">
                  <a:moveTo>
                    <a:pt x="413" y="96"/>
                  </a:moveTo>
                  <a:lnTo>
                    <a:pt x="396" y="88"/>
                  </a:lnTo>
                  <a:lnTo>
                    <a:pt x="396" y="80"/>
                  </a:lnTo>
                  <a:lnTo>
                    <a:pt x="387" y="64"/>
                  </a:lnTo>
                  <a:lnTo>
                    <a:pt x="354" y="48"/>
                  </a:lnTo>
                  <a:lnTo>
                    <a:pt x="328" y="56"/>
                  </a:lnTo>
                  <a:lnTo>
                    <a:pt x="303" y="56"/>
                  </a:lnTo>
                  <a:lnTo>
                    <a:pt x="286" y="40"/>
                  </a:lnTo>
                  <a:lnTo>
                    <a:pt x="253" y="40"/>
                  </a:lnTo>
                  <a:lnTo>
                    <a:pt x="236" y="32"/>
                  </a:lnTo>
                  <a:lnTo>
                    <a:pt x="244" y="24"/>
                  </a:lnTo>
                  <a:lnTo>
                    <a:pt x="244" y="8"/>
                  </a:lnTo>
                  <a:lnTo>
                    <a:pt x="227" y="0"/>
                  </a:lnTo>
                  <a:lnTo>
                    <a:pt x="177" y="8"/>
                  </a:lnTo>
                  <a:lnTo>
                    <a:pt x="177" y="40"/>
                  </a:lnTo>
                  <a:lnTo>
                    <a:pt x="160" y="112"/>
                  </a:lnTo>
                  <a:lnTo>
                    <a:pt x="143" y="144"/>
                  </a:lnTo>
                  <a:lnTo>
                    <a:pt x="126" y="208"/>
                  </a:lnTo>
                  <a:lnTo>
                    <a:pt x="92" y="256"/>
                  </a:lnTo>
                  <a:lnTo>
                    <a:pt x="42" y="304"/>
                  </a:lnTo>
                  <a:lnTo>
                    <a:pt x="17" y="352"/>
                  </a:lnTo>
                  <a:lnTo>
                    <a:pt x="8" y="368"/>
                  </a:lnTo>
                  <a:lnTo>
                    <a:pt x="17" y="376"/>
                  </a:lnTo>
                  <a:lnTo>
                    <a:pt x="34" y="384"/>
                  </a:lnTo>
                  <a:lnTo>
                    <a:pt x="25" y="400"/>
                  </a:lnTo>
                  <a:lnTo>
                    <a:pt x="25" y="408"/>
                  </a:lnTo>
                  <a:lnTo>
                    <a:pt x="34" y="416"/>
                  </a:lnTo>
                  <a:lnTo>
                    <a:pt x="67" y="416"/>
                  </a:lnTo>
                  <a:lnTo>
                    <a:pt x="42" y="480"/>
                  </a:lnTo>
                  <a:lnTo>
                    <a:pt x="42" y="512"/>
                  </a:lnTo>
                  <a:lnTo>
                    <a:pt x="25" y="544"/>
                  </a:lnTo>
                  <a:lnTo>
                    <a:pt x="8" y="576"/>
                  </a:lnTo>
                  <a:lnTo>
                    <a:pt x="0" y="592"/>
                  </a:lnTo>
                  <a:lnTo>
                    <a:pt x="8" y="592"/>
                  </a:lnTo>
                  <a:lnTo>
                    <a:pt x="50" y="592"/>
                  </a:lnTo>
                  <a:lnTo>
                    <a:pt x="84" y="600"/>
                  </a:lnTo>
                  <a:lnTo>
                    <a:pt x="126" y="616"/>
                  </a:lnTo>
                  <a:lnTo>
                    <a:pt x="160" y="608"/>
                  </a:lnTo>
                  <a:lnTo>
                    <a:pt x="168" y="576"/>
                  </a:lnTo>
                  <a:lnTo>
                    <a:pt x="177" y="544"/>
                  </a:lnTo>
                  <a:lnTo>
                    <a:pt x="219" y="520"/>
                  </a:lnTo>
                  <a:lnTo>
                    <a:pt x="244" y="496"/>
                  </a:lnTo>
                  <a:lnTo>
                    <a:pt x="236" y="496"/>
                  </a:lnTo>
                  <a:lnTo>
                    <a:pt x="227" y="480"/>
                  </a:lnTo>
                  <a:lnTo>
                    <a:pt x="219" y="456"/>
                  </a:lnTo>
                  <a:lnTo>
                    <a:pt x="227" y="432"/>
                  </a:lnTo>
                  <a:lnTo>
                    <a:pt x="236" y="416"/>
                  </a:lnTo>
                  <a:lnTo>
                    <a:pt x="261" y="408"/>
                  </a:lnTo>
                  <a:lnTo>
                    <a:pt x="269" y="400"/>
                  </a:lnTo>
                  <a:lnTo>
                    <a:pt x="269" y="392"/>
                  </a:lnTo>
                  <a:lnTo>
                    <a:pt x="253" y="376"/>
                  </a:lnTo>
                  <a:lnTo>
                    <a:pt x="236" y="312"/>
                  </a:lnTo>
                  <a:lnTo>
                    <a:pt x="261" y="312"/>
                  </a:lnTo>
                  <a:lnTo>
                    <a:pt x="286" y="304"/>
                  </a:lnTo>
                  <a:lnTo>
                    <a:pt x="303" y="288"/>
                  </a:lnTo>
                  <a:lnTo>
                    <a:pt x="303" y="256"/>
                  </a:lnTo>
                  <a:lnTo>
                    <a:pt x="312" y="256"/>
                  </a:lnTo>
                  <a:lnTo>
                    <a:pt x="320" y="248"/>
                  </a:lnTo>
                  <a:lnTo>
                    <a:pt x="320" y="224"/>
                  </a:lnTo>
                  <a:lnTo>
                    <a:pt x="337" y="192"/>
                  </a:lnTo>
                  <a:lnTo>
                    <a:pt x="328" y="168"/>
                  </a:lnTo>
                  <a:lnTo>
                    <a:pt x="362" y="152"/>
                  </a:lnTo>
                  <a:lnTo>
                    <a:pt x="387" y="136"/>
                  </a:lnTo>
                  <a:lnTo>
                    <a:pt x="421" y="120"/>
                  </a:lnTo>
                  <a:lnTo>
                    <a:pt x="421" y="112"/>
                  </a:lnTo>
                  <a:lnTo>
                    <a:pt x="413" y="96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44" name="Freeform 9"/>
            <p:cNvSpPr>
              <a:spLocks/>
            </p:cNvSpPr>
            <p:nvPr/>
          </p:nvSpPr>
          <p:spPr bwMode="auto">
            <a:xfrm>
              <a:off x="2116" y="1887"/>
              <a:ext cx="397" cy="408"/>
            </a:xfrm>
            <a:custGeom>
              <a:avLst/>
              <a:gdLst>
                <a:gd name="T0" fmla="*/ 363 w 396"/>
                <a:gd name="T1" fmla="*/ 160 h 408"/>
                <a:gd name="T2" fmla="*/ 354 w 396"/>
                <a:gd name="T3" fmla="*/ 136 h 408"/>
                <a:gd name="T4" fmla="*/ 329 w 396"/>
                <a:gd name="T5" fmla="*/ 120 h 408"/>
                <a:gd name="T6" fmla="*/ 295 w 396"/>
                <a:gd name="T7" fmla="*/ 144 h 408"/>
                <a:gd name="T8" fmla="*/ 262 w 396"/>
                <a:gd name="T9" fmla="*/ 96 h 408"/>
                <a:gd name="T10" fmla="*/ 278 w 396"/>
                <a:gd name="T11" fmla="*/ 80 h 408"/>
                <a:gd name="T12" fmla="*/ 278 w 396"/>
                <a:gd name="T13" fmla="*/ 64 h 408"/>
                <a:gd name="T14" fmla="*/ 312 w 396"/>
                <a:gd name="T15" fmla="*/ 64 h 408"/>
                <a:gd name="T16" fmla="*/ 321 w 396"/>
                <a:gd name="T17" fmla="*/ 48 h 408"/>
                <a:gd name="T18" fmla="*/ 329 w 396"/>
                <a:gd name="T19" fmla="*/ 32 h 408"/>
                <a:gd name="T20" fmla="*/ 346 w 396"/>
                <a:gd name="T21" fmla="*/ 24 h 408"/>
                <a:gd name="T22" fmla="*/ 354 w 396"/>
                <a:gd name="T23" fmla="*/ 0 h 408"/>
                <a:gd name="T24" fmla="*/ 329 w 396"/>
                <a:gd name="T25" fmla="*/ 0 h 408"/>
                <a:gd name="T26" fmla="*/ 304 w 396"/>
                <a:gd name="T27" fmla="*/ 8 h 408"/>
                <a:gd name="T28" fmla="*/ 262 w 396"/>
                <a:gd name="T29" fmla="*/ 8 h 408"/>
                <a:gd name="T30" fmla="*/ 253 w 396"/>
                <a:gd name="T31" fmla="*/ 32 h 408"/>
                <a:gd name="T32" fmla="*/ 219 w 396"/>
                <a:gd name="T33" fmla="*/ 56 h 408"/>
                <a:gd name="T34" fmla="*/ 219 w 396"/>
                <a:gd name="T35" fmla="*/ 80 h 408"/>
                <a:gd name="T36" fmla="*/ 186 w 396"/>
                <a:gd name="T37" fmla="*/ 96 h 408"/>
                <a:gd name="T38" fmla="*/ 127 w 396"/>
                <a:gd name="T39" fmla="*/ 72 h 408"/>
                <a:gd name="T40" fmla="*/ 93 w 396"/>
                <a:gd name="T41" fmla="*/ 104 h 408"/>
                <a:gd name="T42" fmla="*/ 110 w 396"/>
                <a:gd name="T43" fmla="*/ 136 h 408"/>
                <a:gd name="T44" fmla="*/ 76 w 396"/>
                <a:gd name="T45" fmla="*/ 160 h 408"/>
                <a:gd name="T46" fmla="*/ 110 w 396"/>
                <a:gd name="T47" fmla="*/ 192 h 408"/>
                <a:gd name="T48" fmla="*/ 152 w 396"/>
                <a:gd name="T49" fmla="*/ 208 h 408"/>
                <a:gd name="T50" fmla="*/ 144 w 396"/>
                <a:gd name="T51" fmla="*/ 224 h 408"/>
                <a:gd name="T52" fmla="*/ 118 w 396"/>
                <a:gd name="T53" fmla="*/ 224 h 408"/>
                <a:gd name="T54" fmla="*/ 102 w 396"/>
                <a:gd name="T55" fmla="*/ 256 h 408"/>
                <a:gd name="T56" fmla="*/ 51 w 396"/>
                <a:gd name="T57" fmla="*/ 272 h 408"/>
                <a:gd name="T58" fmla="*/ 51 w 396"/>
                <a:gd name="T59" fmla="*/ 304 h 408"/>
                <a:gd name="T60" fmla="*/ 9 w 396"/>
                <a:gd name="T61" fmla="*/ 312 h 408"/>
                <a:gd name="T62" fmla="*/ 26 w 396"/>
                <a:gd name="T63" fmla="*/ 328 h 408"/>
                <a:gd name="T64" fmla="*/ 0 w 396"/>
                <a:gd name="T65" fmla="*/ 368 h 408"/>
                <a:gd name="T66" fmla="*/ 26 w 396"/>
                <a:gd name="T67" fmla="*/ 376 h 408"/>
                <a:gd name="T68" fmla="*/ 26 w 396"/>
                <a:gd name="T69" fmla="*/ 400 h 408"/>
                <a:gd name="T70" fmla="*/ 59 w 396"/>
                <a:gd name="T71" fmla="*/ 408 h 408"/>
                <a:gd name="T72" fmla="*/ 160 w 396"/>
                <a:gd name="T73" fmla="*/ 408 h 408"/>
                <a:gd name="T74" fmla="*/ 228 w 396"/>
                <a:gd name="T75" fmla="*/ 376 h 408"/>
                <a:gd name="T76" fmla="*/ 287 w 396"/>
                <a:gd name="T77" fmla="*/ 376 h 408"/>
                <a:gd name="T78" fmla="*/ 329 w 396"/>
                <a:gd name="T79" fmla="*/ 392 h 408"/>
                <a:gd name="T80" fmla="*/ 329 w 396"/>
                <a:gd name="T81" fmla="*/ 360 h 408"/>
                <a:gd name="T82" fmla="*/ 354 w 396"/>
                <a:gd name="T83" fmla="*/ 328 h 408"/>
                <a:gd name="T84" fmla="*/ 371 w 396"/>
                <a:gd name="T85" fmla="*/ 304 h 408"/>
                <a:gd name="T86" fmla="*/ 388 w 396"/>
                <a:gd name="T87" fmla="*/ 232 h 408"/>
                <a:gd name="T88" fmla="*/ 380 w 396"/>
                <a:gd name="T89" fmla="*/ 208 h 408"/>
                <a:gd name="T90" fmla="*/ 371 w 396"/>
                <a:gd name="T91" fmla="*/ 176 h 408"/>
                <a:gd name="T92" fmla="*/ 396 w 396"/>
                <a:gd name="T93" fmla="*/ 168 h 408"/>
                <a:gd name="T94" fmla="*/ 380 w 396"/>
                <a:gd name="T95" fmla="*/ 160 h 408"/>
                <a:gd name="T96" fmla="*/ 363 w 396"/>
                <a:gd name="T97" fmla="*/ 160 h 40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96"/>
                <a:gd name="T148" fmla="*/ 0 h 408"/>
                <a:gd name="T149" fmla="*/ 396 w 396"/>
                <a:gd name="T150" fmla="*/ 408 h 40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96" h="408">
                  <a:moveTo>
                    <a:pt x="363" y="160"/>
                  </a:moveTo>
                  <a:lnTo>
                    <a:pt x="354" y="136"/>
                  </a:lnTo>
                  <a:lnTo>
                    <a:pt x="329" y="120"/>
                  </a:lnTo>
                  <a:lnTo>
                    <a:pt x="295" y="144"/>
                  </a:lnTo>
                  <a:lnTo>
                    <a:pt x="262" y="96"/>
                  </a:lnTo>
                  <a:lnTo>
                    <a:pt x="278" y="80"/>
                  </a:lnTo>
                  <a:lnTo>
                    <a:pt x="278" y="64"/>
                  </a:lnTo>
                  <a:lnTo>
                    <a:pt x="312" y="64"/>
                  </a:lnTo>
                  <a:lnTo>
                    <a:pt x="321" y="48"/>
                  </a:lnTo>
                  <a:lnTo>
                    <a:pt x="329" y="32"/>
                  </a:lnTo>
                  <a:lnTo>
                    <a:pt x="346" y="24"/>
                  </a:lnTo>
                  <a:lnTo>
                    <a:pt x="354" y="0"/>
                  </a:lnTo>
                  <a:lnTo>
                    <a:pt x="329" y="0"/>
                  </a:lnTo>
                  <a:lnTo>
                    <a:pt x="304" y="8"/>
                  </a:lnTo>
                  <a:lnTo>
                    <a:pt x="262" y="8"/>
                  </a:lnTo>
                  <a:lnTo>
                    <a:pt x="253" y="32"/>
                  </a:lnTo>
                  <a:lnTo>
                    <a:pt x="219" y="56"/>
                  </a:lnTo>
                  <a:lnTo>
                    <a:pt x="219" y="80"/>
                  </a:lnTo>
                  <a:lnTo>
                    <a:pt x="186" y="96"/>
                  </a:lnTo>
                  <a:lnTo>
                    <a:pt x="127" y="72"/>
                  </a:lnTo>
                  <a:lnTo>
                    <a:pt x="93" y="104"/>
                  </a:lnTo>
                  <a:lnTo>
                    <a:pt x="110" y="136"/>
                  </a:lnTo>
                  <a:lnTo>
                    <a:pt x="76" y="160"/>
                  </a:lnTo>
                  <a:lnTo>
                    <a:pt x="110" y="192"/>
                  </a:lnTo>
                  <a:lnTo>
                    <a:pt x="152" y="208"/>
                  </a:lnTo>
                  <a:lnTo>
                    <a:pt x="144" y="224"/>
                  </a:lnTo>
                  <a:lnTo>
                    <a:pt x="118" y="224"/>
                  </a:lnTo>
                  <a:lnTo>
                    <a:pt x="102" y="256"/>
                  </a:lnTo>
                  <a:lnTo>
                    <a:pt x="51" y="272"/>
                  </a:lnTo>
                  <a:lnTo>
                    <a:pt x="51" y="304"/>
                  </a:lnTo>
                  <a:lnTo>
                    <a:pt x="9" y="312"/>
                  </a:lnTo>
                  <a:lnTo>
                    <a:pt x="26" y="328"/>
                  </a:lnTo>
                  <a:lnTo>
                    <a:pt x="0" y="368"/>
                  </a:lnTo>
                  <a:lnTo>
                    <a:pt x="26" y="376"/>
                  </a:lnTo>
                  <a:lnTo>
                    <a:pt x="26" y="400"/>
                  </a:lnTo>
                  <a:lnTo>
                    <a:pt x="59" y="408"/>
                  </a:lnTo>
                  <a:lnTo>
                    <a:pt x="160" y="408"/>
                  </a:lnTo>
                  <a:lnTo>
                    <a:pt x="228" y="376"/>
                  </a:lnTo>
                  <a:lnTo>
                    <a:pt x="287" y="376"/>
                  </a:lnTo>
                  <a:lnTo>
                    <a:pt x="329" y="392"/>
                  </a:lnTo>
                  <a:lnTo>
                    <a:pt x="329" y="360"/>
                  </a:lnTo>
                  <a:lnTo>
                    <a:pt x="354" y="328"/>
                  </a:lnTo>
                  <a:lnTo>
                    <a:pt x="371" y="304"/>
                  </a:lnTo>
                  <a:lnTo>
                    <a:pt x="388" y="232"/>
                  </a:lnTo>
                  <a:lnTo>
                    <a:pt x="380" y="208"/>
                  </a:lnTo>
                  <a:lnTo>
                    <a:pt x="371" y="176"/>
                  </a:lnTo>
                  <a:lnTo>
                    <a:pt x="396" y="168"/>
                  </a:lnTo>
                  <a:lnTo>
                    <a:pt x="380" y="160"/>
                  </a:lnTo>
                  <a:lnTo>
                    <a:pt x="363" y="160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5" name="Freeform 10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68 w 202"/>
                <a:gd name="T45" fmla="*/ 128 h 144"/>
                <a:gd name="T46" fmla="*/ 193 w 202"/>
                <a:gd name="T47" fmla="*/ 120 h 144"/>
                <a:gd name="T48" fmla="*/ 202 w 202"/>
                <a:gd name="T49" fmla="*/ 88 h 144"/>
                <a:gd name="T50" fmla="*/ 185 w 202"/>
                <a:gd name="T51" fmla="*/ 72 h 14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02"/>
                <a:gd name="T79" fmla="*/ 0 h 144"/>
                <a:gd name="T80" fmla="*/ 202 w 202"/>
                <a:gd name="T81" fmla="*/ 144 h 14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6" name="Freeform 11"/>
            <p:cNvSpPr>
              <a:spLocks/>
            </p:cNvSpPr>
            <p:nvPr/>
          </p:nvSpPr>
          <p:spPr bwMode="auto">
            <a:xfrm>
              <a:off x="2428" y="1535"/>
              <a:ext cx="667" cy="1017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66"/>
                <a:gd name="T145" fmla="*/ 0 h 1016"/>
                <a:gd name="T146" fmla="*/ 666 w 666"/>
                <a:gd name="T147" fmla="*/ 1016 h 101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53" name="Freeform 12"/>
            <p:cNvSpPr>
              <a:spLocks/>
            </p:cNvSpPr>
            <p:nvPr/>
          </p:nvSpPr>
          <p:spPr bwMode="auto">
            <a:xfrm>
              <a:off x="2379" y="1912"/>
              <a:ext cx="202" cy="144"/>
            </a:xfrm>
            <a:custGeom>
              <a:avLst/>
              <a:gdLst>
                <a:gd name="T0" fmla="*/ 185 w 202"/>
                <a:gd name="T1" fmla="*/ 72 h 144"/>
                <a:gd name="T2" fmla="*/ 177 w 202"/>
                <a:gd name="T3" fmla="*/ 48 h 144"/>
                <a:gd name="T4" fmla="*/ 177 w 202"/>
                <a:gd name="T5" fmla="*/ 16 h 144"/>
                <a:gd name="T6" fmla="*/ 151 w 202"/>
                <a:gd name="T7" fmla="*/ 0 h 144"/>
                <a:gd name="T8" fmla="*/ 126 w 202"/>
                <a:gd name="T9" fmla="*/ 0 h 144"/>
                <a:gd name="T10" fmla="*/ 109 w 202"/>
                <a:gd name="T11" fmla="*/ 0 h 144"/>
                <a:gd name="T12" fmla="*/ 84 w 202"/>
                <a:gd name="T13" fmla="*/ 0 h 144"/>
                <a:gd name="T14" fmla="*/ 84 w 202"/>
                <a:gd name="T15" fmla="*/ 8 h 144"/>
                <a:gd name="T16" fmla="*/ 84 w 202"/>
                <a:gd name="T17" fmla="*/ 0 h 144"/>
                <a:gd name="T18" fmla="*/ 67 w 202"/>
                <a:gd name="T19" fmla="*/ 8 h 144"/>
                <a:gd name="T20" fmla="*/ 59 w 202"/>
                <a:gd name="T21" fmla="*/ 24 h 144"/>
                <a:gd name="T22" fmla="*/ 50 w 202"/>
                <a:gd name="T23" fmla="*/ 40 h 144"/>
                <a:gd name="T24" fmla="*/ 16 w 202"/>
                <a:gd name="T25" fmla="*/ 40 h 144"/>
                <a:gd name="T26" fmla="*/ 16 w 202"/>
                <a:gd name="T27" fmla="*/ 56 h 144"/>
                <a:gd name="T28" fmla="*/ 0 w 202"/>
                <a:gd name="T29" fmla="*/ 72 h 144"/>
                <a:gd name="T30" fmla="*/ 33 w 202"/>
                <a:gd name="T31" fmla="*/ 120 h 144"/>
                <a:gd name="T32" fmla="*/ 67 w 202"/>
                <a:gd name="T33" fmla="*/ 96 h 144"/>
                <a:gd name="T34" fmla="*/ 92 w 202"/>
                <a:gd name="T35" fmla="*/ 112 h 144"/>
                <a:gd name="T36" fmla="*/ 101 w 202"/>
                <a:gd name="T37" fmla="*/ 136 h 144"/>
                <a:gd name="T38" fmla="*/ 118 w 202"/>
                <a:gd name="T39" fmla="*/ 136 h 144"/>
                <a:gd name="T40" fmla="*/ 134 w 202"/>
                <a:gd name="T41" fmla="*/ 144 h 144"/>
                <a:gd name="T42" fmla="*/ 143 w 202"/>
                <a:gd name="T43" fmla="*/ 144 h 144"/>
                <a:gd name="T44" fmla="*/ 143 w 202"/>
                <a:gd name="T45" fmla="*/ 144 h 144"/>
                <a:gd name="T46" fmla="*/ 168 w 202"/>
                <a:gd name="T47" fmla="*/ 128 h 144"/>
                <a:gd name="T48" fmla="*/ 193 w 202"/>
                <a:gd name="T49" fmla="*/ 120 h 144"/>
                <a:gd name="T50" fmla="*/ 202 w 202"/>
                <a:gd name="T51" fmla="*/ 88 h 144"/>
                <a:gd name="T52" fmla="*/ 185 w 202"/>
                <a:gd name="T53" fmla="*/ 72 h 1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2"/>
                <a:gd name="T82" fmla="*/ 0 h 144"/>
                <a:gd name="T83" fmla="*/ 202 w 202"/>
                <a:gd name="T84" fmla="*/ 144 h 14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2" h="144">
                  <a:moveTo>
                    <a:pt x="185" y="72"/>
                  </a:moveTo>
                  <a:lnTo>
                    <a:pt x="177" y="48"/>
                  </a:lnTo>
                  <a:lnTo>
                    <a:pt x="177" y="16"/>
                  </a:lnTo>
                  <a:lnTo>
                    <a:pt x="151" y="0"/>
                  </a:lnTo>
                  <a:lnTo>
                    <a:pt x="126" y="0"/>
                  </a:lnTo>
                  <a:lnTo>
                    <a:pt x="109" y="0"/>
                  </a:lnTo>
                  <a:lnTo>
                    <a:pt x="84" y="0"/>
                  </a:lnTo>
                  <a:lnTo>
                    <a:pt x="84" y="8"/>
                  </a:lnTo>
                  <a:lnTo>
                    <a:pt x="84" y="0"/>
                  </a:lnTo>
                  <a:lnTo>
                    <a:pt x="67" y="8"/>
                  </a:lnTo>
                  <a:lnTo>
                    <a:pt x="59" y="24"/>
                  </a:lnTo>
                  <a:lnTo>
                    <a:pt x="50" y="40"/>
                  </a:lnTo>
                  <a:lnTo>
                    <a:pt x="16" y="40"/>
                  </a:lnTo>
                  <a:lnTo>
                    <a:pt x="16" y="56"/>
                  </a:lnTo>
                  <a:lnTo>
                    <a:pt x="0" y="72"/>
                  </a:lnTo>
                  <a:lnTo>
                    <a:pt x="33" y="120"/>
                  </a:lnTo>
                  <a:lnTo>
                    <a:pt x="67" y="96"/>
                  </a:lnTo>
                  <a:lnTo>
                    <a:pt x="92" y="112"/>
                  </a:lnTo>
                  <a:lnTo>
                    <a:pt x="101" y="136"/>
                  </a:lnTo>
                  <a:lnTo>
                    <a:pt x="118" y="136"/>
                  </a:lnTo>
                  <a:lnTo>
                    <a:pt x="134" y="144"/>
                  </a:lnTo>
                  <a:lnTo>
                    <a:pt x="143" y="144"/>
                  </a:lnTo>
                  <a:lnTo>
                    <a:pt x="168" y="128"/>
                  </a:lnTo>
                  <a:lnTo>
                    <a:pt x="193" y="120"/>
                  </a:lnTo>
                  <a:lnTo>
                    <a:pt x="202" y="88"/>
                  </a:lnTo>
                  <a:lnTo>
                    <a:pt x="185" y="72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54" name="Freeform 13"/>
            <p:cNvSpPr>
              <a:spLocks/>
            </p:cNvSpPr>
            <p:nvPr/>
          </p:nvSpPr>
          <p:spPr bwMode="auto">
            <a:xfrm>
              <a:off x="2429" y="1536"/>
              <a:ext cx="666" cy="1016"/>
            </a:xfrm>
            <a:custGeom>
              <a:avLst/>
              <a:gdLst>
                <a:gd name="T0" fmla="*/ 337 w 666"/>
                <a:gd name="T1" fmla="*/ 96 h 1016"/>
                <a:gd name="T2" fmla="*/ 421 w 666"/>
                <a:gd name="T3" fmla="*/ 24 h 1016"/>
                <a:gd name="T4" fmla="*/ 270 w 666"/>
                <a:gd name="T5" fmla="*/ 24 h 1016"/>
                <a:gd name="T6" fmla="*/ 253 w 666"/>
                <a:gd name="T7" fmla="*/ 80 h 1016"/>
                <a:gd name="T8" fmla="*/ 202 w 666"/>
                <a:gd name="T9" fmla="*/ 136 h 1016"/>
                <a:gd name="T10" fmla="*/ 169 w 666"/>
                <a:gd name="T11" fmla="*/ 200 h 1016"/>
                <a:gd name="T12" fmla="*/ 202 w 666"/>
                <a:gd name="T13" fmla="*/ 232 h 1016"/>
                <a:gd name="T14" fmla="*/ 169 w 666"/>
                <a:gd name="T15" fmla="*/ 320 h 1016"/>
                <a:gd name="T16" fmla="*/ 186 w 666"/>
                <a:gd name="T17" fmla="*/ 344 h 1016"/>
                <a:gd name="T18" fmla="*/ 228 w 666"/>
                <a:gd name="T19" fmla="*/ 320 h 1016"/>
                <a:gd name="T20" fmla="*/ 186 w 666"/>
                <a:gd name="T21" fmla="*/ 424 h 1016"/>
                <a:gd name="T22" fmla="*/ 236 w 666"/>
                <a:gd name="T23" fmla="*/ 464 h 1016"/>
                <a:gd name="T24" fmla="*/ 303 w 666"/>
                <a:gd name="T25" fmla="*/ 448 h 1016"/>
                <a:gd name="T26" fmla="*/ 287 w 666"/>
                <a:gd name="T27" fmla="*/ 496 h 1016"/>
                <a:gd name="T28" fmla="*/ 329 w 666"/>
                <a:gd name="T29" fmla="*/ 576 h 1016"/>
                <a:gd name="T30" fmla="*/ 295 w 666"/>
                <a:gd name="T31" fmla="*/ 648 h 1016"/>
                <a:gd name="T32" fmla="*/ 202 w 666"/>
                <a:gd name="T33" fmla="*/ 624 h 1016"/>
                <a:gd name="T34" fmla="*/ 160 w 666"/>
                <a:gd name="T35" fmla="*/ 680 h 1016"/>
                <a:gd name="T36" fmla="*/ 211 w 666"/>
                <a:gd name="T37" fmla="*/ 744 h 1016"/>
                <a:gd name="T38" fmla="*/ 101 w 666"/>
                <a:gd name="T39" fmla="*/ 776 h 1016"/>
                <a:gd name="T40" fmla="*/ 101 w 666"/>
                <a:gd name="T41" fmla="*/ 808 h 1016"/>
                <a:gd name="T42" fmla="*/ 169 w 666"/>
                <a:gd name="T43" fmla="*/ 824 h 1016"/>
                <a:gd name="T44" fmla="*/ 219 w 666"/>
                <a:gd name="T45" fmla="*/ 864 h 1016"/>
                <a:gd name="T46" fmla="*/ 295 w 666"/>
                <a:gd name="T47" fmla="*/ 848 h 1016"/>
                <a:gd name="T48" fmla="*/ 228 w 666"/>
                <a:gd name="T49" fmla="*/ 896 h 1016"/>
                <a:gd name="T50" fmla="*/ 127 w 666"/>
                <a:gd name="T51" fmla="*/ 904 h 1016"/>
                <a:gd name="T52" fmla="*/ 0 w 666"/>
                <a:gd name="T53" fmla="*/ 984 h 1016"/>
                <a:gd name="T54" fmla="*/ 51 w 666"/>
                <a:gd name="T55" fmla="*/ 1016 h 1016"/>
                <a:gd name="T56" fmla="*/ 93 w 666"/>
                <a:gd name="T57" fmla="*/ 976 h 1016"/>
                <a:gd name="T58" fmla="*/ 219 w 666"/>
                <a:gd name="T59" fmla="*/ 960 h 1016"/>
                <a:gd name="T60" fmla="*/ 337 w 666"/>
                <a:gd name="T61" fmla="*/ 984 h 1016"/>
                <a:gd name="T62" fmla="*/ 421 w 666"/>
                <a:gd name="T63" fmla="*/ 968 h 1016"/>
                <a:gd name="T64" fmla="*/ 573 w 666"/>
                <a:gd name="T65" fmla="*/ 968 h 1016"/>
                <a:gd name="T66" fmla="*/ 624 w 666"/>
                <a:gd name="T67" fmla="*/ 928 h 1016"/>
                <a:gd name="T68" fmla="*/ 590 w 666"/>
                <a:gd name="T69" fmla="*/ 872 h 1016"/>
                <a:gd name="T70" fmla="*/ 649 w 666"/>
                <a:gd name="T71" fmla="*/ 840 h 1016"/>
                <a:gd name="T72" fmla="*/ 666 w 666"/>
                <a:gd name="T73" fmla="*/ 760 h 1016"/>
                <a:gd name="T74" fmla="*/ 539 w 666"/>
                <a:gd name="T75" fmla="*/ 728 h 1016"/>
                <a:gd name="T76" fmla="*/ 523 w 666"/>
                <a:gd name="T77" fmla="*/ 632 h 1016"/>
                <a:gd name="T78" fmla="*/ 539 w 666"/>
                <a:gd name="T79" fmla="*/ 576 h 1016"/>
                <a:gd name="T80" fmla="*/ 480 w 666"/>
                <a:gd name="T81" fmla="*/ 512 h 1016"/>
                <a:gd name="T82" fmla="*/ 455 w 666"/>
                <a:gd name="T83" fmla="*/ 392 h 1016"/>
                <a:gd name="T84" fmla="*/ 413 w 666"/>
                <a:gd name="T85" fmla="*/ 344 h 1016"/>
                <a:gd name="T86" fmla="*/ 337 w 666"/>
                <a:gd name="T87" fmla="*/ 320 h 1016"/>
                <a:gd name="T88" fmla="*/ 388 w 666"/>
                <a:gd name="T89" fmla="*/ 280 h 1016"/>
                <a:gd name="T90" fmla="*/ 447 w 666"/>
                <a:gd name="T91" fmla="*/ 224 h 1016"/>
                <a:gd name="T92" fmla="*/ 489 w 666"/>
                <a:gd name="T93" fmla="*/ 144 h 1016"/>
                <a:gd name="T94" fmla="*/ 379 w 666"/>
                <a:gd name="T95" fmla="*/ 120 h 10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66"/>
                <a:gd name="T145" fmla="*/ 0 h 1016"/>
                <a:gd name="T146" fmla="*/ 666 w 666"/>
                <a:gd name="T147" fmla="*/ 1016 h 101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66" h="1016">
                  <a:moveTo>
                    <a:pt x="329" y="128"/>
                  </a:moveTo>
                  <a:lnTo>
                    <a:pt x="354" y="104"/>
                  </a:lnTo>
                  <a:lnTo>
                    <a:pt x="337" y="96"/>
                  </a:lnTo>
                  <a:lnTo>
                    <a:pt x="388" y="64"/>
                  </a:lnTo>
                  <a:lnTo>
                    <a:pt x="413" y="56"/>
                  </a:lnTo>
                  <a:lnTo>
                    <a:pt x="421" y="24"/>
                  </a:lnTo>
                  <a:lnTo>
                    <a:pt x="320" y="16"/>
                  </a:lnTo>
                  <a:lnTo>
                    <a:pt x="287" y="0"/>
                  </a:lnTo>
                  <a:lnTo>
                    <a:pt x="270" y="24"/>
                  </a:lnTo>
                  <a:lnTo>
                    <a:pt x="253" y="40"/>
                  </a:lnTo>
                  <a:lnTo>
                    <a:pt x="245" y="56"/>
                  </a:lnTo>
                  <a:lnTo>
                    <a:pt x="253" y="80"/>
                  </a:lnTo>
                  <a:lnTo>
                    <a:pt x="219" y="88"/>
                  </a:lnTo>
                  <a:lnTo>
                    <a:pt x="202" y="104"/>
                  </a:lnTo>
                  <a:lnTo>
                    <a:pt x="202" y="136"/>
                  </a:lnTo>
                  <a:lnTo>
                    <a:pt x="202" y="160"/>
                  </a:lnTo>
                  <a:lnTo>
                    <a:pt x="186" y="184"/>
                  </a:lnTo>
                  <a:lnTo>
                    <a:pt x="169" y="200"/>
                  </a:lnTo>
                  <a:lnTo>
                    <a:pt x="135" y="248"/>
                  </a:lnTo>
                  <a:lnTo>
                    <a:pt x="160" y="256"/>
                  </a:lnTo>
                  <a:lnTo>
                    <a:pt x="202" y="232"/>
                  </a:lnTo>
                  <a:lnTo>
                    <a:pt x="186" y="264"/>
                  </a:lnTo>
                  <a:lnTo>
                    <a:pt x="177" y="296"/>
                  </a:lnTo>
                  <a:lnTo>
                    <a:pt x="169" y="320"/>
                  </a:lnTo>
                  <a:lnTo>
                    <a:pt x="143" y="376"/>
                  </a:lnTo>
                  <a:lnTo>
                    <a:pt x="169" y="376"/>
                  </a:lnTo>
                  <a:lnTo>
                    <a:pt x="186" y="344"/>
                  </a:lnTo>
                  <a:lnTo>
                    <a:pt x="202" y="304"/>
                  </a:lnTo>
                  <a:lnTo>
                    <a:pt x="211" y="328"/>
                  </a:lnTo>
                  <a:lnTo>
                    <a:pt x="228" y="320"/>
                  </a:lnTo>
                  <a:lnTo>
                    <a:pt x="219" y="344"/>
                  </a:lnTo>
                  <a:lnTo>
                    <a:pt x="228" y="360"/>
                  </a:lnTo>
                  <a:lnTo>
                    <a:pt x="186" y="424"/>
                  </a:lnTo>
                  <a:lnTo>
                    <a:pt x="194" y="472"/>
                  </a:lnTo>
                  <a:lnTo>
                    <a:pt x="202" y="440"/>
                  </a:lnTo>
                  <a:lnTo>
                    <a:pt x="236" y="464"/>
                  </a:lnTo>
                  <a:lnTo>
                    <a:pt x="253" y="456"/>
                  </a:lnTo>
                  <a:lnTo>
                    <a:pt x="278" y="464"/>
                  </a:lnTo>
                  <a:lnTo>
                    <a:pt x="303" y="448"/>
                  </a:lnTo>
                  <a:lnTo>
                    <a:pt x="329" y="456"/>
                  </a:lnTo>
                  <a:lnTo>
                    <a:pt x="295" y="480"/>
                  </a:lnTo>
                  <a:lnTo>
                    <a:pt x="287" y="496"/>
                  </a:lnTo>
                  <a:lnTo>
                    <a:pt x="312" y="544"/>
                  </a:lnTo>
                  <a:lnTo>
                    <a:pt x="329" y="544"/>
                  </a:lnTo>
                  <a:lnTo>
                    <a:pt x="329" y="576"/>
                  </a:lnTo>
                  <a:lnTo>
                    <a:pt x="320" y="576"/>
                  </a:lnTo>
                  <a:lnTo>
                    <a:pt x="312" y="632"/>
                  </a:lnTo>
                  <a:lnTo>
                    <a:pt x="295" y="648"/>
                  </a:lnTo>
                  <a:lnTo>
                    <a:pt x="287" y="640"/>
                  </a:lnTo>
                  <a:lnTo>
                    <a:pt x="236" y="640"/>
                  </a:lnTo>
                  <a:lnTo>
                    <a:pt x="202" y="624"/>
                  </a:lnTo>
                  <a:lnTo>
                    <a:pt x="186" y="632"/>
                  </a:lnTo>
                  <a:lnTo>
                    <a:pt x="202" y="648"/>
                  </a:lnTo>
                  <a:lnTo>
                    <a:pt x="160" y="680"/>
                  </a:lnTo>
                  <a:lnTo>
                    <a:pt x="177" y="688"/>
                  </a:lnTo>
                  <a:lnTo>
                    <a:pt x="202" y="680"/>
                  </a:lnTo>
                  <a:lnTo>
                    <a:pt x="211" y="744"/>
                  </a:lnTo>
                  <a:lnTo>
                    <a:pt x="169" y="760"/>
                  </a:lnTo>
                  <a:lnTo>
                    <a:pt x="143" y="768"/>
                  </a:lnTo>
                  <a:lnTo>
                    <a:pt x="101" y="776"/>
                  </a:lnTo>
                  <a:lnTo>
                    <a:pt x="84" y="784"/>
                  </a:lnTo>
                  <a:lnTo>
                    <a:pt x="93" y="792"/>
                  </a:lnTo>
                  <a:lnTo>
                    <a:pt x="101" y="808"/>
                  </a:lnTo>
                  <a:lnTo>
                    <a:pt x="135" y="824"/>
                  </a:lnTo>
                  <a:lnTo>
                    <a:pt x="152" y="808"/>
                  </a:lnTo>
                  <a:lnTo>
                    <a:pt x="169" y="824"/>
                  </a:lnTo>
                  <a:lnTo>
                    <a:pt x="160" y="840"/>
                  </a:lnTo>
                  <a:lnTo>
                    <a:pt x="194" y="840"/>
                  </a:lnTo>
                  <a:lnTo>
                    <a:pt x="219" y="864"/>
                  </a:lnTo>
                  <a:lnTo>
                    <a:pt x="261" y="864"/>
                  </a:lnTo>
                  <a:lnTo>
                    <a:pt x="278" y="856"/>
                  </a:lnTo>
                  <a:lnTo>
                    <a:pt x="295" y="848"/>
                  </a:lnTo>
                  <a:lnTo>
                    <a:pt x="270" y="872"/>
                  </a:lnTo>
                  <a:lnTo>
                    <a:pt x="261" y="888"/>
                  </a:lnTo>
                  <a:lnTo>
                    <a:pt x="228" y="896"/>
                  </a:lnTo>
                  <a:lnTo>
                    <a:pt x="160" y="888"/>
                  </a:lnTo>
                  <a:lnTo>
                    <a:pt x="152" y="896"/>
                  </a:lnTo>
                  <a:lnTo>
                    <a:pt x="127" y="904"/>
                  </a:lnTo>
                  <a:lnTo>
                    <a:pt x="110" y="928"/>
                  </a:lnTo>
                  <a:lnTo>
                    <a:pt x="42" y="976"/>
                  </a:lnTo>
                  <a:lnTo>
                    <a:pt x="0" y="984"/>
                  </a:lnTo>
                  <a:lnTo>
                    <a:pt x="9" y="992"/>
                  </a:lnTo>
                  <a:lnTo>
                    <a:pt x="34" y="992"/>
                  </a:lnTo>
                  <a:lnTo>
                    <a:pt x="51" y="1016"/>
                  </a:lnTo>
                  <a:lnTo>
                    <a:pt x="68" y="1008"/>
                  </a:lnTo>
                  <a:lnTo>
                    <a:pt x="68" y="992"/>
                  </a:lnTo>
                  <a:lnTo>
                    <a:pt x="93" y="976"/>
                  </a:lnTo>
                  <a:lnTo>
                    <a:pt x="143" y="976"/>
                  </a:lnTo>
                  <a:lnTo>
                    <a:pt x="169" y="1008"/>
                  </a:lnTo>
                  <a:lnTo>
                    <a:pt x="219" y="960"/>
                  </a:lnTo>
                  <a:lnTo>
                    <a:pt x="261" y="952"/>
                  </a:lnTo>
                  <a:lnTo>
                    <a:pt x="295" y="976"/>
                  </a:lnTo>
                  <a:lnTo>
                    <a:pt x="337" y="984"/>
                  </a:lnTo>
                  <a:lnTo>
                    <a:pt x="346" y="968"/>
                  </a:lnTo>
                  <a:lnTo>
                    <a:pt x="388" y="968"/>
                  </a:lnTo>
                  <a:lnTo>
                    <a:pt x="421" y="968"/>
                  </a:lnTo>
                  <a:lnTo>
                    <a:pt x="472" y="968"/>
                  </a:lnTo>
                  <a:lnTo>
                    <a:pt x="506" y="984"/>
                  </a:lnTo>
                  <a:lnTo>
                    <a:pt x="573" y="968"/>
                  </a:lnTo>
                  <a:lnTo>
                    <a:pt x="590" y="952"/>
                  </a:lnTo>
                  <a:lnTo>
                    <a:pt x="624" y="952"/>
                  </a:lnTo>
                  <a:lnTo>
                    <a:pt x="624" y="928"/>
                  </a:lnTo>
                  <a:lnTo>
                    <a:pt x="565" y="912"/>
                  </a:lnTo>
                  <a:lnTo>
                    <a:pt x="590" y="896"/>
                  </a:lnTo>
                  <a:lnTo>
                    <a:pt x="590" y="872"/>
                  </a:lnTo>
                  <a:lnTo>
                    <a:pt x="624" y="872"/>
                  </a:lnTo>
                  <a:lnTo>
                    <a:pt x="624" y="856"/>
                  </a:lnTo>
                  <a:lnTo>
                    <a:pt x="649" y="840"/>
                  </a:lnTo>
                  <a:lnTo>
                    <a:pt x="657" y="816"/>
                  </a:lnTo>
                  <a:lnTo>
                    <a:pt x="666" y="800"/>
                  </a:lnTo>
                  <a:lnTo>
                    <a:pt x="666" y="760"/>
                  </a:lnTo>
                  <a:lnTo>
                    <a:pt x="582" y="728"/>
                  </a:lnTo>
                  <a:lnTo>
                    <a:pt x="565" y="744"/>
                  </a:lnTo>
                  <a:lnTo>
                    <a:pt x="539" y="728"/>
                  </a:lnTo>
                  <a:lnTo>
                    <a:pt x="573" y="704"/>
                  </a:lnTo>
                  <a:lnTo>
                    <a:pt x="556" y="656"/>
                  </a:lnTo>
                  <a:lnTo>
                    <a:pt x="523" y="632"/>
                  </a:lnTo>
                  <a:lnTo>
                    <a:pt x="548" y="632"/>
                  </a:lnTo>
                  <a:lnTo>
                    <a:pt x="539" y="592"/>
                  </a:lnTo>
                  <a:lnTo>
                    <a:pt x="539" y="576"/>
                  </a:lnTo>
                  <a:lnTo>
                    <a:pt x="531" y="560"/>
                  </a:lnTo>
                  <a:lnTo>
                    <a:pt x="523" y="536"/>
                  </a:lnTo>
                  <a:lnTo>
                    <a:pt x="480" y="512"/>
                  </a:lnTo>
                  <a:lnTo>
                    <a:pt x="472" y="480"/>
                  </a:lnTo>
                  <a:lnTo>
                    <a:pt x="455" y="440"/>
                  </a:lnTo>
                  <a:lnTo>
                    <a:pt x="455" y="392"/>
                  </a:lnTo>
                  <a:lnTo>
                    <a:pt x="447" y="376"/>
                  </a:lnTo>
                  <a:lnTo>
                    <a:pt x="421" y="352"/>
                  </a:lnTo>
                  <a:lnTo>
                    <a:pt x="413" y="344"/>
                  </a:lnTo>
                  <a:lnTo>
                    <a:pt x="396" y="328"/>
                  </a:lnTo>
                  <a:lnTo>
                    <a:pt x="362" y="328"/>
                  </a:lnTo>
                  <a:lnTo>
                    <a:pt x="337" y="320"/>
                  </a:lnTo>
                  <a:lnTo>
                    <a:pt x="371" y="312"/>
                  </a:lnTo>
                  <a:lnTo>
                    <a:pt x="396" y="304"/>
                  </a:lnTo>
                  <a:lnTo>
                    <a:pt x="388" y="280"/>
                  </a:lnTo>
                  <a:lnTo>
                    <a:pt x="421" y="264"/>
                  </a:lnTo>
                  <a:lnTo>
                    <a:pt x="421" y="248"/>
                  </a:lnTo>
                  <a:lnTo>
                    <a:pt x="447" y="224"/>
                  </a:lnTo>
                  <a:lnTo>
                    <a:pt x="455" y="192"/>
                  </a:lnTo>
                  <a:lnTo>
                    <a:pt x="489" y="168"/>
                  </a:lnTo>
                  <a:lnTo>
                    <a:pt x="489" y="144"/>
                  </a:lnTo>
                  <a:lnTo>
                    <a:pt x="447" y="144"/>
                  </a:lnTo>
                  <a:lnTo>
                    <a:pt x="430" y="128"/>
                  </a:lnTo>
                  <a:lnTo>
                    <a:pt x="379" y="120"/>
                  </a:lnTo>
                  <a:lnTo>
                    <a:pt x="329" y="128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55" name="Freeform 15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w 67"/>
                <a:gd name="T13" fmla="*/ 2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"/>
                <a:gd name="T22" fmla="*/ 0 h 64"/>
                <a:gd name="T23" fmla="*/ 67 w 67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56" name="Freeform 17"/>
            <p:cNvSpPr>
              <a:spLocks/>
            </p:cNvSpPr>
            <p:nvPr/>
          </p:nvSpPr>
          <p:spPr bwMode="auto">
            <a:xfrm>
              <a:off x="3752" y="1984"/>
              <a:ext cx="67" cy="64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"/>
                <a:gd name="T19" fmla="*/ 0 h 64"/>
                <a:gd name="T20" fmla="*/ 67 w 67"/>
                <a:gd name="T21" fmla="*/ 64 h 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51" name="Freeform 18"/>
            <p:cNvSpPr>
              <a:spLocks/>
            </p:cNvSpPr>
            <p:nvPr/>
          </p:nvSpPr>
          <p:spPr bwMode="auto">
            <a:xfrm>
              <a:off x="3752" y="1984"/>
              <a:ext cx="66" cy="65"/>
            </a:xfrm>
            <a:custGeom>
              <a:avLst/>
              <a:gdLst>
                <a:gd name="T0" fmla="*/ 0 w 67"/>
                <a:gd name="T1" fmla="*/ 24 h 64"/>
                <a:gd name="T2" fmla="*/ 17 w 67"/>
                <a:gd name="T3" fmla="*/ 56 h 64"/>
                <a:gd name="T4" fmla="*/ 51 w 67"/>
                <a:gd name="T5" fmla="*/ 64 h 64"/>
                <a:gd name="T6" fmla="*/ 67 w 67"/>
                <a:gd name="T7" fmla="*/ 48 h 64"/>
                <a:gd name="T8" fmla="*/ 59 w 67"/>
                <a:gd name="T9" fmla="*/ 0 h 64"/>
                <a:gd name="T10" fmla="*/ 0 w 67"/>
                <a:gd name="T11" fmla="*/ 8 h 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7"/>
                <a:gd name="T19" fmla="*/ 0 h 64"/>
                <a:gd name="T20" fmla="*/ 67 w 67"/>
                <a:gd name="T21" fmla="*/ 64 h 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7" h="64">
                  <a:moveTo>
                    <a:pt x="0" y="24"/>
                  </a:moveTo>
                  <a:lnTo>
                    <a:pt x="17" y="56"/>
                  </a:lnTo>
                  <a:lnTo>
                    <a:pt x="51" y="64"/>
                  </a:lnTo>
                  <a:lnTo>
                    <a:pt x="67" y="48"/>
                  </a:lnTo>
                  <a:lnTo>
                    <a:pt x="59" y="0"/>
                  </a:lnTo>
                  <a:lnTo>
                    <a:pt x="0" y="8"/>
                  </a:lnTo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58" name="Freeform 19"/>
            <p:cNvSpPr>
              <a:spLocks/>
            </p:cNvSpPr>
            <p:nvPr/>
          </p:nvSpPr>
          <p:spPr bwMode="auto">
            <a:xfrm>
              <a:off x="3845" y="1920"/>
              <a:ext cx="109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09"/>
                <a:gd name="T61" fmla="*/ 0 h 176"/>
                <a:gd name="T62" fmla="*/ 109 w 109"/>
                <a:gd name="T63" fmla="*/ 176 h 17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53" name="Freeform 20"/>
            <p:cNvSpPr>
              <a:spLocks/>
            </p:cNvSpPr>
            <p:nvPr/>
          </p:nvSpPr>
          <p:spPr bwMode="auto">
            <a:xfrm>
              <a:off x="4038" y="4048"/>
              <a:ext cx="329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28"/>
                <a:gd name="T115" fmla="*/ 0 h 208"/>
                <a:gd name="T116" fmla="*/ 328 w 328"/>
                <a:gd name="T117" fmla="*/ 208 h 20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4" name="Freeform 21"/>
            <p:cNvSpPr>
              <a:spLocks/>
            </p:cNvSpPr>
            <p:nvPr/>
          </p:nvSpPr>
          <p:spPr bwMode="auto">
            <a:xfrm>
              <a:off x="3845" y="1920"/>
              <a:ext cx="110" cy="176"/>
            </a:xfrm>
            <a:custGeom>
              <a:avLst/>
              <a:gdLst>
                <a:gd name="T0" fmla="*/ 0 w 109"/>
                <a:gd name="T1" fmla="*/ 168 h 176"/>
                <a:gd name="T2" fmla="*/ 50 w 109"/>
                <a:gd name="T3" fmla="*/ 176 h 176"/>
                <a:gd name="T4" fmla="*/ 76 w 109"/>
                <a:gd name="T5" fmla="*/ 144 h 176"/>
                <a:gd name="T6" fmla="*/ 76 w 109"/>
                <a:gd name="T7" fmla="*/ 112 h 176"/>
                <a:gd name="T8" fmla="*/ 109 w 109"/>
                <a:gd name="T9" fmla="*/ 96 h 176"/>
                <a:gd name="T10" fmla="*/ 92 w 109"/>
                <a:gd name="T11" fmla="*/ 72 h 176"/>
                <a:gd name="T12" fmla="*/ 109 w 109"/>
                <a:gd name="T13" fmla="*/ 64 h 176"/>
                <a:gd name="T14" fmla="*/ 101 w 109"/>
                <a:gd name="T15" fmla="*/ 8 h 176"/>
                <a:gd name="T16" fmla="*/ 84 w 109"/>
                <a:gd name="T17" fmla="*/ 0 h 176"/>
                <a:gd name="T18" fmla="*/ 67 w 109"/>
                <a:gd name="T19" fmla="*/ 16 h 176"/>
                <a:gd name="T20" fmla="*/ 59 w 109"/>
                <a:gd name="T21" fmla="*/ 48 h 176"/>
                <a:gd name="T22" fmla="*/ 42 w 109"/>
                <a:gd name="T23" fmla="*/ 16 h 176"/>
                <a:gd name="T24" fmla="*/ 8 w 109"/>
                <a:gd name="T25" fmla="*/ 40 h 176"/>
                <a:gd name="T26" fmla="*/ 0 w 109"/>
                <a:gd name="T27" fmla="*/ 48 h 176"/>
                <a:gd name="T28" fmla="*/ 8 w 109"/>
                <a:gd name="T29" fmla="*/ 72 h 176"/>
                <a:gd name="T30" fmla="*/ 42 w 109"/>
                <a:gd name="T31" fmla="*/ 88 h 176"/>
                <a:gd name="T32" fmla="*/ 50 w 109"/>
                <a:gd name="T33" fmla="*/ 112 h 176"/>
                <a:gd name="T34" fmla="*/ 33 w 109"/>
                <a:gd name="T35" fmla="*/ 144 h 176"/>
                <a:gd name="T36" fmla="*/ 8 w 109"/>
                <a:gd name="T37" fmla="*/ 136 h 176"/>
                <a:gd name="T38" fmla="*/ 0 w 109"/>
                <a:gd name="T39" fmla="*/ 168 h 17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09"/>
                <a:gd name="T61" fmla="*/ 0 h 176"/>
                <a:gd name="T62" fmla="*/ 109 w 109"/>
                <a:gd name="T63" fmla="*/ 176 h 17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09" h="176">
                  <a:moveTo>
                    <a:pt x="0" y="168"/>
                  </a:moveTo>
                  <a:lnTo>
                    <a:pt x="50" y="176"/>
                  </a:lnTo>
                  <a:lnTo>
                    <a:pt x="76" y="144"/>
                  </a:lnTo>
                  <a:lnTo>
                    <a:pt x="76" y="112"/>
                  </a:lnTo>
                  <a:lnTo>
                    <a:pt x="109" y="96"/>
                  </a:lnTo>
                  <a:lnTo>
                    <a:pt x="92" y="72"/>
                  </a:lnTo>
                  <a:lnTo>
                    <a:pt x="109" y="64"/>
                  </a:lnTo>
                  <a:lnTo>
                    <a:pt x="101" y="8"/>
                  </a:lnTo>
                  <a:lnTo>
                    <a:pt x="84" y="0"/>
                  </a:lnTo>
                  <a:lnTo>
                    <a:pt x="67" y="16"/>
                  </a:lnTo>
                  <a:lnTo>
                    <a:pt x="59" y="48"/>
                  </a:lnTo>
                  <a:lnTo>
                    <a:pt x="42" y="16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2" y="88"/>
                  </a:lnTo>
                  <a:lnTo>
                    <a:pt x="50" y="112"/>
                  </a:lnTo>
                  <a:lnTo>
                    <a:pt x="33" y="144"/>
                  </a:lnTo>
                  <a:lnTo>
                    <a:pt x="8" y="136"/>
                  </a:lnTo>
                  <a:lnTo>
                    <a:pt x="0" y="168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61" name="Freeform 22"/>
            <p:cNvSpPr>
              <a:spLocks/>
            </p:cNvSpPr>
            <p:nvPr/>
          </p:nvSpPr>
          <p:spPr bwMode="auto">
            <a:xfrm>
              <a:off x="4039" y="4048"/>
              <a:ext cx="328" cy="208"/>
            </a:xfrm>
            <a:custGeom>
              <a:avLst/>
              <a:gdLst>
                <a:gd name="T0" fmla="*/ 0 w 328"/>
                <a:gd name="T1" fmla="*/ 80 h 208"/>
                <a:gd name="T2" fmla="*/ 0 w 328"/>
                <a:gd name="T3" fmla="*/ 56 h 208"/>
                <a:gd name="T4" fmla="*/ 25 w 328"/>
                <a:gd name="T5" fmla="*/ 32 h 208"/>
                <a:gd name="T6" fmla="*/ 50 w 328"/>
                <a:gd name="T7" fmla="*/ 48 h 208"/>
                <a:gd name="T8" fmla="*/ 67 w 328"/>
                <a:gd name="T9" fmla="*/ 32 h 208"/>
                <a:gd name="T10" fmla="*/ 92 w 328"/>
                <a:gd name="T11" fmla="*/ 24 h 208"/>
                <a:gd name="T12" fmla="*/ 101 w 328"/>
                <a:gd name="T13" fmla="*/ 32 h 208"/>
                <a:gd name="T14" fmla="*/ 117 w 328"/>
                <a:gd name="T15" fmla="*/ 40 h 208"/>
                <a:gd name="T16" fmla="*/ 134 w 328"/>
                <a:gd name="T17" fmla="*/ 48 h 208"/>
                <a:gd name="T18" fmla="*/ 160 w 328"/>
                <a:gd name="T19" fmla="*/ 40 h 208"/>
                <a:gd name="T20" fmla="*/ 210 w 328"/>
                <a:gd name="T21" fmla="*/ 40 h 208"/>
                <a:gd name="T22" fmla="*/ 235 w 328"/>
                <a:gd name="T23" fmla="*/ 32 h 208"/>
                <a:gd name="T24" fmla="*/ 252 w 328"/>
                <a:gd name="T25" fmla="*/ 16 h 208"/>
                <a:gd name="T26" fmla="*/ 261 w 328"/>
                <a:gd name="T27" fmla="*/ 16 h 208"/>
                <a:gd name="T28" fmla="*/ 286 w 328"/>
                <a:gd name="T29" fmla="*/ 24 h 208"/>
                <a:gd name="T30" fmla="*/ 294 w 328"/>
                <a:gd name="T31" fmla="*/ 8 h 208"/>
                <a:gd name="T32" fmla="*/ 320 w 328"/>
                <a:gd name="T33" fmla="*/ 0 h 208"/>
                <a:gd name="T34" fmla="*/ 328 w 328"/>
                <a:gd name="T35" fmla="*/ 16 h 208"/>
                <a:gd name="T36" fmla="*/ 311 w 328"/>
                <a:gd name="T37" fmla="*/ 56 h 208"/>
                <a:gd name="T38" fmla="*/ 303 w 328"/>
                <a:gd name="T39" fmla="*/ 80 h 208"/>
                <a:gd name="T40" fmla="*/ 286 w 328"/>
                <a:gd name="T41" fmla="*/ 104 h 208"/>
                <a:gd name="T42" fmla="*/ 286 w 328"/>
                <a:gd name="T43" fmla="*/ 112 h 208"/>
                <a:gd name="T44" fmla="*/ 303 w 328"/>
                <a:gd name="T45" fmla="*/ 128 h 208"/>
                <a:gd name="T46" fmla="*/ 320 w 328"/>
                <a:gd name="T47" fmla="*/ 160 h 208"/>
                <a:gd name="T48" fmla="*/ 303 w 328"/>
                <a:gd name="T49" fmla="*/ 176 h 208"/>
                <a:gd name="T50" fmla="*/ 303 w 328"/>
                <a:gd name="T51" fmla="*/ 208 h 208"/>
                <a:gd name="T52" fmla="*/ 269 w 328"/>
                <a:gd name="T53" fmla="*/ 200 h 208"/>
                <a:gd name="T54" fmla="*/ 227 w 328"/>
                <a:gd name="T55" fmla="*/ 192 h 208"/>
                <a:gd name="T56" fmla="*/ 202 w 328"/>
                <a:gd name="T57" fmla="*/ 152 h 208"/>
                <a:gd name="T58" fmla="*/ 168 w 328"/>
                <a:gd name="T59" fmla="*/ 160 h 208"/>
                <a:gd name="T60" fmla="*/ 143 w 328"/>
                <a:gd name="T61" fmla="*/ 144 h 208"/>
                <a:gd name="T62" fmla="*/ 126 w 328"/>
                <a:gd name="T63" fmla="*/ 128 h 208"/>
                <a:gd name="T64" fmla="*/ 109 w 328"/>
                <a:gd name="T65" fmla="*/ 128 h 208"/>
                <a:gd name="T66" fmla="*/ 84 w 328"/>
                <a:gd name="T67" fmla="*/ 112 h 208"/>
                <a:gd name="T68" fmla="*/ 67 w 328"/>
                <a:gd name="T69" fmla="*/ 112 h 208"/>
                <a:gd name="T70" fmla="*/ 50 w 328"/>
                <a:gd name="T71" fmla="*/ 96 h 208"/>
                <a:gd name="T72" fmla="*/ 25 w 328"/>
                <a:gd name="T73" fmla="*/ 104 h 208"/>
                <a:gd name="T74" fmla="*/ 0 w 328"/>
                <a:gd name="T75" fmla="*/ 80 h 20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28"/>
                <a:gd name="T115" fmla="*/ 0 h 208"/>
                <a:gd name="T116" fmla="*/ 328 w 328"/>
                <a:gd name="T117" fmla="*/ 208 h 20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28" h="208">
                  <a:moveTo>
                    <a:pt x="0" y="80"/>
                  </a:moveTo>
                  <a:lnTo>
                    <a:pt x="0" y="56"/>
                  </a:lnTo>
                  <a:lnTo>
                    <a:pt x="25" y="32"/>
                  </a:lnTo>
                  <a:lnTo>
                    <a:pt x="50" y="48"/>
                  </a:lnTo>
                  <a:lnTo>
                    <a:pt x="67" y="32"/>
                  </a:lnTo>
                  <a:lnTo>
                    <a:pt x="92" y="24"/>
                  </a:lnTo>
                  <a:lnTo>
                    <a:pt x="101" y="32"/>
                  </a:lnTo>
                  <a:lnTo>
                    <a:pt x="117" y="40"/>
                  </a:lnTo>
                  <a:lnTo>
                    <a:pt x="134" y="48"/>
                  </a:lnTo>
                  <a:lnTo>
                    <a:pt x="160" y="40"/>
                  </a:lnTo>
                  <a:lnTo>
                    <a:pt x="210" y="40"/>
                  </a:lnTo>
                  <a:lnTo>
                    <a:pt x="235" y="32"/>
                  </a:lnTo>
                  <a:lnTo>
                    <a:pt x="252" y="16"/>
                  </a:lnTo>
                  <a:lnTo>
                    <a:pt x="261" y="16"/>
                  </a:lnTo>
                  <a:lnTo>
                    <a:pt x="286" y="24"/>
                  </a:lnTo>
                  <a:lnTo>
                    <a:pt x="294" y="8"/>
                  </a:lnTo>
                  <a:lnTo>
                    <a:pt x="320" y="0"/>
                  </a:lnTo>
                  <a:lnTo>
                    <a:pt x="328" y="16"/>
                  </a:lnTo>
                  <a:lnTo>
                    <a:pt x="311" y="56"/>
                  </a:lnTo>
                  <a:lnTo>
                    <a:pt x="303" y="80"/>
                  </a:lnTo>
                  <a:lnTo>
                    <a:pt x="286" y="104"/>
                  </a:lnTo>
                  <a:lnTo>
                    <a:pt x="286" y="112"/>
                  </a:lnTo>
                  <a:lnTo>
                    <a:pt x="303" y="128"/>
                  </a:lnTo>
                  <a:lnTo>
                    <a:pt x="320" y="160"/>
                  </a:lnTo>
                  <a:lnTo>
                    <a:pt x="303" y="176"/>
                  </a:lnTo>
                  <a:lnTo>
                    <a:pt x="303" y="208"/>
                  </a:lnTo>
                  <a:lnTo>
                    <a:pt x="269" y="200"/>
                  </a:lnTo>
                  <a:lnTo>
                    <a:pt x="227" y="192"/>
                  </a:lnTo>
                  <a:lnTo>
                    <a:pt x="202" y="152"/>
                  </a:lnTo>
                  <a:lnTo>
                    <a:pt x="168" y="160"/>
                  </a:lnTo>
                  <a:lnTo>
                    <a:pt x="143" y="144"/>
                  </a:lnTo>
                  <a:lnTo>
                    <a:pt x="126" y="128"/>
                  </a:lnTo>
                  <a:lnTo>
                    <a:pt x="109" y="128"/>
                  </a:lnTo>
                  <a:lnTo>
                    <a:pt x="84" y="112"/>
                  </a:lnTo>
                  <a:lnTo>
                    <a:pt x="67" y="112"/>
                  </a:lnTo>
                  <a:lnTo>
                    <a:pt x="50" y="96"/>
                  </a:lnTo>
                  <a:lnTo>
                    <a:pt x="25" y="104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62" name="Freeform 23"/>
            <p:cNvSpPr>
              <a:spLocks/>
            </p:cNvSpPr>
            <p:nvPr/>
          </p:nvSpPr>
          <p:spPr bwMode="auto">
            <a:xfrm>
              <a:off x="5286" y="4200"/>
              <a:ext cx="311" cy="72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72"/>
                <a:gd name="T86" fmla="*/ 311 w 311"/>
                <a:gd name="T87" fmla="*/ 72 h 7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57" name="Freeform 24"/>
            <p:cNvSpPr>
              <a:spLocks/>
            </p:cNvSpPr>
            <p:nvPr/>
          </p:nvSpPr>
          <p:spPr bwMode="auto">
            <a:xfrm>
              <a:off x="3583" y="3713"/>
              <a:ext cx="169" cy="287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8"/>
                <a:gd name="T76" fmla="*/ 0 h 288"/>
                <a:gd name="T77" fmla="*/ 168 w 168"/>
                <a:gd name="T78" fmla="*/ 288 h 28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8" name="Freeform 25"/>
            <p:cNvSpPr>
              <a:spLocks/>
            </p:cNvSpPr>
            <p:nvPr/>
          </p:nvSpPr>
          <p:spPr bwMode="auto">
            <a:xfrm>
              <a:off x="5285" y="4201"/>
              <a:ext cx="312" cy="71"/>
            </a:xfrm>
            <a:custGeom>
              <a:avLst/>
              <a:gdLst>
                <a:gd name="T0" fmla="*/ 0 w 311"/>
                <a:gd name="T1" fmla="*/ 24 h 72"/>
                <a:gd name="T2" fmla="*/ 8 w 311"/>
                <a:gd name="T3" fmla="*/ 56 h 72"/>
                <a:gd name="T4" fmla="*/ 33 w 311"/>
                <a:gd name="T5" fmla="*/ 64 h 72"/>
                <a:gd name="T6" fmla="*/ 67 w 311"/>
                <a:gd name="T7" fmla="*/ 64 h 72"/>
                <a:gd name="T8" fmla="*/ 126 w 311"/>
                <a:gd name="T9" fmla="*/ 56 h 72"/>
                <a:gd name="T10" fmla="*/ 143 w 311"/>
                <a:gd name="T11" fmla="*/ 56 h 72"/>
                <a:gd name="T12" fmla="*/ 143 w 311"/>
                <a:gd name="T13" fmla="*/ 72 h 72"/>
                <a:gd name="T14" fmla="*/ 193 w 311"/>
                <a:gd name="T15" fmla="*/ 72 h 72"/>
                <a:gd name="T16" fmla="*/ 219 w 311"/>
                <a:gd name="T17" fmla="*/ 56 h 72"/>
                <a:gd name="T18" fmla="*/ 252 w 311"/>
                <a:gd name="T19" fmla="*/ 56 h 72"/>
                <a:gd name="T20" fmla="*/ 278 w 311"/>
                <a:gd name="T21" fmla="*/ 40 h 72"/>
                <a:gd name="T22" fmla="*/ 311 w 311"/>
                <a:gd name="T23" fmla="*/ 32 h 72"/>
                <a:gd name="T24" fmla="*/ 311 w 311"/>
                <a:gd name="T25" fmla="*/ 0 h 72"/>
                <a:gd name="T26" fmla="*/ 286 w 311"/>
                <a:gd name="T27" fmla="*/ 16 h 72"/>
                <a:gd name="T28" fmla="*/ 269 w 311"/>
                <a:gd name="T29" fmla="*/ 24 h 72"/>
                <a:gd name="T30" fmla="*/ 252 w 311"/>
                <a:gd name="T31" fmla="*/ 24 h 72"/>
                <a:gd name="T32" fmla="*/ 244 w 311"/>
                <a:gd name="T33" fmla="*/ 8 h 72"/>
                <a:gd name="T34" fmla="*/ 219 w 311"/>
                <a:gd name="T35" fmla="*/ 16 h 72"/>
                <a:gd name="T36" fmla="*/ 168 w 311"/>
                <a:gd name="T37" fmla="*/ 24 h 72"/>
                <a:gd name="T38" fmla="*/ 168 w 311"/>
                <a:gd name="T39" fmla="*/ 8 h 72"/>
                <a:gd name="T40" fmla="*/ 84 w 311"/>
                <a:gd name="T41" fmla="*/ 40 h 72"/>
                <a:gd name="T42" fmla="*/ 75 w 311"/>
                <a:gd name="T43" fmla="*/ 16 h 72"/>
                <a:gd name="T44" fmla="*/ 59 w 311"/>
                <a:gd name="T45" fmla="*/ 8 h 72"/>
                <a:gd name="T46" fmla="*/ 59 w 311"/>
                <a:gd name="T47" fmla="*/ 24 h 72"/>
                <a:gd name="T48" fmla="*/ 33 w 311"/>
                <a:gd name="T49" fmla="*/ 24 h 72"/>
                <a:gd name="T50" fmla="*/ 16 w 311"/>
                <a:gd name="T51" fmla="*/ 0 h 72"/>
                <a:gd name="T52" fmla="*/ 16 w 311"/>
                <a:gd name="T53" fmla="*/ 16 h 72"/>
                <a:gd name="T54" fmla="*/ 0 w 311"/>
                <a:gd name="T55" fmla="*/ 24 h 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72"/>
                <a:gd name="T86" fmla="*/ 311 w 311"/>
                <a:gd name="T87" fmla="*/ 72 h 7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72">
                  <a:moveTo>
                    <a:pt x="0" y="24"/>
                  </a:moveTo>
                  <a:lnTo>
                    <a:pt x="8" y="56"/>
                  </a:lnTo>
                  <a:lnTo>
                    <a:pt x="33" y="64"/>
                  </a:lnTo>
                  <a:lnTo>
                    <a:pt x="67" y="64"/>
                  </a:lnTo>
                  <a:lnTo>
                    <a:pt x="126" y="56"/>
                  </a:lnTo>
                  <a:lnTo>
                    <a:pt x="143" y="56"/>
                  </a:lnTo>
                  <a:lnTo>
                    <a:pt x="143" y="72"/>
                  </a:lnTo>
                  <a:lnTo>
                    <a:pt x="193" y="72"/>
                  </a:lnTo>
                  <a:lnTo>
                    <a:pt x="219" y="56"/>
                  </a:lnTo>
                  <a:lnTo>
                    <a:pt x="252" y="56"/>
                  </a:lnTo>
                  <a:lnTo>
                    <a:pt x="278" y="40"/>
                  </a:lnTo>
                  <a:lnTo>
                    <a:pt x="311" y="32"/>
                  </a:lnTo>
                  <a:lnTo>
                    <a:pt x="311" y="0"/>
                  </a:lnTo>
                  <a:lnTo>
                    <a:pt x="286" y="16"/>
                  </a:lnTo>
                  <a:lnTo>
                    <a:pt x="269" y="24"/>
                  </a:lnTo>
                  <a:lnTo>
                    <a:pt x="252" y="24"/>
                  </a:lnTo>
                  <a:lnTo>
                    <a:pt x="244" y="8"/>
                  </a:lnTo>
                  <a:lnTo>
                    <a:pt x="219" y="16"/>
                  </a:lnTo>
                  <a:lnTo>
                    <a:pt x="168" y="24"/>
                  </a:lnTo>
                  <a:lnTo>
                    <a:pt x="168" y="8"/>
                  </a:lnTo>
                  <a:lnTo>
                    <a:pt x="84" y="40"/>
                  </a:lnTo>
                  <a:lnTo>
                    <a:pt x="75" y="16"/>
                  </a:lnTo>
                  <a:lnTo>
                    <a:pt x="59" y="8"/>
                  </a:lnTo>
                  <a:lnTo>
                    <a:pt x="59" y="24"/>
                  </a:lnTo>
                  <a:lnTo>
                    <a:pt x="33" y="24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65" name="Freeform 26"/>
            <p:cNvSpPr>
              <a:spLocks/>
            </p:cNvSpPr>
            <p:nvPr/>
          </p:nvSpPr>
          <p:spPr bwMode="auto">
            <a:xfrm>
              <a:off x="3584" y="3712"/>
              <a:ext cx="168" cy="288"/>
            </a:xfrm>
            <a:custGeom>
              <a:avLst/>
              <a:gdLst>
                <a:gd name="T0" fmla="*/ 0 w 168"/>
                <a:gd name="T1" fmla="*/ 40 h 288"/>
                <a:gd name="T2" fmla="*/ 33 w 168"/>
                <a:gd name="T3" fmla="*/ 48 h 288"/>
                <a:gd name="T4" fmla="*/ 59 w 168"/>
                <a:gd name="T5" fmla="*/ 40 h 288"/>
                <a:gd name="T6" fmla="*/ 101 w 168"/>
                <a:gd name="T7" fmla="*/ 8 h 288"/>
                <a:gd name="T8" fmla="*/ 109 w 168"/>
                <a:gd name="T9" fmla="*/ 0 h 288"/>
                <a:gd name="T10" fmla="*/ 143 w 168"/>
                <a:gd name="T11" fmla="*/ 16 h 288"/>
                <a:gd name="T12" fmla="*/ 143 w 168"/>
                <a:gd name="T13" fmla="*/ 32 h 288"/>
                <a:gd name="T14" fmla="*/ 168 w 168"/>
                <a:gd name="T15" fmla="*/ 96 h 288"/>
                <a:gd name="T16" fmla="*/ 151 w 168"/>
                <a:gd name="T17" fmla="*/ 120 h 288"/>
                <a:gd name="T18" fmla="*/ 168 w 168"/>
                <a:gd name="T19" fmla="*/ 152 h 288"/>
                <a:gd name="T20" fmla="*/ 143 w 168"/>
                <a:gd name="T21" fmla="*/ 256 h 288"/>
                <a:gd name="T22" fmla="*/ 117 w 168"/>
                <a:gd name="T23" fmla="*/ 248 h 288"/>
                <a:gd name="T24" fmla="*/ 92 w 168"/>
                <a:gd name="T25" fmla="*/ 248 h 288"/>
                <a:gd name="T26" fmla="*/ 84 w 168"/>
                <a:gd name="T27" fmla="*/ 264 h 288"/>
                <a:gd name="T28" fmla="*/ 67 w 168"/>
                <a:gd name="T29" fmla="*/ 280 h 288"/>
                <a:gd name="T30" fmla="*/ 42 w 168"/>
                <a:gd name="T31" fmla="*/ 288 h 288"/>
                <a:gd name="T32" fmla="*/ 25 w 168"/>
                <a:gd name="T33" fmla="*/ 248 h 288"/>
                <a:gd name="T34" fmla="*/ 25 w 168"/>
                <a:gd name="T35" fmla="*/ 200 h 288"/>
                <a:gd name="T36" fmla="*/ 33 w 168"/>
                <a:gd name="T37" fmla="*/ 176 h 288"/>
                <a:gd name="T38" fmla="*/ 25 w 168"/>
                <a:gd name="T39" fmla="*/ 160 h 288"/>
                <a:gd name="T40" fmla="*/ 33 w 168"/>
                <a:gd name="T41" fmla="*/ 136 h 288"/>
                <a:gd name="T42" fmla="*/ 33 w 168"/>
                <a:gd name="T43" fmla="*/ 112 h 288"/>
                <a:gd name="T44" fmla="*/ 25 w 168"/>
                <a:gd name="T45" fmla="*/ 80 h 288"/>
                <a:gd name="T46" fmla="*/ 0 w 168"/>
                <a:gd name="T47" fmla="*/ 72 h 288"/>
                <a:gd name="T48" fmla="*/ 0 w 168"/>
                <a:gd name="T49" fmla="*/ 40 h 28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8"/>
                <a:gd name="T76" fmla="*/ 0 h 288"/>
                <a:gd name="T77" fmla="*/ 168 w 168"/>
                <a:gd name="T78" fmla="*/ 288 h 28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8" h="288">
                  <a:moveTo>
                    <a:pt x="0" y="40"/>
                  </a:moveTo>
                  <a:lnTo>
                    <a:pt x="33" y="48"/>
                  </a:lnTo>
                  <a:lnTo>
                    <a:pt x="59" y="40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43" y="16"/>
                  </a:lnTo>
                  <a:lnTo>
                    <a:pt x="143" y="32"/>
                  </a:lnTo>
                  <a:lnTo>
                    <a:pt x="168" y="96"/>
                  </a:lnTo>
                  <a:lnTo>
                    <a:pt x="151" y="120"/>
                  </a:lnTo>
                  <a:lnTo>
                    <a:pt x="168" y="152"/>
                  </a:lnTo>
                  <a:lnTo>
                    <a:pt x="143" y="256"/>
                  </a:lnTo>
                  <a:lnTo>
                    <a:pt x="117" y="248"/>
                  </a:lnTo>
                  <a:lnTo>
                    <a:pt x="92" y="248"/>
                  </a:lnTo>
                  <a:lnTo>
                    <a:pt x="84" y="264"/>
                  </a:lnTo>
                  <a:lnTo>
                    <a:pt x="67" y="280"/>
                  </a:lnTo>
                  <a:lnTo>
                    <a:pt x="42" y="288"/>
                  </a:lnTo>
                  <a:lnTo>
                    <a:pt x="25" y="248"/>
                  </a:lnTo>
                  <a:lnTo>
                    <a:pt x="25" y="200"/>
                  </a:lnTo>
                  <a:lnTo>
                    <a:pt x="33" y="176"/>
                  </a:lnTo>
                  <a:lnTo>
                    <a:pt x="25" y="160"/>
                  </a:lnTo>
                  <a:lnTo>
                    <a:pt x="33" y="136"/>
                  </a:lnTo>
                  <a:lnTo>
                    <a:pt x="33" y="112"/>
                  </a:lnTo>
                  <a:lnTo>
                    <a:pt x="25" y="80"/>
                  </a:lnTo>
                  <a:lnTo>
                    <a:pt x="0" y="7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60" name="Freeform 27"/>
            <p:cNvSpPr>
              <a:spLocks/>
            </p:cNvSpPr>
            <p:nvPr/>
          </p:nvSpPr>
          <p:spPr bwMode="auto">
            <a:xfrm>
              <a:off x="3626" y="3495"/>
              <a:ext cx="100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1"/>
                <a:gd name="T67" fmla="*/ 0 h 192"/>
                <a:gd name="T68" fmla="*/ 101 w 101"/>
                <a:gd name="T69" fmla="*/ 192 h 19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67" name="Freeform 28"/>
            <p:cNvSpPr>
              <a:spLocks/>
            </p:cNvSpPr>
            <p:nvPr/>
          </p:nvSpPr>
          <p:spPr bwMode="auto">
            <a:xfrm>
              <a:off x="3626" y="3496"/>
              <a:ext cx="101" cy="192"/>
            </a:xfrm>
            <a:custGeom>
              <a:avLst/>
              <a:gdLst>
                <a:gd name="T0" fmla="*/ 75 w 101"/>
                <a:gd name="T1" fmla="*/ 32 h 192"/>
                <a:gd name="T2" fmla="*/ 75 w 101"/>
                <a:gd name="T3" fmla="*/ 0 h 192"/>
                <a:gd name="T4" fmla="*/ 92 w 101"/>
                <a:gd name="T5" fmla="*/ 0 h 192"/>
                <a:gd name="T6" fmla="*/ 92 w 101"/>
                <a:gd name="T7" fmla="*/ 40 h 192"/>
                <a:gd name="T8" fmla="*/ 101 w 101"/>
                <a:gd name="T9" fmla="*/ 56 h 192"/>
                <a:gd name="T10" fmla="*/ 101 w 101"/>
                <a:gd name="T11" fmla="*/ 104 h 192"/>
                <a:gd name="T12" fmla="*/ 92 w 101"/>
                <a:gd name="T13" fmla="*/ 120 h 192"/>
                <a:gd name="T14" fmla="*/ 92 w 101"/>
                <a:gd name="T15" fmla="*/ 152 h 192"/>
                <a:gd name="T16" fmla="*/ 67 w 101"/>
                <a:gd name="T17" fmla="*/ 192 h 192"/>
                <a:gd name="T18" fmla="*/ 50 w 101"/>
                <a:gd name="T19" fmla="*/ 192 h 192"/>
                <a:gd name="T20" fmla="*/ 25 w 101"/>
                <a:gd name="T21" fmla="*/ 176 h 192"/>
                <a:gd name="T22" fmla="*/ 33 w 101"/>
                <a:gd name="T23" fmla="*/ 160 h 192"/>
                <a:gd name="T24" fmla="*/ 17 w 101"/>
                <a:gd name="T25" fmla="*/ 152 h 192"/>
                <a:gd name="T26" fmla="*/ 33 w 101"/>
                <a:gd name="T27" fmla="*/ 136 h 192"/>
                <a:gd name="T28" fmla="*/ 8 w 101"/>
                <a:gd name="T29" fmla="*/ 128 h 192"/>
                <a:gd name="T30" fmla="*/ 25 w 101"/>
                <a:gd name="T31" fmla="*/ 112 h 192"/>
                <a:gd name="T32" fmla="*/ 8 w 101"/>
                <a:gd name="T33" fmla="*/ 96 h 192"/>
                <a:gd name="T34" fmla="*/ 0 w 101"/>
                <a:gd name="T35" fmla="*/ 72 h 192"/>
                <a:gd name="T36" fmla="*/ 17 w 101"/>
                <a:gd name="T37" fmla="*/ 64 h 192"/>
                <a:gd name="T38" fmla="*/ 17 w 101"/>
                <a:gd name="T39" fmla="*/ 48 h 192"/>
                <a:gd name="T40" fmla="*/ 42 w 101"/>
                <a:gd name="T41" fmla="*/ 40 h 192"/>
                <a:gd name="T42" fmla="*/ 75 w 101"/>
                <a:gd name="T43" fmla="*/ 32 h 19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1"/>
                <a:gd name="T67" fmla="*/ 0 h 192"/>
                <a:gd name="T68" fmla="*/ 101 w 101"/>
                <a:gd name="T69" fmla="*/ 192 h 19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1" h="192">
                  <a:moveTo>
                    <a:pt x="75" y="32"/>
                  </a:moveTo>
                  <a:lnTo>
                    <a:pt x="75" y="0"/>
                  </a:lnTo>
                  <a:lnTo>
                    <a:pt x="92" y="0"/>
                  </a:lnTo>
                  <a:lnTo>
                    <a:pt x="92" y="40"/>
                  </a:lnTo>
                  <a:lnTo>
                    <a:pt x="101" y="56"/>
                  </a:lnTo>
                  <a:lnTo>
                    <a:pt x="101" y="104"/>
                  </a:lnTo>
                  <a:lnTo>
                    <a:pt x="92" y="120"/>
                  </a:lnTo>
                  <a:lnTo>
                    <a:pt x="92" y="152"/>
                  </a:lnTo>
                  <a:lnTo>
                    <a:pt x="67" y="192"/>
                  </a:lnTo>
                  <a:lnTo>
                    <a:pt x="50" y="192"/>
                  </a:lnTo>
                  <a:lnTo>
                    <a:pt x="25" y="176"/>
                  </a:lnTo>
                  <a:lnTo>
                    <a:pt x="33" y="160"/>
                  </a:lnTo>
                  <a:lnTo>
                    <a:pt x="17" y="152"/>
                  </a:lnTo>
                  <a:lnTo>
                    <a:pt x="33" y="136"/>
                  </a:lnTo>
                  <a:lnTo>
                    <a:pt x="8" y="128"/>
                  </a:lnTo>
                  <a:lnTo>
                    <a:pt x="25" y="112"/>
                  </a:lnTo>
                  <a:lnTo>
                    <a:pt x="8" y="96"/>
                  </a:lnTo>
                  <a:lnTo>
                    <a:pt x="0" y="72"/>
                  </a:lnTo>
                  <a:lnTo>
                    <a:pt x="17" y="64"/>
                  </a:lnTo>
                  <a:lnTo>
                    <a:pt x="17" y="48"/>
                  </a:lnTo>
                  <a:lnTo>
                    <a:pt x="42" y="40"/>
                  </a:lnTo>
                  <a:lnTo>
                    <a:pt x="75" y="32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62" name="Freeform 31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80"/>
                <a:gd name="T157" fmla="*/ 0 h 1080"/>
                <a:gd name="T158" fmla="*/ 1180 w 1180"/>
                <a:gd name="T159" fmla="*/ 1080 h 108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" name="Freeform 32"/>
            <p:cNvSpPr>
              <a:spLocks/>
            </p:cNvSpPr>
            <p:nvPr/>
          </p:nvSpPr>
          <p:spPr bwMode="auto">
            <a:xfrm>
              <a:off x="2463" y="2496"/>
              <a:ext cx="1147" cy="1087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40 w 1146"/>
                <a:gd name="T93" fmla="*/ 1064 h 1088"/>
                <a:gd name="T94" fmla="*/ 632 w 1146"/>
                <a:gd name="T95" fmla="*/ 992 h 1088"/>
                <a:gd name="T96" fmla="*/ 682 w 1146"/>
                <a:gd name="T97" fmla="*/ 944 h 1088"/>
                <a:gd name="T98" fmla="*/ 750 w 1146"/>
                <a:gd name="T99" fmla="*/ 928 h 1088"/>
                <a:gd name="T100" fmla="*/ 876 w 1146"/>
                <a:gd name="T101" fmla="*/ 968 h 1088"/>
                <a:gd name="T102" fmla="*/ 944 w 1146"/>
                <a:gd name="T103" fmla="*/ 984 h 1088"/>
                <a:gd name="T104" fmla="*/ 969 w 1146"/>
                <a:gd name="T105" fmla="*/ 968 h 1088"/>
                <a:gd name="T106" fmla="*/ 1019 w 1146"/>
                <a:gd name="T107" fmla="*/ 928 h 1088"/>
                <a:gd name="T108" fmla="*/ 1087 w 1146"/>
                <a:gd name="T109" fmla="*/ 864 h 1088"/>
                <a:gd name="T110" fmla="*/ 1019 w 1146"/>
                <a:gd name="T111" fmla="*/ 784 h 1088"/>
                <a:gd name="T112" fmla="*/ 1036 w 1146"/>
                <a:gd name="T113" fmla="*/ 720 h 1088"/>
                <a:gd name="T114" fmla="*/ 1036 w 1146"/>
                <a:gd name="T115" fmla="*/ 656 h 1088"/>
                <a:gd name="T116" fmla="*/ 1011 w 1146"/>
                <a:gd name="T117" fmla="*/ 616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46"/>
                <a:gd name="T178" fmla="*/ 0 h 1088"/>
                <a:gd name="T179" fmla="*/ 1146 w 1146"/>
                <a:gd name="T180" fmla="*/ 1088 h 10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70" name="Freeform 33"/>
            <p:cNvSpPr>
              <a:spLocks/>
            </p:cNvSpPr>
            <p:nvPr/>
          </p:nvSpPr>
          <p:spPr bwMode="auto">
            <a:xfrm>
              <a:off x="3457" y="3008"/>
              <a:ext cx="1180" cy="1080"/>
            </a:xfrm>
            <a:custGeom>
              <a:avLst/>
              <a:gdLst>
                <a:gd name="T0" fmla="*/ 1121 w 1180"/>
                <a:gd name="T1" fmla="*/ 728 h 1080"/>
                <a:gd name="T2" fmla="*/ 1003 w 1180"/>
                <a:gd name="T3" fmla="*/ 672 h 1080"/>
                <a:gd name="T4" fmla="*/ 935 w 1180"/>
                <a:gd name="T5" fmla="*/ 616 h 1080"/>
                <a:gd name="T6" fmla="*/ 902 w 1180"/>
                <a:gd name="T7" fmla="*/ 584 h 1080"/>
                <a:gd name="T8" fmla="*/ 817 w 1180"/>
                <a:gd name="T9" fmla="*/ 592 h 1080"/>
                <a:gd name="T10" fmla="*/ 733 w 1180"/>
                <a:gd name="T11" fmla="*/ 528 h 1080"/>
                <a:gd name="T12" fmla="*/ 683 w 1180"/>
                <a:gd name="T13" fmla="*/ 448 h 1080"/>
                <a:gd name="T14" fmla="*/ 556 w 1180"/>
                <a:gd name="T15" fmla="*/ 344 h 1080"/>
                <a:gd name="T16" fmla="*/ 523 w 1180"/>
                <a:gd name="T17" fmla="*/ 280 h 1080"/>
                <a:gd name="T18" fmla="*/ 548 w 1180"/>
                <a:gd name="T19" fmla="*/ 240 h 1080"/>
                <a:gd name="T20" fmla="*/ 531 w 1180"/>
                <a:gd name="T21" fmla="*/ 216 h 1080"/>
                <a:gd name="T22" fmla="*/ 556 w 1180"/>
                <a:gd name="T23" fmla="*/ 184 h 1080"/>
                <a:gd name="T24" fmla="*/ 649 w 1180"/>
                <a:gd name="T25" fmla="*/ 144 h 1080"/>
                <a:gd name="T26" fmla="*/ 649 w 1180"/>
                <a:gd name="T27" fmla="*/ 56 h 1080"/>
                <a:gd name="T28" fmla="*/ 514 w 1180"/>
                <a:gd name="T29" fmla="*/ 0 h 1080"/>
                <a:gd name="T30" fmla="*/ 405 w 1180"/>
                <a:gd name="T31" fmla="*/ 40 h 1080"/>
                <a:gd name="T32" fmla="*/ 354 w 1180"/>
                <a:gd name="T33" fmla="*/ 64 h 1080"/>
                <a:gd name="T34" fmla="*/ 295 w 1180"/>
                <a:gd name="T35" fmla="*/ 80 h 1080"/>
                <a:gd name="T36" fmla="*/ 228 w 1180"/>
                <a:gd name="T37" fmla="*/ 152 h 1080"/>
                <a:gd name="T38" fmla="*/ 118 w 1180"/>
                <a:gd name="T39" fmla="*/ 136 h 1080"/>
                <a:gd name="T40" fmla="*/ 42 w 1180"/>
                <a:gd name="T41" fmla="*/ 208 h 1080"/>
                <a:gd name="T42" fmla="*/ 25 w 1180"/>
                <a:gd name="T43" fmla="*/ 272 h 1080"/>
                <a:gd name="T44" fmla="*/ 93 w 1180"/>
                <a:gd name="T45" fmla="*/ 352 h 1080"/>
                <a:gd name="T46" fmla="*/ 93 w 1180"/>
                <a:gd name="T47" fmla="*/ 392 h 1080"/>
                <a:gd name="T48" fmla="*/ 160 w 1180"/>
                <a:gd name="T49" fmla="*/ 344 h 1080"/>
                <a:gd name="T50" fmla="*/ 202 w 1180"/>
                <a:gd name="T51" fmla="*/ 320 h 1080"/>
                <a:gd name="T52" fmla="*/ 261 w 1180"/>
                <a:gd name="T53" fmla="*/ 352 h 1080"/>
                <a:gd name="T54" fmla="*/ 312 w 1180"/>
                <a:gd name="T55" fmla="*/ 368 h 1080"/>
                <a:gd name="T56" fmla="*/ 337 w 1180"/>
                <a:gd name="T57" fmla="*/ 424 h 1080"/>
                <a:gd name="T58" fmla="*/ 371 w 1180"/>
                <a:gd name="T59" fmla="*/ 496 h 1080"/>
                <a:gd name="T60" fmla="*/ 430 w 1180"/>
                <a:gd name="T61" fmla="*/ 552 h 1080"/>
                <a:gd name="T62" fmla="*/ 497 w 1180"/>
                <a:gd name="T63" fmla="*/ 592 h 1080"/>
                <a:gd name="T64" fmla="*/ 607 w 1180"/>
                <a:gd name="T65" fmla="*/ 680 h 1080"/>
                <a:gd name="T66" fmla="*/ 649 w 1180"/>
                <a:gd name="T67" fmla="*/ 688 h 1080"/>
                <a:gd name="T68" fmla="*/ 742 w 1180"/>
                <a:gd name="T69" fmla="*/ 744 h 1080"/>
                <a:gd name="T70" fmla="*/ 775 w 1180"/>
                <a:gd name="T71" fmla="*/ 752 h 1080"/>
                <a:gd name="T72" fmla="*/ 809 w 1180"/>
                <a:gd name="T73" fmla="*/ 768 h 1080"/>
                <a:gd name="T74" fmla="*/ 851 w 1180"/>
                <a:gd name="T75" fmla="*/ 824 h 1080"/>
                <a:gd name="T76" fmla="*/ 927 w 1180"/>
                <a:gd name="T77" fmla="*/ 856 h 1080"/>
                <a:gd name="T78" fmla="*/ 978 w 1180"/>
                <a:gd name="T79" fmla="*/ 984 h 1080"/>
                <a:gd name="T80" fmla="*/ 935 w 1180"/>
                <a:gd name="T81" fmla="*/ 1000 h 1080"/>
                <a:gd name="T82" fmla="*/ 927 w 1180"/>
                <a:gd name="T83" fmla="*/ 1040 h 1080"/>
                <a:gd name="T84" fmla="*/ 935 w 1180"/>
                <a:gd name="T85" fmla="*/ 1072 h 1080"/>
                <a:gd name="T86" fmla="*/ 978 w 1180"/>
                <a:gd name="T87" fmla="*/ 1072 h 1080"/>
                <a:gd name="T88" fmla="*/ 1011 w 1180"/>
                <a:gd name="T89" fmla="*/ 1000 h 1080"/>
                <a:gd name="T90" fmla="*/ 1070 w 1180"/>
                <a:gd name="T91" fmla="*/ 952 h 1080"/>
                <a:gd name="T92" fmla="*/ 1053 w 1180"/>
                <a:gd name="T93" fmla="*/ 888 h 1080"/>
                <a:gd name="T94" fmla="*/ 1003 w 1180"/>
                <a:gd name="T95" fmla="*/ 864 h 1080"/>
                <a:gd name="T96" fmla="*/ 1011 w 1180"/>
                <a:gd name="T97" fmla="*/ 800 h 1080"/>
                <a:gd name="T98" fmla="*/ 1045 w 1180"/>
                <a:gd name="T99" fmla="*/ 768 h 1080"/>
                <a:gd name="T100" fmla="*/ 1146 w 1180"/>
                <a:gd name="T101" fmla="*/ 792 h 1080"/>
                <a:gd name="T102" fmla="*/ 1180 w 1180"/>
                <a:gd name="T103" fmla="*/ 784 h 1080"/>
                <a:gd name="T104" fmla="*/ 1155 w 1180"/>
                <a:gd name="T105" fmla="*/ 752 h 108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80"/>
                <a:gd name="T160" fmla="*/ 0 h 1080"/>
                <a:gd name="T161" fmla="*/ 1180 w 1180"/>
                <a:gd name="T162" fmla="*/ 1080 h 108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80" h="1080">
                  <a:moveTo>
                    <a:pt x="1155" y="752"/>
                  </a:moveTo>
                  <a:lnTo>
                    <a:pt x="1121" y="728"/>
                  </a:lnTo>
                  <a:lnTo>
                    <a:pt x="1087" y="712"/>
                  </a:lnTo>
                  <a:lnTo>
                    <a:pt x="1003" y="672"/>
                  </a:lnTo>
                  <a:lnTo>
                    <a:pt x="919" y="632"/>
                  </a:lnTo>
                  <a:lnTo>
                    <a:pt x="935" y="616"/>
                  </a:lnTo>
                  <a:lnTo>
                    <a:pt x="927" y="600"/>
                  </a:lnTo>
                  <a:lnTo>
                    <a:pt x="902" y="584"/>
                  </a:lnTo>
                  <a:lnTo>
                    <a:pt x="868" y="592"/>
                  </a:lnTo>
                  <a:lnTo>
                    <a:pt x="817" y="592"/>
                  </a:lnTo>
                  <a:lnTo>
                    <a:pt x="775" y="568"/>
                  </a:lnTo>
                  <a:lnTo>
                    <a:pt x="733" y="528"/>
                  </a:lnTo>
                  <a:lnTo>
                    <a:pt x="708" y="488"/>
                  </a:lnTo>
                  <a:lnTo>
                    <a:pt x="683" y="448"/>
                  </a:lnTo>
                  <a:lnTo>
                    <a:pt x="641" y="408"/>
                  </a:lnTo>
                  <a:lnTo>
                    <a:pt x="556" y="344"/>
                  </a:lnTo>
                  <a:lnTo>
                    <a:pt x="523" y="296"/>
                  </a:lnTo>
                  <a:lnTo>
                    <a:pt x="523" y="280"/>
                  </a:lnTo>
                  <a:lnTo>
                    <a:pt x="539" y="256"/>
                  </a:lnTo>
                  <a:lnTo>
                    <a:pt x="548" y="240"/>
                  </a:lnTo>
                  <a:lnTo>
                    <a:pt x="539" y="224"/>
                  </a:lnTo>
                  <a:lnTo>
                    <a:pt x="531" y="216"/>
                  </a:lnTo>
                  <a:lnTo>
                    <a:pt x="531" y="200"/>
                  </a:lnTo>
                  <a:lnTo>
                    <a:pt x="556" y="184"/>
                  </a:lnTo>
                  <a:lnTo>
                    <a:pt x="641" y="152"/>
                  </a:lnTo>
                  <a:lnTo>
                    <a:pt x="649" y="144"/>
                  </a:lnTo>
                  <a:lnTo>
                    <a:pt x="641" y="88"/>
                  </a:lnTo>
                  <a:lnTo>
                    <a:pt x="649" y="56"/>
                  </a:lnTo>
                  <a:lnTo>
                    <a:pt x="531" y="24"/>
                  </a:lnTo>
                  <a:lnTo>
                    <a:pt x="514" y="0"/>
                  </a:lnTo>
                  <a:lnTo>
                    <a:pt x="438" y="8"/>
                  </a:lnTo>
                  <a:lnTo>
                    <a:pt x="405" y="40"/>
                  </a:lnTo>
                  <a:lnTo>
                    <a:pt x="371" y="32"/>
                  </a:lnTo>
                  <a:lnTo>
                    <a:pt x="354" y="64"/>
                  </a:lnTo>
                  <a:lnTo>
                    <a:pt x="320" y="64"/>
                  </a:lnTo>
                  <a:lnTo>
                    <a:pt x="295" y="80"/>
                  </a:lnTo>
                  <a:lnTo>
                    <a:pt x="253" y="72"/>
                  </a:lnTo>
                  <a:lnTo>
                    <a:pt x="228" y="152"/>
                  </a:lnTo>
                  <a:lnTo>
                    <a:pt x="160" y="72"/>
                  </a:lnTo>
                  <a:lnTo>
                    <a:pt x="118" y="136"/>
                  </a:lnTo>
                  <a:lnTo>
                    <a:pt x="25" y="144"/>
                  </a:lnTo>
                  <a:lnTo>
                    <a:pt x="42" y="208"/>
                  </a:lnTo>
                  <a:lnTo>
                    <a:pt x="0" y="232"/>
                  </a:lnTo>
                  <a:lnTo>
                    <a:pt x="25" y="272"/>
                  </a:lnTo>
                  <a:lnTo>
                    <a:pt x="17" y="320"/>
                  </a:lnTo>
                  <a:lnTo>
                    <a:pt x="93" y="352"/>
                  </a:lnTo>
                  <a:lnTo>
                    <a:pt x="76" y="392"/>
                  </a:lnTo>
                  <a:lnTo>
                    <a:pt x="93" y="392"/>
                  </a:lnTo>
                  <a:lnTo>
                    <a:pt x="135" y="376"/>
                  </a:lnTo>
                  <a:lnTo>
                    <a:pt x="160" y="344"/>
                  </a:lnTo>
                  <a:lnTo>
                    <a:pt x="177" y="328"/>
                  </a:lnTo>
                  <a:lnTo>
                    <a:pt x="202" y="320"/>
                  </a:lnTo>
                  <a:lnTo>
                    <a:pt x="244" y="336"/>
                  </a:lnTo>
                  <a:lnTo>
                    <a:pt x="261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29" y="384"/>
                  </a:lnTo>
                  <a:lnTo>
                    <a:pt x="337" y="424"/>
                  </a:lnTo>
                  <a:lnTo>
                    <a:pt x="362" y="472"/>
                  </a:lnTo>
                  <a:lnTo>
                    <a:pt x="371" y="496"/>
                  </a:lnTo>
                  <a:lnTo>
                    <a:pt x="396" y="512"/>
                  </a:lnTo>
                  <a:lnTo>
                    <a:pt x="430" y="552"/>
                  </a:lnTo>
                  <a:lnTo>
                    <a:pt x="472" y="576"/>
                  </a:lnTo>
                  <a:lnTo>
                    <a:pt x="497" y="592"/>
                  </a:lnTo>
                  <a:lnTo>
                    <a:pt x="514" y="608"/>
                  </a:lnTo>
                  <a:lnTo>
                    <a:pt x="607" y="680"/>
                  </a:lnTo>
                  <a:lnTo>
                    <a:pt x="624" y="696"/>
                  </a:lnTo>
                  <a:lnTo>
                    <a:pt x="649" y="688"/>
                  </a:lnTo>
                  <a:lnTo>
                    <a:pt x="708" y="712"/>
                  </a:lnTo>
                  <a:lnTo>
                    <a:pt x="742" y="744"/>
                  </a:lnTo>
                  <a:lnTo>
                    <a:pt x="767" y="744"/>
                  </a:lnTo>
                  <a:lnTo>
                    <a:pt x="775" y="752"/>
                  </a:lnTo>
                  <a:lnTo>
                    <a:pt x="775" y="768"/>
                  </a:lnTo>
                  <a:lnTo>
                    <a:pt x="809" y="768"/>
                  </a:lnTo>
                  <a:lnTo>
                    <a:pt x="826" y="800"/>
                  </a:lnTo>
                  <a:lnTo>
                    <a:pt x="851" y="824"/>
                  </a:lnTo>
                  <a:lnTo>
                    <a:pt x="893" y="840"/>
                  </a:lnTo>
                  <a:lnTo>
                    <a:pt x="927" y="856"/>
                  </a:lnTo>
                  <a:lnTo>
                    <a:pt x="944" y="904"/>
                  </a:lnTo>
                  <a:lnTo>
                    <a:pt x="978" y="984"/>
                  </a:lnTo>
                  <a:lnTo>
                    <a:pt x="952" y="984"/>
                  </a:lnTo>
                  <a:lnTo>
                    <a:pt x="935" y="1000"/>
                  </a:lnTo>
                  <a:lnTo>
                    <a:pt x="935" y="1016"/>
                  </a:lnTo>
                  <a:lnTo>
                    <a:pt x="927" y="1040"/>
                  </a:lnTo>
                  <a:lnTo>
                    <a:pt x="919" y="1056"/>
                  </a:lnTo>
                  <a:lnTo>
                    <a:pt x="935" y="1072"/>
                  </a:lnTo>
                  <a:lnTo>
                    <a:pt x="952" y="1080"/>
                  </a:lnTo>
                  <a:lnTo>
                    <a:pt x="978" y="1072"/>
                  </a:lnTo>
                  <a:lnTo>
                    <a:pt x="994" y="1040"/>
                  </a:lnTo>
                  <a:lnTo>
                    <a:pt x="1011" y="1000"/>
                  </a:lnTo>
                  <a:lnTo>
                    <a:pt x="1028" y="960"/>
                  </a:lnTo>
                  <a:lnTo>
                    <a:pt x="1070" y="952"/>
                  </a:lnTo>
                  <a:lnTo>
                    <a:pt x="1070" y="904"/>
                  </a:lnTo>
                  <a:lnTo>
                    <a:pt x="1053" y="888"/>
                  </a:lnTo>
                  <a:lnTo>
                    <a:pt x="1028" y="880"/>
                  </a:lnTo>
                  <a:lnTo>
                    <a:pt x="1003" y="864"/>
                  </a:lnTo>
                  <a:lnTo>
                    <a:pt x="994" y="848"/>
                  </a:lnTo>
                  <a:lnTo>
                    <a:pt x="1011" y="800"/>
                  </a:lnTo>
                  <a:lnTo>
                    <a:pt x="1028" y="776"/>
                  </a:lnTo>
                  <a:lnTo>
                    <a:pt x="1045" y="768"/>
                  </a:lnTo>
                  <a:lnTo>
                    <a:pt x="1104" y="776"/>
                  </a:lnTo>
                  <a:lnTo>
                    <a:pt x="1146" y="792"/>
                  </a:lnTo>
                  <a:lnTo>
                    <a:pt x="1180" y="824"/>
                  </a:lnTo>
                  <a:lnTo>
                    <a:pt x="1180" y="784"/>
                  </a:lnTo>
                  <a:lnTo>
                    <a:pt x="1155" y="752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71" name="Freeform 34"/>
            <p:cNvSpPr>
              <a:spLocks/>
            </p:cNvSpPr>
            <p:nvPr/>
          </p:nvSpPr>
          <p:spPr bwMode="auto">
            <a:xfrm>
              <a:off x="2463" y="2496"/>
              <a:ext cx="1146" cy="1088"/>
            </a:xfrm>
            <a:custGeom>
              <a:avLst/>
              <a:gdLst>
                <a:gd name="T0" fmla="*/ 969 w 1146"/>
                <a:gd name="T1" fmla="*/ 600 h 1088"/>
                <a:gd name="T2" fmla="*/ 944 w 1146"/>
                <a:gd name="T3" fmla="*/ 584 h 1088"/>
                <a:gd name="T4" fmla="*/ 986 w 1146"/>
                <a:gd name="T5" fmla="*/ 520 h 1088"/>
                <a:gd name="T6" fmla="*/ 1019 w 1146"/>
                <a:gd name="T7" fmla="*/ 472 h 1088"/>
                <a:gd name="T8" fmla="*/ 1087 w 1146"/>
                <a:gd name="T9" fmla="*/ 448 h 1088"/>
                <a:gd name="T10" fmla="*/ 1112 w 1146"/>
                <a:gd name="T11" fmla="*/ 320 h 1088"/>
                <a:gd name="T12" fmla="*/ 1095 w 1146"/>
                <a:gd name="T13" fmla="*/ 272 h 1088"/>
                <a:gd name="T14" fmla="*/ 1011 w 1146"/>
                <a:gd name="T15" fmla="*/ 248 h 1088"/>
                <a:gd name="T16" fmla="*/ 927 w 1146"/>
                <a:gd name="T17" fmla="*/ 208 h 1088"/>
                <a:gd name="T18" fmla="*/ 851 w 1146"/>
                <a:gd name="T19" fmla="*/ 136 h 1088"/>
                <a:gd name="T20" fmla="*/ 809 w 1146"/>
                <a:gd name="T21" fmla="*/ 112 h 1088"/>
                <a:gd name="T22" fmla="*/ 767 w 1146"/>
                <a:gd name="T23" fmla="*/ 88 h 1088"/>
                <a:gd name="T24" fmla="*/ 708 w 1146"/>
                <a:gd name="T25" fmla="*/ 48 h 1088"/>
                <a:gd name="T26" fmla="*/ 666 w 1146"/>
                <a:gd name="T27" fmla="*/ 0 h 1088"/>
                <a:gd name="T28" fmla="*/ 598 w 1146"/>
                <a:gd name="T29" fmla="*/ 24 h 1088"/>
                <a:gd name="T30" fmla="*/ 564 w 1146"/>
                <a:gd name="T31" fmla="*/ 104 h 1088"/>
                <a:gd name="T32" fmla="*/ 489 w 1146"/>
                <a:gd name="T33" fmla="*/ 136 h 1088"/>
                <a:gd name="T34" fmla="*/ 455 w 1146"/>
                <a:gd name="T35" fmla="*/ 168 h 1088"/>
                <a:gd name="T36" fmla="*/ 413 w 1146"/>
                <a:gd name="T37" fmla="*/ 184 h 1088"/>
                <a:gd name="T38" fmla="*/ 345 w 1146"/>
                <a:gd name="T39" fmla="*/ 160 h 1088"/>
                <a:gd name="T40" fmla="*/ 269 w 1146"/>
                <a:gd name="T41" fmla="*/ 144 h 1088"/>
                <a:gd name="T42" fmla="*/ 303 w 1146"/>
                <a:gd name="T43" fmla="*/ 256 h 1088"/>
                <a:gd name="T44" fmla="*/ 211 w 1146"/>
                <a:gd name="T45" fmla="*/ 240 h 1088"/>
                <a:gd name="T46" fmla="*/ 177 w 1146"/>
                <a:gd name="T47" fmla="*/ 232 h 1088"/>
                <a:gd name="T48" fmla="*/ 126 w 1146"/>
                <a:gd name="T49" fmla="*/ 208 h 1088"/>
                <a:gd name="T50" fmla="*/ 84 w 1146"/>
                <a:gd name="T51" fmla="*/ 216 h 1088"/>
                <a:gd name="T52" fmla="*/ 8 w 1146"/>
                <a:gd name="T53" fmla="*/ 232 h 1088"/>
                <a:gd name="T54" fmla="*/ 8 w 1146"/>
                <a:gd name="T55" fmla="*/ 248 h 1088"/>
                <a:gd name="T56" fmla="*/ 25 w 1146"/>
                <a:gd name="T57" fmla="*/ 272 h 1088"/>
                <a:gd name="T58" fmla="*/ 17 w 1146"/>
                <a:gd name="T59" fmla="*/ 288 h 1088"/>
                <a:gd name="T60" fmla="*/ 42 w 1146"/>
                <a:gd name="T61" fmla="*/ 312 h 1088"/>
                <a:gd name="T62" fmla="*/ 109 w 1146"/>
                <a:gd name="T63" fmla="*/ 328 h 1088"/>
                <a:gd name="T64" fmla="*/ 160 w 1146"/>
                <a:gd name="T65" fmla="*/ 368 h 1088"/>
                <a:gd name="T66" fmla="*/ 194 w 1146"/>
                <a:gd name="T67" fmla="*/ 400 h 1088"/>
                <a:gd name="T68" fmla="*/ 211 w 1146"/>
                <a:gd name="T69" fmla="*/ 448 h 1088"/>
                <a:gd name="T70" fmla="*/ 269 w 1146"/>
                <a:gd name="T71" fmla="*/ 536 h 1088"/>
                <a:gd name="T72" fmla="*/ 278 w 1146"/>
                <a:gd name="T73" fmla="*/ 584 h 1088"/>
                <a:gd name="T74" fmla="*/ 295 w 1146"/>
                <a:gd name="T75" fmla="*/ 640 h 1088"/>
                <a:gd name="T76" fmla="*/ 236 w 1146"/>
                <a:gd name="T77" fmla="*/ 776 h 1088"/>
                <a:gd name="T78" fmla="*/ 177 w 1146"/>
                <a:gd name="T79" fmla="*/ 872 h 1088"/>
                <a:gd name="T80" fmla="*/ 160 w 1146"/>
                <a:gd name="T81" fmla="*/ 888 h 1088"/>
                <a:gd name="T82" fmla="*/ 244 w 1146"/>
                <a:gd name="T83" fmla="*/ 960 h 1088"/>
                <a:gd name="T84" fmla="*/ 320 w 1146"/>
                <a:gd name="T85" fmla="*/ 992 h 1088"/>
                <a:gd name="T86" fmla="*/ 396 w 1146"/>
                <a:gd name="T87" fmla="*/ 1024 h 1088"/>
                <a:gd name="T88" fmla="*/ 522 w 1146"/>
                <a:gd name="T89" fmla="*/ 1056 h 1088"/>
                <a:gd name="T90" fmla="*/ 607 w 1146"/>
                <a:gd name="T91" fmla="*/ 1088 h 1088"/>
                <a:gd name="T92" fmla="*/ 632 w 1146"/>
                <a:gd name="T93" fmla="*/ 1080 h 1088"/>
                <a:gd name="T94" fmla="*/ 623 w 1146"/>
                <a:gd name="T95" fmla="*/ 1032 h 1088"/>
                <a:gd name="T96" fmla="*/ 649 w 1146"/>
                <a:gd name="T97" fmla="*/ 968 h 1088"/>
                <a:gd name="T98" fmla="*/ 716 w 1146"/>
                <a:gd name="T99" fmla="*/ 928 h 1088"/>
                <a:gd name="T100" fmla="*/ 842 w 1146"/>
                <a:gd name="T101" fmla="*/ 952 h 1088"/>
                <a:gd name="T102" fmla="*/ 910 w 1146"/>
                <a:gd name="T103" fmla="*/ 984 h 1088"/>
                <a:gd name="T104" fmla="*/ 960 w 1146"/>
                <a:gd name="T105" fmla="*/ 976 h 1088"/>
                <a:gd name="T106" fmla="*/ 977 w 1146"/>
                <a:gd name="T107" fmla="*/ 960 h 1088"/>
                <a:gd name="T108" fmla="*/ 1070 w 1146"/>
                <a:gd name="T109" fmla="*/ 904 h 1088"/>
                <a:gd name="T110" fmla="*/ 1011 w 1146"/>
                <a:gd name="T111" fmla="*/ 832 h 1088"/>
                <a:gd name="T112" fmla="*/ 994 w 1146"/>
                <a:gd name="T113" fmla="*/ 744 h 1088"/>
                <a:gd name="T114" fmla="*/ 1019 w 1146"/>
                <a:gd name="T115" fmla="*/ 656 h 1088"/>
                <a:gd name="T116" fmla="*/ 1019 w 1146"/>
                <a:gd name="T117" fmla="*/ 632 h 10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46"/>
                <a:gd name="T178" fmla="*/ 0 h 1088"/>
                <a:gd name="T179" fmla="*/ 1146 w 1146"/>
                <a:gd name="T180" fmla="*/ 1088 h 10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46" h="1088">
                  <a:moveTo>
                    <a:pt x="1011" y="616"/>
                  </a:moveTo>
                  <a:lnTo>
                    <a:pt x="969" y="600"/>
                  </a:lnTo>
                  <a:lnTo>
                    <a:pt x="935" y="616"/>
                  </a:lnTo>
                  <a:lnTo>
                    <a:pt x="944" y="584"/>
                  </a:lnTo>
                  <a:lnTo>
                    <a:pt x="977" y="544"/>
                  </a:lnTo>
                  <a:lnTo>
                    <a:pt x="986" y="520"/>
                  </a:lnTo>
                  <a:lnTo>
                    <a:pt x="1011" y="504"/>
                  </a:lnTo>
                  <a:lnTo>
                    <a:pt x="1019" y="472"/>
                  </a:lnTo>
                  <a:lnTo>
                    <a:pt x="1053" y="464"/>
                  </a:lnTo>
                  <a:lnTo>
                    <a:pt x="1087" y="448"/>
                  </a:lnTo>
                  <a:lnTo>
                    <a:pt x="1104" y="360"/>
                  </a:lnTo>
                  <a:lnTo>
                    <a:pt x="1112" y="320"/>
                  </a:lnTo>
                  <a:lnTo>
                    <a:pt x="1146" y="288"/>
                  </a:lnTo>
                  <a:lnTo>
                    <a:pt x="1095" y="272"/>
                  </a:lnTo>
                  <a:lnTo>
                    <a:pt x="1036" y="256"/>
                  </a:lnTo>
                  <a:lnTo>
                    <a:pt x="1011" y="248"/>
                  </a:lnTo>
                  <a:lnTo>
                    <a:pt x="986" y="216"/>
                  </a:lnTo>
                  <a:lnTo>
                    <a:pt x="927" y="208"/>
                  </a:lnTo>
                  <a:lnTo>
                    <a:pt x="868" y="168"/>
                  </a:lnTo>
                  <a:lnTo>
                    <a:pt x="851" y="136"/>
                  </a:lnTo>
                  <a:lnTo>
                    <a:pt x="809" y="144"/>
                  </a:lnTo>
                  <a:lnTo>
                    <a:pt x="809" y="112"/>
                  </a:lnTo>
                  <a:lnTo>
                    <a:pt x="767" y="96"/>
                  </a:lnTo>
                  <a:lnTo>
                    <a:pt x="767" y="88"/>
                  </a:lnTo>
                  <a:lnTo>
                    <a:pt x="733" y="72"/>
                  </a:lnTo>
                  <a:lnTo>
                    <a:pt x="708" y="48"/>
                  </a:lnTo>
                  <a:lnTo>
                    <a:pt x="682" y="16"/>
                  </a:lnTo>
                  <a:lnTo>
                    <a:pt x="666" y="0"/>
                  </a:lnTo>
                  <a:lnTo>
                    <a:pt x="623" y="8"/>
                  </a:lnTo>
                  <a:lnTo>
                    <a:pt x="598" y="24"/>
                  </a:lnTo>
                  <a:lnTo>
                    <a:pt x="581" y="88"/>
                  </a:lnTo>
                  <a:lnTo>
                    <a:pt x="564" y="104"/>
                  </a:lnTo>
                  <a:lnTo>
                    <a:pt x="539" y="120"/>
                  </a:lnTo>
                  <a:lnTo>
                    <a:pt x="489" y="136"/>
                  </a:lnTo>
                  <a:lnTo>
                    <a:pt x="463" y="144"/>
                  </a:lnTo>
                  <a:lnTo>
                    <a:pt x="455" y="168"/>
                  </a:lnTo>
                  <a:lnTo>
                    <a:pt x="446" y="184"/>
                  </a:lnTo>
                  <a:lnTo>
                    <a:pt x="413" y="184"/>
                  </a:lnTo>
                  <a:lnTo>
                    <a:pt x="362" y="168"/>
                  </a:lnTo>
                  <a:lnTo>
                    <a:pt x="345" y="160"/>
                  </a:lnTo>
                  <a:lnTo>
                    <a:pt x="328" y="144"/>
                  </a:lnTo>
                  <a:lnTo>
                    <a:pt x="269" y="144"/>
                  </a:lnTo>
                  <a:lnTo>
                    <a:pt x="295" y="200"/>
                  </a:lnTo>
                  <a:lnTo>
                    <a:pt x="303" y="256"/>
                  </a:lnTo>
                  <a:lnTo>
                    <a:pt x="253" y="248"/>
                  </a:lnTo>
                  <a:lnTo>
                    <a:pt x="211" y="240"/>
                  </a:lnTo>
                  <a:lnTo>
                    <a:pt x="194" y="248"/>
                  </a:lnTo>
                  <a:lnTo>
                    <a:pt x="177" y="232"/>
                  </a:lnTo>
                  <a:lnTo>
                    <a:pt x="152" y="208"/>
                  </a:lnTo>
                  <a:lnTo>
                    <a:pt x="126" y="208"/>
                  </a:lnTo>
                  <a:lnTo>
                    <a:pt x="109" y="216"/>
                  </a:lnTo>
                  <a:lnTo>
                    <a:pt x="84" y="216"/>
                  </a:lnTo>
                  <a:lnTo>
                    <a:pt x="34" y="216"/>
                  </a:lnTo>
                  <a:lnTo>
                    <a:pt x="8" y="232"/>
                  </a:lnTo>
                  <a:lnTo>
                    <a:pt x="0" y="240"/>
                  </a:lnTo>
                  <a:lnTo>
                    <a:pt x="8" y="248"/>
                  </a:lnTo>
                  <a:lnTo>
                    <a:pt x="50" y="272"/>
                  </a:lnTo>
                  <a:lnTo>
                    <a:pt x="25" y="272"/>
                  </a:lnTo>
                  <a:lnTo>
                    <a:pt x="17" y="280"/>
                  </a:lnTo>
                  <a:lnTo>
                    <a:pt x="17" y="288"/>
                  </a:lnTo>
                  <a:lnTo>
                    <a:pt x="25" y="304"/>
                  </a:lnTo>
                  <a:lnTo>
                    <a:pt x="42" y="312"/>
                  </a:lnTo>
                  <a:lnTo>
                    <a:pt x="76" y="320"/>
                  </a:lnTo>
                  <a:lnTo>
                    <a:pt x="109" y="328"/>
                  </a:lnTo>
                  <a:lnTo>
                    <a:pt x="135" y="352"/>
                  </a:lnTo>
                  <a:lnTo>
                    <a:pt x="160" y="368"/>
                  </a:lnTo>
                  <a:lnTo>
                    <a:pt x="185" y="376"/>
                  </a:lnTo>
                  <a:lnTo>
                    <a:pt x="194" y="400"/>
                  </a:lnTo>
                  <a:lnTo>
                    <a:pt x="219" y="424"/>
                  </a:lnTo>
                  <a:lnTo>
                    <a:pt x="211" y="448"/>
                  </a:lnTo>
                  <a:lnTo>
                    <a:pt x="244" y="512"/>
                  </a:lnTo>
                  <a:lnTo>
                    <a:pt x="269" y="536"/>
                  </a:lnTo>
                  <a:lnTo>
                    <a:pt x="286" y="560"/>
                  </a:lnTo>
                  <a:lnTo>
                    <a:pt x="278" y="584"/>
                  </a:lnTo>
                  <a:lnTo>
                    <a:pt x="253" y="592"/>
                  </a:lnTo>
                  <a:lnTo>
                    <a:pt x="295" y="640"/>
                  </a:lnTo>
                  <a:lnTo>
                    <a:pt x="269" y="632"/>
                  </a:lnTo>
                  <a:lnTo>
                    <a:pt x="236" y="776"/>
                  </a:lnTo>
                  <a:lnTo>
                    <a:pt x="202" y="848"/>
                  </a:lnTo>
                  <a:lnTo>
                    <a:pt x="177" y="872"/>
                  </a:lnTo>
                  <a:lnTo>
                    <a:pt x="143" y="880"/>
                  </a:lnTo>
                  <a:lnTo>
                    <a:pt x="160" y="888"/>
                  </a:lnTo>
                  <a:lnTo>
                    <a:pt x="211" y="928"/>
                  </a:lnTo>
                  <a:lnTo>
                    <a:pt x="244" y="960"/>
                  </a:lnTo>
                  <a:lnTo>
                    <a:pt x="278" y="968"/>
                  </a:lnTo>
                  <a:lnTo>
                    <a:pt x="320" y="992"/>
                  </a:lnTo>
                  <a:lnTo>
                    <a:pt x="337" y="1016"/>
                  </a:lnTo>
                  <a:lnTo>
                    <a:pt x="396" y="1024"/>
                  </a:lnTo>
                  <a:lnTo>
                    <a:pt x="463" y="1032"/>
                  </a:lnTo>
                  <a:lnTo>
                    <a:pt x="522" y="1056"/>
                  </a:lnTo>
                  <a:lnTo>
                    <a:pt x="581" y="1072"/>
                  </a:lnTo>
                  <a:lnTo>
                    <a:pt x="607" y="1088"/>
                  </a:lnTo>
                  <a:lnTo>
                    <a:pt x="632" y="1080"/>
                  </a:lnTo>
                  <a:lnTo>
                    <a:pt x="640" y="1064"/>
                  </a:lnTo>
                  <a:lnTo>
                    <a:pt x="623" y="1032"/>
                  </a:lnTo>
                  <a:lnTo>
                    <a:pt x="632" y="992"/>
                  </a:lnTo>
                  <a:lnTo>
                    <a:pt x="649" y="968"/>
                  </a:lnTo>
                  <a:lnTo>
                    <a:pt x="682" y="944"/>
                  </a:lnTo>
                  <a:lnTo>
                    <a:pt x="716" y="928"/>
                  </a:lnTo>
                  <a:lnTo>
                    <a:pt x="750" y="928"/>
                  </a:lnTo>
                  <a:lnTo>
                    <a:pt x="842" y="952"/>
                  </a:lnTo>
                  <a:lnTo>
                    <a:pt x="876" y="968"/>
                  </a:lnTo>
                  <a:lnTo>
                    <a:pt x="910" y="984"/>
                  </a:lnTo>
                  <a:lnTo>
                    <a:pt x="944" y="984"/>
                  </a:lnTo>
                  <a:lnTo>
                    <a:pt x="960" y="976"/>
                  </a:lnTo>
                  <a:lnTo>
                    <a:pt x="969" y="968"/>
                  </a:lnTo>
                  <a:lnTo>
                    <a:pt x="977" y="960"/>
                  </a:lnTo>
                  <a:lnTo>
                    <a:pt x="1019" y="928"/>
                  </a:lnTo>
                  <a:lnTo>
                    <a:pt x="1070" y="904"/>
                  </a:lnTo>
                  <a:lnTo>
                    <a:pt x="1087" y="864"/>
                  </a:lnTo>
                  <a:lnTo>
                    <a:pt x="1011" y="832"/>
                  </a:lnTo>
                  <a:lnTo>
                    <a:pt x="1019" y="784"/>
                  </a:lnTo>
                  <a:lnTo>
                    <a:pt x="994" y="744"/>
                  </a:lnTo>
                  <a:lnTo>
                    <a:pt x="1036" y="720"/>
                  </a:lnTo>
                  <a:lnTo>
                    <a:pt x="1019" y="656"/>
                  </a:lnTo>
                  <a:lnTo>
                    <a:pt x="1036" y="656"/>
                  </a:lnTo>
                  <a:lnTo>
                    <a:pt x="1019" y="632"/>
                  </a:lnTo>
                  <a:lnTo>
                    <a:pt x="1011" y="616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66" name="Freeform 35"/>
            <p:cNvSpPr>
              <a:spLocks/>
            </p:cNvSpPr>
            <p:nvPr/>
          </p:nvSpPr>
          <p:spPr bwMode="auto">
            <a:xfrm>
              <a:off x="3130" y="2471"/>
              <a:ext cx="327" cy="232"/>
            </a:xfrm>
            <a:custGeom>
              <a:avLst/>
              <a:gdLst>
                <a:gd name="T0" fmla="*/ 278 w 328"/>
                <a:gd name="T1" fmla="*/ 184 h 232"/>
                <a:gd name="T2" fmla="*/ 286 w 328"/>
                <a:gd name="T3" fmla="*/ 168 h 232"/>
                <a:gd name="T4" fmla="*/ 311 w 328"/>
                <a:gd name="T5" fmla="*/ 160 h 232"/>
                <a:gd name="T6" fmla="*/ 328 w 328"/>
                <a:gd name="T7" fmla="*/ 144 h 232"/>
                <a:gd name="T8" fmla="*/ 328 w 328"/>
                <a:gd name="T9" fmla="*/ 112 h 232"/>
                <a:gd name="T10" fmla="*/ 303 w 328"/>
                <a:gd name="T11" fmla="*/ 88 h 232"/>
                <a:gd name="T12" fmla="*/ 269 w 328"/>
                <a:gd name="T13" fmla="*/ 72 h 232"/>
                <a:gd name="T14" fmla="*/ 278 w 328"/>
                <a:gd name="T15" fmla="*/ 48 h 232"/>
                <a:gd name="T16" fmla="*/ 261 w 328"/>
                <a:gd name="T17" fmla="*/ 24 h 232"/>
                <a:gd name="T18" fmla="*/ 219 w 328"/>
                <a:gd name="T19" fmla="*/ 16 h 232"/>
                <a:gd name="T20" fmla="*/ 168 w 328"/>
                <a:gd name="T21" fmla="*/ 8 h 232"/>
                <a:gd name="T22" fmla="*/ 134 w 328"/>
                <a:gd name="T23" fmla="*/ 24 h 232"/>
                <a:gd name="T24" fmla="*/ 101 w 328"/>
                <a:gd name="T25" fmla="*/ 16 h 232"/>
                <a:gd name="T26" fmla="*/ 75 w 328"/>
                <a:gd name="T27" fmla="*/ 0 h 232"/>
                <a:gd name="T28" fmla="*/ 42 w 328"/>
                <a:gd name="T29" fmla="*/ 16 h 232"/>
                <a:gd name="T30" fmla="*/ 0 w 328"/>
                <a:gd name="T31" fmla="*/ 24 h 232"/>
                <a:gd name="T32" fmla="*/ 16 w 328"/>
                <a:gd name="T33" fmla="*/ 40 h 232"/>
                <a:gd name="T34" fmla="*/ 42 w 328"/>
                <a:gd name="T35" fmla="*/ 72 h 232"/>
                <a:gd name="T36" fmla="*/ 67 w 328"/>
                <a:gd name="T37" fmla="*/ 96 h 232"/>
                <a:gd name="T38" fmla="*/ 101 w 328"/>
                <a:gd name="T39" fmla="*/ 112 h 232"/>
                <a:gd name="T40" fmla="*/ 101 w 328"/>
                <a:gd name="T41" fmla="*/ 120 h 232"/>
                <a:gd name="T42" fmla="*/ 143 w 328"/>
                <a:gd name="T43" fmla="*/ 136 h 232"/>
                <a:gd name="T44" fmla="*/ 143 w 328"/>
                <a:gd name="T45" fmla="*/ 168 h 232"/>
                <a:gd name="T46" fmla="*/ 185 w 328"/>
                <a:gd name="T47" fmla="*/ 160 h 232"/>
                <a:gd name="T48" fmla="*/ 202 w 328"/>
                <a:gd name="T49" fmla="*/ 192 h 232"/>
                <a:gd name="T50" fmla="*/ 261 w 328"/>
                <a:gd name="T51" fmla="*/ 232 h 232"/>
                <a:gd name="T52" fmla="*/ 278 w 328"/>
                <a:gd name="T53" fmla="*/ 232 h 232"/>
                <a:gd name="T54" fmla="*/ 278 w 328"/>
                <a:gd name="T55" fmla="*/ 208 h 232"/>
                <a:gd name="T56" fmla="*/ 278 w 328"/>
                <a:gd name="T57" fmla="*/ 184 h 23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28"/>
                <a:gd name="T88" fmla="*/ 0 h 232"/>
                <a:gd name="T89" fmla="*/ 328 w 328"/>
                <a:gd name="T90" fmla="*/ 232 h 23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28" h="232">
                  <a:moveTo>
                    <a:pt x="278" y="184"/>
                  </a:moveTo>
                  <a:lnTo>
                    <a:pt x="286" y="168"/>
                  </a:lnTo>
                  <a:lnTo>
                    <a:pt x="311" y="160"/>
                  </a:lnTo>
                  <a:lnTo>
                    <a:pt x="328" y="144"/>
                  </a:lnTo>
                  <a:lnTo>
                    <a:pt x="328" y="112"/>
                  </a:lnTo>
                  <a:lnTo>
                    <a:pt x="303" y="88"/>
                  </a:lnTo>
                  <a:lnTo>
                    <a:pt x="269" y="72"/>
                  </a:lnTo>
                  <a:lnTo>
                    <a:pt x="278" y="48"/>
                  </a:lnTo>
                  <a:lnTo>
                    <a:pt x="261" y="24"/>
                  </a:lnTo>
                  <a:lnTo>
                    <a:pt x="219" y="16"/>
                  </a:lnTo>
                  <a:lnTo>
                    <a:pt x="168" y="8"/>
                  </a:lnTo>
                  <a:lnTo>
                    <a:pt x="134" y="24"/>
                  </a:lnTo>
                  <a:lnTo>
                    <a:pt x="101" y="16"/>
                  </a:lnTo>
                  <a:lnTo>
                    <a:pt x="75" y="0"/>
                  </a:lnTo>
                  <a:lnTo>
                    <a:pt x="42" y="16"/>
                  </a:lnTo>
                  <a:lnTo>
                    <a:pt x="0" y="24"/>
                  </a:lnTo>
                  <a:lnTo>
                    <a:pt x="16" y="40"/>
                  </a:lnTo>
                  <a:lnTo>
                    <a:pt x="42" y="72"/>
                  </a:lnTo>
                  <a:lnTo>
                    <a:pt x="67" y="96"/>
                  </a:lnTo>
                  <a:lnTo>
                    <a:pt x="101" y="112"/>
                  </a:lnTo>
                  <a:lnTo>
                    <a:pt x="101" y="120"/>
                  </a:lnTo>
                  <a:lnTo>
                    <a:pt x="143" y="136"/>
                  </a:lnTo>
                  <a:lnTo>
                    <a:pt x="143" y="168"/>
                  </a:lnTo>
                  <a:lnTo>
                    <a:pt x="185" y="160"/>
                  </a:lnTo>
                  <a:lnTo>
                    <a:pt x="202" y="192"/>
                  </a:lnTo>
                  <a:lnTo>
                    <a:pt x="261" y="232"/>
                  </a:lnTo>
                  <a:lnTo>
                    <a:pt x="278" y="232"/>
                  </a:lnTo>
                  <a:lnTo>
                    <a:pt x="278" y="208"/>
                  </a:lnTo>
                  <a:lnTo>
                    <a:pt x="278" y="184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73" name="Freeform 36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"/>
                <a:gd name="T28" fmla="*/ 0 h 80"/>
                <a:gd name="T29" fmla="*/ 59 w 5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74" name="Freeform 37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37"/>
                <a:gd name="T130" fmla="*/ 0 h 320"/>
                <a:gd name="T131" fmla="*/ 337 w 337"/>
                <a:gd name="T132" fmla="*/ 320 h 32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69" name="Freeform 38"/>
            <p:cNvSpPr>
              <a:spLocks/>
            </p:cNvSpPr>
            <p:nvPr/>
          </p:nvSpPr>
          <p:spPr bwMode="auto">
            <a:xfrm>
              <a:off x="3407" y="2632"/>
              <a:ext cx="59" cy="80"/>
            </a:xfrm>
            <a:custGeom>
              <a:avLst/>
              <a:gdLst>
                <a:gd name="T0" fmla="*/ 25 w 59"/>
                <a:gd name="T1" fmla="*/ 24 h 80"/>
                <a:gd name="T2" fmla="*/ 25 w 59"/>
                <a:gd name="T3" fmla="*/ 0 h 80"/>
                <a:gd name="T4" fmla="*/ 8 w 59"/>
                <a:gd name="T5" fmla="*/ 8 h 80"/>
                <a:gd name="T6" fmla="*/ 0 w 59"/>
                <a:gd name="T7" fmla="*/ 24 h 80"/>
                <a:gd name="T8" fmla="*/ 0 w 59"/>
                <a:gd name="T9" fmla="*/ 48 h 80"/>
                <a:gd name="T10" fmla="*/ 0 w 59"/>
                <a:gd name="T11" fmla="*/ 72 h 80"/>
                <a:gd name="T12" fmla="*/ 42 w 59"/>
                <a:gd name="T13" fmla="*/ 80 h 80"/>
                <a:gd name="T14" fmla="*/ 59 w 59"/>
                <a:gd name="T15" fmla="*/ 48 h 80"/>
                <a:gd name="T16" fmla="*/ 25 w 59"/>
                <a:gd name="T17" fmla="*/ 24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"/>
                <a:gd name="T28" fmla="*/ 0 h 80"/>
                <a:gd name="T29" fmla="*/ 59 w 5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" h="80">
                  <a:moveTo>
                    <a:pt x="25" y="24"/>
                  </a:moveTo>
                  <a:lnTo>
                    <a:pt x="25" y="0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8"/>
                  </a:lnTo>
                  <a:lnTo>
                    <a:pt x="0" y="72"/>
                  </a:lnTo>
                  <a:lnTo>
                    <a:pt x="42" y="80"/>
                  </a:lnTo>
                  <a:lnTo>
                    <a:pt x="59" y="48"/>
                  </a:lnTo>
                  <a:lnTo>
                    <a:pt x="25" y="24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0" name="Freeform 39"/>
            <p:cNvSpPr>
              <a:spLocks/>
            </p:cNvSpPr>
            <p:nvPr/>
          </p:nvSpPr>
          <p:spPr bwMode="auto">
            <a:xfrm>
              <a:off x="3204" y="2232"/>
              <a:ext cx="337" cy="320"/>
            </a:xfrm>
            <a:custGeom>
              <a:avLst/>
              <a:gdLst>
                <a:gd name="T0" fmla="*/ 236 w 337"/>
                <a:gd name="T1" fmla="*/ 280 h 320"/>
                <a:gd name="T2" fmla="*/ 236 w 337"/>
                <a:gd name="T3" fmla="*/ 232 h 320"/>
                <a:gd name="T4" fmla="*/ 236 w 337"/>
                <a:gd name="T5" fmla="*/ 200 h 320"/>
                <a:gd name="T6" fmla="*/ 287 w 337"/>
                <a:gd name="T7" fmla="*/ 192 h 320"/>
                <a:gd name="T8" fmla="*/ 287 w 337"/>
                <a:gd name="T9" fmla="*/ 168 h 320"/>
                <a:gd name="T10" fmla="*/ 312 w 337"/>
                <a:gd name="T11" fmla="*/ 160 h 320"/>
                <a:gd name="T12" fmla="*/ 321 w 337"/>
                <a:gd name="T13" fmla="*/ 128 h 320"/>
                <a:gd name="T14" fmla="*/ 295 w 337"/>
                <a:gd name="T15" fmla="*/ 104 h 320"/>
                <a:gd name="T16" fmla="*/ 321 w 337"/>
                <a:gd name="T17" fmla="*/ 96 h 320"/>
                <a:gd name="T18" fmla="*/ 337 w 337"/>
                <a:gd name="T19" fmla="*/ 56 h 320"/>
                <a:gd name="T20" fmla="*/ 329 w 337"/>
                <a:gd name="T21" fmla="*/ 16 h 320"/>
                <a:gd name="T22" fmla="*/ 321 w 337"/>
                <a:gd name="T23" fmla="*/ 16 h 320"/>
                <a:gd name="T24" fmla="*/ 304 w 337"/>
                <a:gd name="T25" fmla="*/ 0 h 320"/>
                <a:gd name="T26" fmla="*/ 278 w 337"/>
                <a:gd name="T27" fmla="*/ 0 h 320"/>
                <a:gd name="T28" fmla="*/ 219 w 337"/>
                <a:gd name="T29" fmla="*/ 16 h 320"/>
                <a:gd name="T30" fmla="*/ 203 w 337"/>
                <a:gd name="T31" fmla="*/ 24 h 320"/>
                <a:gd name="T32" fmla="*/ 194 w 337"/>
                <a:gd name="T33" fmla="*/ 48 h 320"/>
                <a:gd name="T34" fmla="*/ 203 w 337"/>
                <a:gd name="T35" fmla="*/ 72 h 320"/>
                <a:gd name="T36" fmla="*/ 219 w 337"/>
                <a:gd name="T37" fmla="*/ 96 h 320"/>
                <a:gd name="T38" fmla="*/ 228 w 337"/>
                <a:gd name="T39" fmla="*/ 112 h 320"/>
                <a:gd name="T40" fmla="*/ 211 w 337"/>
                <a:gd name="T41" fmla="*/ 128 h 320"/>
                <a:gd name="T42" fmla="*/ 186 w 337"/>
                <a:gd name="T43" fmla="*/ 136 h 320"/>
                <a:gd name="T44" fmla="*/ 160 w 337"/>
                <a:gd name="T45" fmla="*/ 120 h 320"/>
                <a:gd name="T46" fmla="*/ 169 w 337"/>
                <a:gd name="T47" fmla="*/ 72 h 320"/>
                <a:gd name="T48" fmla="*/ 160 w 337"/>
                <a:gd name="T49" fmla="*/ 56 h 320"/>
                <a:gd name="T50" fmla="*/ 152 w 337"/>
                <a:gd name="T51" fmla="*/ 32 h 320"/>
                <a:gd name="T52" fmla="*/ 110 w 337"/>
                <a:gd name="T53" fmla="*/ 128 h 320"/>
                <a:gd name="T54" fmla="*/ 76 w 337"/>
                <a:gd name="T55" fmla="*/ 168 h 320"/>
                <a:gd name="T56" fmla="*/ 68 w 337"/>
                <a:gd name="T57" fmla="*/ 216 h 320"/>
                <a:gd name="T58" fmla="*/ 42 w 337"/>
                <a:gd name="T59" fmla="*/ 216 h 320"/>
                <a:gd name="T60" fmla="*/ 34 w 337"/>
                <a:gd name="T61" fmla="*/ 216 h 320"/>
                <a:gd name="T62" fmla="*/ 26 w 337"/>
                <a:gd name="T63" fmla="*/ 232 h 320"/>
                <a:gd name="T64" fmla="*/ 0 w 337"/>
                <a:gd name="T65" fmla="*/ 240 h 320"/>
                <a:gd name="T66" fmla="*/ 26 w 337"/>
                <a:gd name="T67" fmla="*/ 256 h 320"/>
                <a:gd name="T68" fmla="*/ 59 w 337"/>
                <a:gd name="T69" fmla="*/ 264 h 320"/>
                <a:gd name="T70" fmla="*/ 93 w 337"/>
                <a:gd name="T71" fmla="*/ 248 h 320"/>
                <a:gd name="T72" fmla="*/ 144 w 337"/>
                <a:gd name="T73" fmla="*/ 256 h 320"/>
                <a:gd name="T74" fmla="*/ 186 w 337"/>
                <a:gd name="T75" fmla="*/ 264 h 320"/>
                <a:gd name="T76" fmla="*/ 203 w 337"/>
                <a:gd name="T77" fmla="*/ 288 h 320"/>
                <a:gd name="T78" fmla="*/ 194 w 337"/>
                <a:gd name="T79" fmla="*/ 312 h 320"/>
                <a:gd name="T80" fmla="*/ 219 w 337"/>
                <a:gd name="T81" fmla="*/ 320 h 320"/>
                <a:gd name="T82" fmla="*/ 219 w 337"/>
                <a:gd name="T83" fmla="*/ 296 h 320"/>
                <a:gd name="T84" fmla="*/ 236 w 337"/>
                <a:gd name="T85" fmla="*/ 280 h 32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37"/>
                <a:gd name="T130" fmla="*/ 0 h 320"/>
                <a:gd name="T131" fmla="*/ 337 w 337"/>
                <a:gd name="T132" fmla="*/ 320 h 32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37" h="320">
                  <a:moveTo>
                    <a:pt x="236" y="280"/>
                  </a:moveTo>
                  <a:lnTo>
                    <a:pt x="236" y="232"/>
                  </a:lnTo>
                  <a:lnTo>
                    <a:pt x="236" y="200"/>
                  </a:lnTo>
                  <a:lnTo>
                    <a:pt x="287" y="192"/>
                  </a:lnTo>
                  <a:lnTo>
                    <a:pt x="287" y="168"/>
                  </a:lnTo>
                  <a:lnTo>
                    <a:pt x="312" y="160"/>
                  </a:lnTo>
                  <a:lnTo>
                    <a:pt x="321" y="128"/>
                  </a:lnTo>
                  <a:lnTo>
                    <a:pt x="295" y="104"/>
                  </a:lnTo>
                  <a:lnTo>
                    <a:pt x="321" y="96"/>
                  </a:lnTo>
                  <a:lnTo>
                    <a:pt x="337" y="56"/>
                  </a:lnTo>
                  <a:lnTo>
                    <a:pt x="329" y="16"/>
                  </a:lnTo>
                  <a:lnTo>
                    <a:pt x="321" y="16"/>
                  </a:lnTo>
                  <a:lnTo>
                    <a:pt x="304" y="0"/>
                  </a:lnTo>
                  <a:lnTo>
                    <a:pt x="278" y="0"/>
                  </a:lnTo>
                  <a:lnTo>
                    <a:pt x="219" y="16"/>
                  </a:lnTo>
                  <a:lnTo>
                    <a:pt x="203" y="24"/>
                  </a:lnTo>
                  <a:lnTo>
                    <a:pt x="194" y="48"/>
                  </a:lnTo>
                  <a:lnTo>
                    <a:pt x="203" y="72"/>
                  </a:lnTo>
                  <a:lnTo>
                    <a:pt x="219" y="96"/>
                  </a:lnTo>
                  <a:lnTo>
                    <a:pt x="228" y="112"/>
                  </a:lnTo>
                  <a:lnTo>
                    <a:pt x="211" y="128"/>
                  </a:lnTo>
                  <a:lnTo>
                    <a:pt x="186" y="136"/>
                  </a:lnTo>
                  <a:lnTo>
                    <a:pt x="160" y="120"/>
                  </a:lnTo>
                  <a:lnTo>
                    <a:pt x="169" y="72"/>
                  </a:lnTo>
                  <a:lnTo>
                    <a:pt x="160" y="56"/>
                  </a:lnTo>
                  <a:lnTo>
                    <a:pt x="152" y="32"/>
                  </a:lnTo>
                  <a:lnTo>
                    <a:pt x="110" y="128"/>
                  </a:lnTo>
                  <a:lnTo>
                    <a:pt x="76" y="168"/>
                  </a:lnTo>
                  <a:lnTo>
                    <a:pt x="68" y="216"/>
                  </a:lnTo>
                  <a:lnTo>
                    <a:pt x="42" y="216"/>
                  </a:lnTo>
                  <a:lnTo>
                    <a:pt x="34" y="216"/>
                  </a:lnTo>
                  <a:lnTo>
                    <a:pt x="26" y="232"/>
                  </a:lnTo>
                  <a:lnTo>
                    <a:pt x="0" y="240"/>
                  </a:lnTo>
                  <a:lnTo>
                    <a:pt x="26" y="256"/>
                  </a:lnTo>
                  <a:lnTo>
                    <a:pt x="59" y="264"/>
                  </a:lnTo>
                  <a:lnTo>
                    <a:pt x="93" y="248"/>
                  </a:lnTo>
                  <a:lnTo>
                    <a:pt x="144" y="256"/>
                  </a:lnTo>
                  <a:lnTo>
                    <a:pt x="186" y="264"/>
                  </a:lnTo>
                  <a:lnTo>
                    <a:pt x="203" y="288"/>
                  </a:lnTo>
                  <a:lnTo>
                    <a:pt x="194" y="312"/>
                  </a:lnTo>
                  <a:lnTo>
                    <a:pt x="219" y="320"/>
                  </a:lnTo>
                  <a:lnTo>
                    <a:pt x="219" y="296"/>
                  </a:lnTo>
                  <a:lnTo>
                    <a:pt x="236" y="280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77" name="Freeform 40"/>
            <p:cNvSpPr>
              <a:spLocks/>
            </p:cNvSpPr>
            <p:nvPr/>
          </p:nvSpPr>
          <p:spPr bwMode="auto">
            <a:xfrm>
              <a:off x="3617" y="1744"/>
              <a:ext cx="211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1"/>
                <a:gd name="T100" fmla="*/ 0 h 344"/>
                <a:gd name="T101" fmla="*/ 211 w 211"/>
                <a:gd name="T102" fmla="*/ 344 h 3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72" name="Freeform 41"/>
            <p:cNvSpPr>
              <a:spLocks/>
            </p:cNvSpPr>
            <p:nvPr/>
          </p:nvSpPr>
          <p:spPr bwMode="auto">
            <a:xfrm>
              <a:off x="3428" y="2084"/>
              <a:ext cx="751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51 w 750"/>
                <a:gd name="T89" fmla="*/ 664 h 888"/>
                <a:gd name="T90" fmla="*/ 135 w 750"/>
                <a:gd name="T91" fmla="*/ 688 h 888"/>
                <a:gd name="T92" fmla="*/ 152 w 750"/>
                <a:gd name="T93" fmla="*/ 736 h 888"/>
                <a:gd name="T94" fmla="*/ 127 w 750"/>
                <a:gd name="T95" fmla="*/ 864 h 888"/>
                <a:gd name="T96" fmla="*/ 144 w 750"/>
                <a:gd name="T97" fmla="*/ 872 h 8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50"/>
                <a:gd name="T148" fmla="*/ 0 h 888"/>
                <a:gd name="T149" fmla="*/ 750 w 750"/>
                <a:gd name="T150" fmla="*/ 888 h 88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3" name="Freeform 42"/>
            <p:cNvSpPr>
              <a:spLocks/>
            </p:cNvSpPr>
            <p:nvPr/>
          </p:nvSpPr>
          <p:spPr bwMode="auto">
            <a:xfrm>
              <a:off x="3616" y="1744"/>
              <a:ext cx="212" cy="344"/>
            </a:xfrm>
            <a:custGeom>
              <a:avLst/>
              <a:gdLst>
                <a:gd name="T0" fmla="*/ 143 w 211"/>
                <a:gd name="T1" fmla="*/ 344 h 344"/>
                <a:gd name="T2" fmla="*/ 118 w 211"/>
                <a:gd name="T3" fmla="*/ 312 h 344"/>
                <a:gd name="T4" fmla="*/ 143 w 211"/>
                <a:gd name="T5" fmla="*/ 312 h 344"/>
                <a:gd name="T6" fmla="*/ 127 w 211"/>
                <a:gd name="T7" fmla="*/ 280 h 344"/>
                <a:gd name="T8" fmla="*/ 127 w 211"/>
                <a:gd name="T9" fmla="*/ 248 h 344"/>
                <a:gd name="T10" fmla="*/ 169 w 211"/>
                <a:gd name="T11" fmla="*/ 184 h 344"/>
                <a:gd name="T12" fmla="*/ 186 w 211"/>
                <a:gd name="T13" fmla="*/ 192 h 344"/>
                <a:gd name="T14" fmla="*/ 211 w 211"/>
                <a:gd name="T15" fmla="*/ 136 h 344"/>
                <a:gd name="T16" fmla="*/ 177 w 211"/>
                <a:gd name="T17" fmla="*/ 112 h 344"/>
                <a:gd name="T18" fmla="*/ 169 w 211"/>
                <a:gd name="T19" fmla="*/ 72 h 344"/>
                <a:gd name="T20" fmla="*/ 177 w 211"/>
                <a:gd name="T21" fmla="*/ 24 h 344"/>
                <a:gd name="T22" fmla="*/ 177 w 211"/>
                <a:gd name="T23" fmla="*/ 8 h 344"/>
                <a:gd name="T24" fmla="*/ 160 w 211"/>
                <a:gd name="T25" fmla="*/ 0 h 344"/>
                <a:gd name="T26" fmla="*/ 135 w 211"/>
                <a:gd name="T27" fmla="*/ 8 h 344"/>
                <a:gd name="T28" fmla="*/ 127 w 211"/>
                <a:gd name="T29" fmla="*/ 24 h 344"/>
                <a:gd name="T30" fmla="*/ 101 w 211"/>
                <a:gd name="T31" fmla="*/ 40 h 344"/>
                <a:gd name="T32" fmla="*/ 76 w 211"/>
                <a:gd name="T33" fmla="*/ 48 h 344"/>
                <a:gd name="T34" fmla="*/ 51 w 211"/>
                <a:gd name="T35" fmla="*/ 56 h 344"/>
                <a:gd name="T36" fmla="*/ 34 w 211"/>
                <a:gd name="T37" fmla="*/ 72 h 344"/>
                <a:gd name="T38" fmla="*/ 26 w 211"/>
                <a:gd name="T39" fmla="*/ 96 h 344"/>
                <a:gd name="T40" fmla="*/ 42 w 211"/>
                <a:gd name="T41" fmla="*/ 112 h 344"/>
                <a:gd name="T42" fmla="*/ 17 w 211"/>
                <a:gd name="T43" fmla="*/ 120 h 344"/>
                <a:gd name="T44" fmla="*/ 9 w 211"/>
                <a:gd name="T45" fmla="*/ 144 h 344"/>
                <a:gd name="T46" fmla="*/ 9 w 211"/>
                <a:gd name="T47" fmla="*/ 168 h 344"/>
                <a:gd name="T48" fmla="*/ 26 w 211"/>
                <a:gd name="T49" fmla="*/ 192 h 344"/>
                <a:gd name="T50" fmla="*/ 0 w 211"/>
                <a:gd name="T51" fmla="*/ 208 h 344"/>
                <a:gd name="T52" fmla="*/ 0 w 211"/>
                <a:gd name="T53" fmla="*/ 224 h 344"/>
                <a:gd name="T54" fmla="*/ 26 w 211"/>
                <a:gd name="T55" fmla="*/ 272 h 344"/>
                <a:gd name="T56" fmla="*/ 42 w 211"/>
                <a:gd name="T57" fmla="*/ 256 h 344"/>
                <a:gd name="T58" fmla="*/ 51 w 211"/>
                <a:gd name="T59" fmla="*/ 304 h 344"/>
                <a:gd name="T60" fmla="*/ 59 w 211"/>
                <a:gd name="T61" fmla="*/ 328 h 344"/>
                <a:gd name="T62" fmla="*/ 84 w 211"/>
                <a:gd name="T63" fmla="*/ 336 h 344"/>
                <a:gd name="T64" fmla="*/ 143 w 211"/>
                <a:gd name="T65" fmla="*/ 344 h 3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1"/>
                <a:gd name="T100" fmla="*/ 0 h 344"/>
                <a:gd name="T101" fmla="*/ 211 w 211"/>
                <a:gd name="T102" fmla="*/ 344 h 3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1" h="344">
                  <a:moveTo>
                    <a:pt x="143" y="344"/>
                  </a:moveTo>
                  <a:lnTo>
                    <a:pt x="118" y="312"/>
                  </a:lnTo>
                  <a:lnTo>
                    <a:pt x="143" y="312"/>
                  </a:lnTo>
                  <a:lnTo>
                    <a:pt x="127" y="280"/>
                  </a:lnTo>
                  <a:lnTo>
                    <a:pt x="127" y="248"/>
                  </a:lnTo>
                  <a:lnTo>
                    <a:pt x="169" y="184"/>
                  </a:lnTo>
                  <a:lnTo>
                    <a:pt x="186" y="192"/>
                  </a:lnTo>
                  <a:lnTo>
                    <a:pt x="211" y="136"/>
                  </a:lnTo>
                  <a:lnTo>
                    <a:pt x="177" y="112"/>
                  </a:lnTo>
                  <a:lnTo>
                    <a:pt x="169" y="72"/>
                  </a:lnTo>
                  <a:lnTo>
                    <a:pt x="177" y="24"/>
                  </a:lnTo>
                  <a:lnTo>
                    <a:pt x="177" y="8"/>
                  </a:lnTo>
                  <a:lnTo>
                    <a:pt x="160" y="0"/>
                  </a:lnTo>
                  <a:lnTo>
                    <a:pt x="135" y="8"/>
                  </a:lnTo>
                  <a:lnTo>
                    <a:pt x="127" y="24"/>
                  </a:lnTo>
                  <a:lnTo>
                    <a:pt x="101" y="40"/>
                  </a:lnTo>
                  <a:lnTo>
                    <a:pt x="76" y="48"/>
                  </a:lnTo>
                  <a:lnTo>
                    <a:pt x="51" y="56"/>
                  </a:lnTo>
                  <a:lnTo>
                    <a:pt x="34" y="72"/>
                  </a:lnTo>
                  <a:lnTo>
                    <a:pt x="26" y="96"/>
                  </a:lnTo>
                  <a:lnTo>
                    <a:pt x="42" y="112"/>
                  </a:lnTo>
                  <a:lnTo>
                    <a:pt x="17" y="120"/>
                  </a:lnTo>
                  <a:lnTo>
                    <a:pt x="9" y="144"/>
                  </a:lnTo>
                  <a:lnTo>
                    <a:pt x="9" y="168"/>
                  </a:lnTo>
                  <a:lnTo>
                    <a:pt x="26" y="192"/>
                  </a:lnTo>
                  <a:lnTo>
                    <a:pt x="0" y="208"/>
                  </a:lnTo>
                  <a:lnTo>
                    <a:pt x="0" y="224"/>
                  </a:lnTo>
                  <a:lnTo>
                    <a:pt x="26" y="272"/>
                  </a:lnTo>
                  <a:lnTo>
                    <a:pt x="42" y="256"/>
                  </a:lnTo>
                  <a:lnTo>
                    <a:pt x="51" y="304"/>
                  </a:lnTo>
                  <a:lnTo>
                    <a:pt x="59" y="328"/>
                  </a:lnTo>
                  <a:lnTo>
                    <a:pt x="84" y="336"/>
                  </a:lnTo>
                  <a:lnTo>
                    <a:pt x="143" y="344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80" name="Freeform 43"/>
            <p:cNvSpPr>
              <a:spLocks/>
            </p:cNvSpPr>
            <p:nvPr/>
          </p:nvSpPr>
          <p:spPr bwMode="auto">
            <a:xfrm>
              <a:off x="3423" y="2080"/>
              <a:ext cx="750" cy="888"/>
            </a:xfrm>
            <a:custGeom>
              <a:avLst/>
              <a:gdLst>
                <a:gd name="T0" fmla="*/ 228 w 750"/>
                <a:gd name="T1" fmla="*/ 848 h 888"/>
                <a:gd name="T2" fmla="*/ 354 w 750"/>
                <a:gd name="T3" fmla="*/ 888 h 888"/>
                <a:gd name="T4" fmla="*/ 447 w 750"/>
                <a:gd name="T5" fmla="*/ 880 h 888"/>
                <a:gd name="T6" fmla="*/ 557 w 750"/>
                <a:gd name="T7" fmla="*/ 848 h 888"/>
                <a:gd name="T8" fmla="*/ 616 w 750"/>
                <a:gd name="T9" fmla="*/ 832 h 888"/>
                <a:gd name="T10" fmla="*/ 632 w 750"/>
                <a:gd name="T11" fmla="*/ 776 h 888"/>
                <a:gd name="T12" fmla="*/ 675 w 750"/>
                <a:gd name="T13" fmla="*/ 744 h 888"/>
                <a:gd name="T14" fmla="*/ 607 w 750"/>
                <a:gd name="T15" fmla="*/ 656 h 888"/>
                <a:gd name="T16" fmla="*/ 557 w 750"/>
                <a:gd name="T17" fmla="*/ 584 h 888"/>
                <a:gd name="T18" fmla="*/ 557 w 750"/>
                <a:gd name="T19" fmla="*/ 520 h 888"/>
                <a:gd name="T20" fmla="*/ 641 w 750"/>
                <a:gd name="T21" fmla="*/ 488 h 888"/>
                <a:gd name="T22" fmla="*/ 691 w 750"/>
                <a:gd name="T23" fmla="*/ 440 h 888"/>
                <a:gd name="T24" fmla="*/ 750 w 750"/>
                <a:gd name="T25" fmla="*/ 456 h 888"/>
                <a:gd name="T26" fmla="*/ 725 w 750"/>
                <a:gd name="T27" fmla="*/ 360 h 888"/>
                <a:gd name="T28" fmla="*/ 717 w 750"/>
                <a:gd name="T29" fmla="*/ 280 h 888"/>
                <a:gd name="T30" fmla="*/ 666 w 750"/>
                <a:gd name="T31" fmla="*/ 216 h 888"/>
                <a:gd name="T32" fmla="*/ 683 w 750"/>
                <a:gd name="T33" fmla="*/ 136 h 888"/>
                <a:gd name="T34" fmla="*/ 641 w 750"/>
                <a:gd name="T35" fmla="*/ 80 h 888"/>
                <a:gd name="T36" fmla="*/ 616 w 750"/>
                <a:gd name="T37" fmla="*/ 32 h 888"/>
                <a:gd name="T38" fmla="*/ 582 w 750"/>
                <a:gd name="T39" fmla="*/ 32 h 888"/>
                <a:gd name="T40" fmla="*/ 557 w 750"/>
                <a:gd name="T41" fmla="*/ 40 h 888"/>
                <a:gd name="T42" fmla="*/ 540 w 750"/>
                <a:gd name="T43" fmla="*/ 40 h 888"/>
                <a:gd name="T44" fmla="*/ 481 w 750"/>
                <a:gd name="T45" fmla="*/ 72 h 888"/>
                <a:gd name="T46" fmla="*/ 439 w 750"/>
                <a:gd name="T47" fmla="*/ 96 h 888"/>
                <a:gd name="T48" fmla="*/ 430 w 750"/>
                <a:gd name="T49" fmla="*/ 64 h 888"/>
                <a:gd name="T50" fmla="*/ 396 w 750"/>
                <a:gd name="T51" fmla="*/ 56 h 888"/>
                <a:gd name="T52" fmla="*/ 346 w 750"/>
                <a:gd name="T53" fmla="*/ 16 h 888"/>
                <a:gd name="T54" fmla="*/ 253 w 750"/>
                <a:gd name="T55" fmla="*/ 0 h 888"/>
                <a:gd name="T56" fmla="*/ 245 w 750"/>
                <a:gd name="T57" fmla="*/ 40 h 888"/>
                <a:gd name="T58" fmla="*/ 278 w 750"/>
                <a:gd name="T59" fmla="*/ 112 h 888"/>
                <a:gd name="T60" fmla="*/ 236 w 750"/>
                <a:gd name="T61" fmla="*/ 112 h 888"/>
                <a:gd name="T62" fmla="*/ 220 w 750"/>
                <a:gd name="T63" fmla="*/ 136 h 888"/>
                <a:gd name="T64" fmla="*/ 186 w 750"/>
                <a:gd name="T65" fmla="*/ 128 h 888"/>
                <a:gd name="T66" fmla="*/ 110 w 750"/>
                <a:gd name="T67" fmla="*/ 144 h 888"/>
                <a:gd name="T68" fmla="*/ 118 w 750"/>
                <a:gd name="T69" fmla="*/ 208 h 888"/>
                <a:gd name="T70" fmla="*/ 76 w 750"/>
                <a:gd name="T71" fmla="*/ 256 h 888"/>
                <a:gd name="T72" fmla="*/ 93 w 750"/>
                <a:gd name="T73" fmla="*/ 312 h 888"/>
                <a:gd name="T74" fmla="*/ 68 w 750"/>
                <a:gd name="T75" fmla="*/ 344 h 888"/>
                <a:gd name="T76" fmla="*/ 17 w 750"/>
                <a:gd name="T77" fmla="*/ 384 h 888"/>
                <a:gd name="T78" fmla="*/ 0 w 750"/>
                <a:gd name="T79" fmla="*/ 448 h 888"/>
                <a:gd name="T80" fmla="*/ 9 w 750"/>
                <a:gd name="T81" fmla="*/ 480 h 888"/>
                <a:gd name="T82" fmla="*/ 34 w 750"/>
                <a:gd name="T83" fmla="*/ 536 h 888"/>
                <a:gd name="T84" fmla="*/ 9 w 750"/>
                <a:gd name="T85" fmla="*/ 552 h 888"/>
                <a:gd name="T86" fmla="*/ 43 w 750"/>
                <a:gd name="T87" fmla="*/ 600 h 888"/>
                <a:gd name="T88" fmla="*/ 26 w 750"/>
                <a:gd name="T89" fmla="*/ 632 h 888"/>
                <a:gd name="T90" fmla="*/ 76 w 750"/>
                <a:gd name="T91" fmla="*/ 672 h 888"/>
                <a:gd name="T92" fmla="*/ 186 w 750"/>
                <a:gd name="T93" fmla="*/ 704 h 888"/>
                <a:gd name="T94" fmla="*/ 144 w 750"/>
                <a:gd name="T95" fmla="*/ 776 h 888"/>
                <a:gd name="T96" fmla="*/ 118 w 750"/>
                <a:gd name="T97" fmla="*/ 864 h 888"/>
                <a:gd name="T98" fmla="*/ 194 w 750"/>
                <a:gd name="T99" fmla="*/ 864 h 8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50"/>
                <a:gd name="T151" fmla="*/ 0 h 888"/>
                <a:gd name="T152" fmla="*/ 750 w 750"/>
                <a:gd name="T153" fmla="*/ 888 h 88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50" h="888">
                  <a:moveTo>
                    <a:pt x="194" y="864"/>
                  </a:moveTo>
                  <a:lnTo>
                    <a:pt x="228" y="848"/>
                  </a:lnTo>
                  <a:lnTo>
                    <a:pt x="312" y="872"/>
                  </a:lnTo>
                  <a:lnTo>
                    <a:pt x="354" y="888"/>
                  </a:lnTo>
                  <a:lnTo>
                    <a:pt x="388" y="872"/>
                  </a:lnTo>
                  <a:lnTo>
                    <a:pt x="447" y="880"/>
                  </a:lnTo>
                  <a:lnTo>
                    <a:pt x="489" y="872"/>
                  </a:lnTo>
                  <a:lnTo>
                    <a:pt x="557" y="848"/>
                  </a:lnTo>
                  <a:lnTo>
                    <a:pt x="616" y="864"/>
                  </a:lnTo>
                  <a:lnTo>
                    <a:pt x="616" y="832"/>
                  </a:lnTo>
                  <a:lnTo>
                    <a:pt x="599" y="800"/>
                  </a:lnTo>
                  <a:lnTo>
                    <a:pt x="632" y="776"/>
                  </a:lnTo>
                  <a:lnTo>
                    <a:pt x="641" y="744"/>
                  </a:lnTo>
                  <a:lnTo>
                    <a:pt x="675" y="744"/>
                  </a:lnTo>
                  <a:lnTo>
                    <a:pt x="683" y="712"/>
                  </a:lnTo>
                  <a:lnTo>
                    <a:pt x="607" y="656"/>
                  </a:lnTo>
                  <a:lnTo>
                    <a:pt x="548" y="608"/>
                  </a:lnTo>
                  <a:lnTo>
                    <a:pt x="557" y="584"/>
                  </a:lnTo>
                  <a:lnTo>
                    <a:pt x="523" y="544"/>
                  </a:lnTo>
                  <a:lnTo>
                    <a:pt x="557" y="520"/>
                  </a:lnTo>
                  <a:lnTo>
                    <a:pt x="599" y="512"/>
                  </a:lnTo>
                  <a:lnTo>
                    <a:pt x="641" y="488"/>
                  </a:lnTo>
                  <a:lnTo>
                    <a:pt x="683" y="472"/>
                  </a:lnTo>
                  <a:lnTo>
                    <a:pt x="691" y="440"/>
                  </a:lnTo>
                  <a:lnTo>
                    <a:pt x="725" y="440"/>
                  </a:lnTo>
                  <a:lnTo>
                    <a:pt x="750" y="456"/>
                  </a:lnTo>
                  <a:lnTo>
                    <a:pt x="750" y="392"/>
                  </a:lnTo>
                  <a:lnTo>
                    <a:pt x="725" y="360"/>
                  </a:lnTo>
                  <a:lnTo>
                    <a:pt x="742" y="320"/>
                  </a:lnTo>
                  <a:lnTo>
                    <a:pt x="717" y="280"/>
                  </a:lnTo>
                  <a:lnTo>
                    <a:pt x="717" y="248"/>
                  </a:lnTo>
                  <a:lnTo>
                    <a:pt x="666" y="216"/>
                  </a:lnTo>
                  <a:lnTo>
                    <a:pt x="691" y="168"/>
                  </a:lnTo>
                  <a:lnTo>
                    <a:pt x="683" y="136"/>
                  </a:lnTo>
                  <a:lnTo>
                    <a:pt x="675" y="88"/>
                  </a:lnTo>
                  <a:lnTo>
                    <a:pt x="641" y="80"/>
                  </a:lnTo>
                  <a:lnTo>
                    <a:pt x="607" y="64"/>
                  </a:lnTo>
                  <a:lnTo>
                    <a:pt x="616" y="32"/>
                  </a:lnTo>
                  <a:lnTo>
                    <a:pt x="590" y="16"/>
                  </a:lnTo>
                  <a:lnTo>
                    <a:pt x="582" y="32"/>
                  </a:lnTo>
                  <a:lnTo>
                    <a:pt x="573" y="48"/>
                  </a:lnTo>
                  <a:lnTo>
                    <a:pt x="557" y="40"/>
                  </a:lnTo>
                  <a:lnTo>
                    <a:pt x="548" y="40"/>
                  </a:lnTo>
                  <a:lnTo>
                    <a:pt x="540" y="40"/>
                  </a:lnTo>
                  <a:lnTo>
                    <a:pt x="514" y="64"/>
                  </a:lnTo>
                  <a:lnTo>
                    <a:pt x="481" y="72"/>
                  </a:lnTo>
                  <a:lnTo>
                    <a:pt x="464" y="96"/>
                  </a:lnTo>
                  <a:lnTo>
                    <a:pt x="439" y="96"/>
                  </a:lnTo>
                  <a:lnTo>
                    <a:pt x="413" y="88"/>
                  </a:lnTo>
                  <a:lnTo>
                    <a:pt x="430" y="64"/>
                  </a:lnTo>
                  <a:lnTo>
                    <a:pt x="422" y="32"/>
                  </a:lnTo>
                  <a:lnTo>
                    <a:pt x="396" y="56"/>
                  </a:lnTo>
                  <a:lnTo>
                    <a:pt x="346" y="40"/>
                  </a:lnTo>
                  <a:lnTo>
                    <a:pt x="346" y="16"/>
                  </a:lnTo>
                  <a:lnTo>
                    <a:pt x="337" y="8"/>
                  </a:lnTo>
                  <a:lnTo>
                    <a:pt x="253" y="0"/>
                  </a:lnTo>
                  <a:lnTo>
                    <a:pt x="270" y="24"/>
                  </a:lnTo>
                  <a:lnTo>
                    <a:pt x="245" y="40"/>
                  </a:lnTo>
                  <a:lnTo>
                    <a:pt x="245" y="64"/>
                  </a:lnTo>
                  <a:lnTo>
                    <a:pt x="278" y="112"/>
                  </a:lnTo>
                  <a:lnTo>
                    <a:pt x="253" y="112"/>
                  </a:lnTo>
                  <a:lnTo>
                    <a:pt x="236" y="112"/>
                  </a:lnTo>
                  <a:lnTo>
                    <a:pt x="228" y="128"/>
                  </a:lnTo>
                  <a:lnTo>
                    <a:pt x="220" y="136"/>
                  </a:lnTo>
                  <a:lnTo>
                    <a:pt x="211" y="136"/>
                  </a:lnTo>
                  <a:lnTo>
                    <a:pt x="186" y="128"/>
                  </a:lnTo>
                  <a:lnTo>
                    <a:pt x="135" y="128"/>
                  </a:lnTo>
                  <a:lnTo>
                    <a:pt x="110" y="144"/>
                  </a:lnTo>
                  <a:lnTo>
                    <a:pt x="110" y="168"/>
                  </a:lnTo>
                  <a:lnTo>
                    <a:pt x="118" y="208"/>
                  </a:lnTo>
                  <a:lnTo>
                    <a:pt x="102" y="248"/>
                  </a:lnTo>
                  <a:lnTo>
                    <a:pt x="76" y="256"/>
                  </a:lnTo>
                  <a:lnTo>
                    <a:pt x="102" y="280"/>
                  </a:lnTo>
                  <a:lnTo>
                    <a:pt x="93" y="312"/>
                  </a:lnTo>
                  <a:lnTo>
                    <a:pt x="68" y="320"/>
                  </a:lnTo>
                  <a:lnTo>
                    <a:pt x="68" y="344"/>
                  </a:lnTo>
                  <a:lnTo>
                    <a:pt x="17" y="352"/>
                  </a:lnTo>
                  <a:lnTo>
                    <a:pt x="17" y="384"/>
                  </a:lnTo>
                  <a:lnTo>
                    <a:pt x="17" y="432"/>
                  </a:lnTo>
                  <a:lnTo>
                    <a:pt x="0" y="448"/>
                  </a:lnTo>
                  <a:lnTo>
                    <a:pt x="0" y="472"/>
                  </a:lnTo>
                  <a:lnTo>
                    <a:pt x="9" y="480"/>
                  </a:lnTo>
                  <a:lnTo>
                    <a:pt x="34" y="504"/>
                  </a:lnTo>
                  <a:lnTo>
                    <a:pt x="34" y="536"/>
                  </a:lnTo>
                  <a:lnTo>
                    <a:pt x="17" y="552"/>
                  </a:lnTo>
                  <a:lnTo>
                    <a:pt x="9" y="552"/>
                  </a:lnTo>
                  <a:lnTo>
                    <a:pt x="9" y="576"/>
                  </a:lnTo>
                  <a:lnTo>
                    <a:pt x="43" y="600"/>
                  </a:lnTo>
                  <a:lnTo>
                    <a:pt x="26" y="632"/>
                  </a:lnTo>
                  <a:lnTo>
                    <a:pt x="51" y="664"/>
                  </a:lnTo>
                  <a:lnTo>
                    <a:pt x="76" y="672"/>
                  </a:lnTo>
                  <a:lnTo>
                    <a:pt x="135" y="688"/>
                  </a:lnTo>
                  <a:lnTo>
                    <a:pt x="186" y="704"/>
                  </a:lnTo>
                  <a:lnTo>
                    <a:pt x="152" y="736"/>
                  </a:lnTo>
                  <a:lnTo>
                    <a:pt x="144" y="776"/>
                  </a:lnTo>
                  <a:lnTo>
                    <a:pt x="127" y="864"/>
                  </a:lnTo>
                  <a:lnTo>
                    <a:pt x="118" y="864"/>
                  </a:lnTo>
                  <a:lnTo>
                    <a:pt x="144" y="872"/>
                  </a:lnTo>
                  <a:lnTo>
                    <a:pt x="194" y="864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81" name="Freeform 44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21"/>
                <a:gd name="T91" fmla="*/ 0 h 232"/>
                <a:gd name="T92" fmla="*/ 421 w 421"/>
                <a:gd name="T93" fmla="*/ 232 h 23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76" name="Freeform 45"/>
            <p:cNvSpPr>
              <a:spLocks/>
            </p:cNvSpPr>
            <p:nvPr/>
          </p:nvSpPr>
          <p:spPr bwMode="auto">
            <a:xfrm>
              <a:off x="3726" y="2760"/>
              <a:ext cx="683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82"/>
                <a:gd name="T130" fmla="*/ 0 h 312"/>
                <a:gd name="T131" fmla="*/ 682 w 682"/>
                <a:gd name="T132" fmla="*/ 312 h 3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7" name="Freeform 46"/>
            <p:cNvSpPr>
              <a:spLocks/>
            </p:cNvSpPr>
            <p:nvPr/>
          </p:nvSpPr>
          <p:spPr bwMode="auto">
            <a:xfrm>
              <a:off x="3398" y="2928"/>
              <a:ext cx="421" cy="232"/>
            </a:xfrm>
            <a:custGeom>
              <a:avLst/>
              <a:gdLst>
                <a:gd name="T0" fmla="*/ 371 w 421"/>
                <a:gd name="T1" fmla="*/ 104 h 232"/>
                <a:gd name="T2" fmla="*/ 354 w 421"/>
                <a:gd name="T3" fmla="*/ 88 h 232"/>
                <a:gd name="T4" fmla="*/ 329 w 421"/>
                <a:gd name="T5" fmla="*/ 72 h 232"/>
                <a:gd name="T6" fmla="*/ 337 w 421"/>
                <a:gd name="T7" fmla="*/ 32 h 232"/>
                <a:gd name="T8" fmla="*/ 337 w 421"/>
                <a:gd name="T9" fmla="*/ 24 h 232"/>
                <a:gd name="T10" fmla="*/ 253 w 421"/>
                <a:gd name="T11" fmla="*/ 0 h 232"/>
                <a:gd name="T12" fmla="*/ 219 w 421"/>
                <a:gd name="T13" fmla="*/ 16 h 232"/>
                <a:gd name="T14" fmla="*/ 169 w 421"/>
                <a:gd name="T15" fmla="*/ 24 h 232"/>
                <a:gd name="T16" fmla="*/ 143 w 421"/>
                <a:gd name="T17" fmla="*/ 16 h 232"/>
                <a:gd name="T18" fmla="*/ 118 w 421"/>
                <a:gd name="T19" fmla="*/ 32 h 232"/>
                <a:gd name="T20" fmla="*/ 84 w 421"/>
                <a:gd name="T21" fmla="*/ 40 h 232"/>
                <a:gd name="T22" fmla="*/ 76 w 421"/>
                <a:gd name="T23" fmla="*/ 72 h 232"/>
                <a:gd name="T24" fmla="*/ 51 w 421"/>
                <a:gd name="T25" fmla="*/ 88 h 232"/>
                <a:gd name="T26" fmla="*/ 42 w 421"/>
                <a:gd name="T27" fmla="*/ 112 h 232"/>
                <a:gd name="T28" fmla="*/ 9 w 421"/>
                <a:gd name="T29" fmla="*/ 152 h 232"/>
                <a:gd name="T30" fmla="*/ 0 w 421"/>
                <a:gd name="T31" fmla="*/ 184 h 232"/>
                <a:gd name="T32" fmla="*/ 34 w 421"/>
                <a:gd name="T33" fmla="*/ 168 h 232"/>
                <a:gd name="T34" fmla="*/ 76 w 421"/>
                <a:gd name="T35" fmla="*/ 184 h 232"/>
                <a:gd name="T36" fmla="*/ 84 w 421"/>
                <a:gd name="T37" fmla="*/ 200 h 232"/>
                <a:gd name="T38" fmla="*/ 101 w 421"/>
                <a:gd name="T39" fmla="*/ 224 h 232"/>
                <a:gd name="T40" fmla="*/ 177 w 421"/>
                <a:gd name="T41" fmla="*/ 216 h 232"/>
                <a:gd name="T42" fmla="*/ 219 w 421"/>
                <a:gd name="T43" fmla="*/ 152 h 232"/>
                <a:gd name="T44" fmla="*/ 287 w 421"/>
                <a:gd name="T45" fmla="*/ 232 h 232"/>
                <a:gd name="T46" fmla="*/ 312 w 421"/>
                <a:gd name="T47" fmla="*/ 152 h 232"/>
                <a:gd name="T48" fmla="*/ 354 w 421"/>
                <a:gd name="T49" fmla="*/ 160 h 232"/>
                <a:gd name="T50" fmla="*/ 379 w 421"/>
                <a:gd name="T51" fmla="*/ 144 h 232"/>
                <a:gd name="T52" fmla="*/ 413 w 421"/>
                <a:gd name="T53" fmla="*/ 144 h 232"/>
                <a:gd name="T54" fmla="*/ 421 w 421"/>
                <a:gd name="T55" fmla="*/ 136 h 232"/>
                <a:gd name="T56" fmla="*/ 413 w 421"/>
                <a:gd name="T57" fmla="*/ 96 h 232"/>
                <a:gd name="T58" fmla="*/ 371 w 421"/>
                <a:gd name="T59" fmla="*/ 104 h 23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21"/>
                <a:gd name="T91" fmla="*/ 0 h 232"/>
                <a:gd name="T92" fmla="*/ 421 w 421"/>
                <a:gd name="T93" fmla="*/ 232 h 23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21" h="232">
                  <a:moveTo>
                    <a:pt x="371" y="104"/>
                  </a:moveTo>
                  <a:lnTo>
                    <a:pt x="354" y="88"/>
                  </a:lnTo>
                  <a:lnTo>
                    <a:pt x="329" y="72"/>
                  </a:lnTo>
                  <a:lnTo>
                    <a:pt x="337" y="32"/>
                  </a:lnTo>
                  <a:lnTo>
                    <a:pt x="337" y="24"/>
                  </a:lnTo>
                  <a:lnTo>
                    <a:pt x="253" y="0"/>
                  </a:lnTo>
                  <a:lnTo>
                    <a:pt x="219" y="16"/>
                  </a:lnTo>
                  <a:lnTo>
                    <a:pt x="169" y="24"/>
                  </a:lnTo>
                  <a:lnTo>
                    <a:pt x="143" y="16"/>
                  </a:lnTo>
                  <a:lnTo>
                    <a:pt x="118" y="32"/>
                  </a:lnTo>
                  <a:lnTo>
                    <a:pt x="84" y="40"/>
                  </a:lnTo>
                  <a:lnTo>
                    <a:pt x="76" y="72"/>
                  </a:lnTo>
                  <a:lnTo>
                    <a:pt x="51" y="88"/>
                  </a:lnTo>
                  <a:lnTo>
                    <a:pt x="42" y="112"/>
                  </a:lnTo>
                  <a:lnTo>
                    <a:pt x="9" y="152"/>
                  </a:lnTo>
                  <a:lnTo>
                    <a:pt x="0" y="184"/>
                  </a:lnTo>
                  <a:lnTo>
                    <a:pt x="34" y="168"/>
                  </a:lnTo>
                  <a:lnTo>
                    <a:pt x="76" y="184"/>
                  </a:lnTo>
                  <a:lnTo>
                    <a:pt x="84" y="200"/>
                  </a:lnTo>
                  <a:lnTo>
                    <a:pt x="101" y="224"/>
                  </a:lnTo>
                  <a:lnTo>
                    <a:pt x="177" y="216"/>
                  </a:lnTo>
                  <a:lnTo>
                    <a:pt x="219" y="152"/>
                  </a:lnTo>
                  <a:lnTo>
                    <a:pt x="287" y="232"/>
                  </a:lnTo>
                  <a:lnTo>
                    <a:pt x="312" y="152"/>
                  </a:lnTo>
                  <a:lnTo>
                    <a:pt x="354" y="160"/>
                  </a:lnTo>
                  <a:lnTo>
                    <a:pt x="379" y="144"/>
                  </a:lnTo>
                  <a:lnTo>
                    <a:pt x="413" y="144"/>
                  </a:lnTo>
                  <a:lnTo>
                    <a:pt x="421" y="136"/>
                  </a:lnTo>
                  <a:lnTo>
                    <a:pt x="413" y="96"/>
                  </a:lnTo>
                  <a:lnTo>
                    <a:pt x="371" y="104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84" name="Freeform 47"/>
            <p:cNvSpPr>
              <a:spLocks/>
            </p:cNvSpPr>
            <p:nvPr/>
          </p:nvSpPr>
          <p:spPr bwMode="auto">
            <a:xfrm>
              <a:off x="3727" y="2760"/>
              <a:ext cx="682" cy="312"/>
            </a:xfrm>
            <a:custGeom>
              <a:avLst/>
              <a:gdLst>
                <a:gd name="T0" fmla="*/ 472 w 682"/>
                <a:gd name="T1" fmla="*/ 304 h 312"/>
                <a:gd name="T2" fmla="*/ 505 w 682"/>
                <a:gd name="T3" fmla="*/ 280 h 312"/>
                <a:gd name="T4" fmla="*/ 556 w 682"/>
                <a:gd name="T5" fmla="*/ 280 h 312"/>
                <a:gd name="T6" fmla="*/ 598 w 682"/>
                <a:gd name="T7" fmla="*/ 272 h 312"/>
                <a:gd name="T8" fmla="*/ 598 w 682"/>
                <a:gd name="T9" fmla="*/ 248 h 312"/>
                <a:gd name="T10" fmla="*/ 623 w 682"/>
                <a:gd name="T11" fmla="*/ 224 h 312"/>
                <a:gd name="T12" fmla="*/ 632 w 682"/>
                <a:gd name="T13" fmla="*/ 184 h 312"/>
                <a:gd name="T14" fmla="*/ 632 w 682"/>
                <a:gd name="T15" fmla="*/ 144 h 312"/>
                <a:gd name="T16" fmla="*/ 674 w 682"/>
                <a:gd name="T17" fmla="*/ 128 h 312"/>
                <a:gd name="T18" fmla="*/ 682 w 682"/>
                <a:gd name="T19" fmla="*/ 96 h 312"/>
                <a:gd name="T20" fmla="*/ 649 w 682"/>
                <a:gd name="T21" fmla="*/ 72 h 312"/>
                <a:gd name="T22" fmla="*/ 649 w 682"/>
                <a:gd name="T23" fmla="*/ 24 h 312"/>
                <a:gd name="T24" fmla="*/ 564 w 682"/>
                <a:gd name="T25" fmla="*/ 24 h 312"/>
                <a:gd name="T26" fmla="*/ 488 w 682"/>
                <a:gd name="T27" fmla="*/ 0 h 312"/>
                <a:gd name="T28" fmla="*/ 463 w 682"/>
                <a:gd name="T29" fmla="*/ 48 h 312"/>
                <a:gd name="T30" fmla="*/ 413 w 682"/>
                <a:gd name="T31" fmla="*/ 64 h 312"/>
                <a:gd name="T32" fmla="*/ 371 w 682"/>
                <a:gd name="T33" fmla="*/ 40 h 312"/>
                <a:gd name="T34" fmla="*/ 371 w 682"/>
                <a:gd name="T35" fmla="*/ 64 h 312"/>
                <a:gd name="T36" fmla="*/ 337 w 682"/>
                <a:gd name="T37" fmla="*/ 64 h 312"/>
                <a:gd name="T38" fmla="*/ 328 w 682"/>
                <a:gd name="T39" fmla="*/ 96 h 312"/>
                <a:gd name="T40" fmla="*/ 295 w 682"/>
                <a:gd name="T41" fmla="*/ 120 h 312"/>
                <a:gd name="T42" fmla="*/ 312 w 682"/>
                <a:gd name="T43" fmla="*/ 152 h 312"/>
                <a:gd name="T44" fmla="*/ 312 w 682"/>
                <a:gd name="T45" fmla="*/ 184 h 312"/>
                <a:gd name="T46" fmla="*/ 253 w 682"/>
                <a:gd name="T47" fmla="*/ 168 h 312"/>
                <a:gd name="T48" fmla="*/ 185 w 682"/>
                <a:gd name="T49" fmla="*/ 192 h 312"/>
                <a:gd name="T50" fmla="*/ 143 w 682"/>
                <a:gd name="T51" fmla="*/ 200 h 312"/>
                <a:gd name="T52" fmla="*/ 84 w 682"/>
                <a:gd name="T53" fmla="*/ 192 h 312"/>
                <a:gd name="T54" fmla="*/ 50 w 682"/>
                <a:gd name="T55" fmla="*/ 208 h 312"/>
                <a:gd name="T56" fmla="*/ 8 w 682"/>
                <a:gd name="T57" fmla="*/ 200 h 312"/>
                <a:gd name="T58" fmla="*/ 0 w 682"/>
                <a:gd name="T59" fmla="*/ 240 h 312"/>
                <a:gd name="T60" fmla="*/ 25 w 682"/>
                <a:gd name="T61" fmla="*/ 256 h 312"/>
                <a:gd name="T62" fmla="*/ 42 w 682"/>
                <a:gd name="T63" fmla="*/ 272 h 312"/>
                <a:gd name="T64" fmla="*/ 84 w 682"/>
                <a:gd name="T65" fmla="*/ 264 h 312"/>
                <a:gd name="T66" fmla="*/ 92 w 682"/>
                <a:gd name="T67" fmla="*/ 304 h 312"/>
                <a:gd name="T68" fmla="*/ 101 w 682"/>
                <a:gd name="T69" fmla="*/ 280 h 312"/>
                <a:gd name="T70" fmla="*/ 135 w 682"/>
                <a:gd name="T71" fmla="*/ 288 h 312"/>
                <a:gd name="T72" fmla="*/ 168 w 682"/>
                <a:gd name="T73" fmla="*/ 256 h 312"/>
                <a:gd name="T74" fmla="*/ 244 w 682"/>
                <a:gd name="T75" fmla="*/ 248 h 312"/>
                <a:gd name="T76" fmla="*/ 261 w 682"/>
                <a:gd name="T77" fmla="*/ 272 h 312"/>
                <a:gd name="T78" fmla="*/ 379 w 682"/>
                <a:gd name="T79" fmla="*/ 304 h 312"/>
                <a:gd name="T80" fmla="*/ 379 w 682"/>
                <a:gd name="T81" fmla="*/ 312 h 312"/>
                <a:gd name="T82" fmla="*/ 413 w 682"/>
                <a:gd name="T83" fmla="*/ 304 h 312"/>
                <a:gd name="T84" fmla="*/ 472 w 682"/>
                <a:gd name="T85" fmla="*/ 304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82"/>
                <a:gd name="T130" fmla="*/ 0 h 312"/>
                <a:gd name="T131" fmla="*/ 682 w 682"/>
                <a:gd name="T132" fmla="*/ 312 h 3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82" h="312">
                  <a:moveTo>
                    <a:pt x="472" y="304"/>
                  </a:moveTo>
                  <a:lnTo>
                    <a:pt x="505" y="280"/>
                  </a:lnTo>
                  <a:lnTo>
                    <a:pt x="556" y="280"/>
                  </a:lnTo>
                  <a:lnTo>
                    <a:pt x="598" y="272"/>
                  </a:lnTo>
                  <a:lnTo>
                    <a:pt x="598" y="248"/>
                  </a:lnTo>
                  <a:lnTo>
                    <a:pt x="623" y="224"/>
                  </a:lnTo>
                  <a:lnTo>
                    <a:pt x="632" y="184"/>
                  </a:lnTo>
                  <a:lnTo>
                    <a:pt x="632" y="144"/>
                  </a:lnTo>
                  <a:lnTo>
                    <a:pt x="674" y="128"/>
                  </a:lnTo>
                  <a:lnTo>
                    <a:pt x="682" y="96"/>
                  </a:lnTo>
                  <a:lnTo>
                    <a:pt x="649" y="72"/>
                  </a:lnTo>
                  <a:lnTo>
                    <a:pt x="649" y="24"/>
                  </a:lnTo>
                  <a:lnTo>
                    <a:pt x="564" y="24"/>
                  </a:lnTo>
                  <a:lnTo>
                    <a:pt x="488" y="0"/>
                  </a:lnTo>
                  <a:lnTo>
                    <a:pt x="463" y="48"/>
                  </a:lnTo>
                  <a:lnTo>
                    <a:pt x="413" y="64"/>
                  </a:lnTo>
                  <a:lnTo>
                    <a:pt x="371" y="40"/>
                  </a:lnTo>
                  <a:lnTo>
                    <a:pt x="371" y="64"/>
                  </a:lnTo>
                  <a:lnTo>
                    <a:pt x="337" y="64"/>
                  </a:lnTo>
                  <a:lnTo>
                    <a:pt x="328" y="96"/>
                  </a:lnTo>
                  <a:lnTo>
                    <a:pt x="295" y="120"/>
                  </a:lnTo>
                  <a:lnTo>
                    <a:pt x="312" y="152"/>
                  </a:lnTo>
                  <a:lnTo>
                    <a:pt x="312" y="184"/>
                  </a:lnTo>
                  <a:lnTo>
                    <a:pt x="253" y="168"/>
                  </a:lnTo>
                  <a:lnTo>
                    <a:pt x="185" y="192"/>
                  </a:lnTo>
                  <a:lnTo>
                    <a:pt x="143" y="200"/>
                  </a:lnTo>
                  <a:lnTo>
                    <a:pt x="84" y="192"/>
                  </a:lnTo>
                  <a:lnTo>
                    <a:pt x="50" y="208"/>
                  </a:lnTo>
                  <a:lnTo>
                    <a:pt x="8" y="200"/>
                  </a:lnTo>
                  <a:lnTo>
                    <a:pt x="0" y="240"/>
                  </a:lnTo>
                  <a:lnTo>
                    <a:pt x="25" y="256"/>
                  </a:lnTo>
                  <a:lnTo>
                    <a:pt x="42" y="272"/>
                  </a:lnTo>
                  <a:lnTo>
                    <a:pt x="84" y="264"/>
                  </a:lnTo>
                  <a:lnTo>
                    <a:pt x="92" y="304"/>
                  </a:lnTo>
                  <a:lnTo>
                    <a:pt x="101" y="280"/>
                  </a:lnTo>
                  <a:lnTo>
                    <a:pt x="135" y="288"/>
                  </a:lnTo>
                  <a:lnTo>
                    <a:pt x="168" y="256"/>
                  </a:lnTo>
                  <a:lnTo>
                    <a:pt x="244" y="248"/>
                  </a:lnTo>
                  <a:lnTo>
                    <a:pt x="261" y="272"/>
                  </a:lnTo>
                  <a:lnTo>
                    <a:pt x="379" y="304"/>
                  </a:lnTo>
                  <a:lnTo>
                    <a:pt x="379" y="312"/>
                  </a:lnTo>
                  <a:lnTo>
                    <a:pt x="413" y="304"/>
                  </a:lnTo>
                  <a:lnTo>
                    <a:pt x="472" y="304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79" name="Freeform 48"/>
            <p:cNvSpPr>
              <a:spLocks/>
            </p:cNvSpPr>
            <p:nvPr/>
          </p:nvSpPr>
          <p:spPr bwMode="auto">
            <a:xfrm>
              <a:off x="3946" y="2511"/>
              <a:ext cx="580" cy="312"/>
            </a:xfrm>
            <a:custGeom>
              <a:avLst/>
              <a:gdLst>
                <a:gd name="T0" fmla="*/ 497 w 581"/>
                <a:gd name="T1" fmla="*/ 248 h 312"/>
                <a:gd name="T2" fmla="*/ 531 w 581"/>
                <a:gd name="T3" fmla="*/ 200 h 312"/>
                <a:gd name="T4" fmla="*/ 556 w 581"/>
                <a:gd name="T5" fmla="*/ 176 h 312"/>
                <a:gd name="T6" fmla="*/ 581 w 581"/>
                <a:gd name="T7" fmla="*/ 152 h 312"/>
                <a:gd name="T8" fmla="*/ 564 w 581"/>
                <a:gd name="T9" fmla="*/ 120 h 312"/>
                <a:gd name="T10" fmla="*/ 522 w 581"/>
                <a:gd name="T11" fmla="*/ 112 h 312"/>
                <a:gd name="T12" fmla="*/ 480 w 581"/>
                <a:gd name="T13" fmla="*/ 104 h 312"/>
                <a:gd name="T14" fmla="*/ 463 w 581"/>
                <a:gd name="T15" fmla="*/ 80 h 312"/>
                <a:gd name="T16" fmla="*/ 413 w 581"/>
                <a:gd name="T17" fmla="*/ 64 h 312"/>
                <a:gd name="T18" fmla="*/ 413 w 581"/>
                <a:gd name="T19" fmla="*/ 88 h 312"/>
                <a:gd name="T20" fmla="*/ 387 w 581"/>
                <a:gd name="T21" fmla="*/ 104 h 312"/>
                <a:gd name="T22" fmla="*/ 345 w 581"/>
                <a:gd name="T23" fmla="*/ 72 h 312"/>
                <a:gd name="T24" fmla="*/ 354 w 581"/>
                <a:gd name="T25" fmla="*/ 40 h 312"/>
                <a:gd name="T26" fmla="*/ 312 w 581"/>
                <a:gd name="T27" fmla="*/ 40 h 312"/>
                <a:gd name="T28" fmla="*/ 269 w 581"/>
                <a:gd name="T29" fmla="*/ 24 h 312"/>
                <a:gd name="T30" fmla="*/ 227 w 581"/>
                <a:gd name="T31" fmla="*/ 0 h 312"/>
                <a:gd name="T32" fmla="*/ 227 w 581"/>
                <a:gd name="T33" fmla="*/ 24 h 312"/>
                <a:gd name="T34" fmla="*/ 202 w 581"/>
                <a:gd name="T35" fmla="*/ 8 h 312"/>
                <a:gd name="T36" fmla="*/ 168 w 581"/>
                <a:gd name="T37" fmla="*/ 8 h 312"/>
                <a:gd name="T38" fmla="*/ 160 w 581"/>
                <a:gd name="T39" fmla="*/ 40 h 312"/>
                <a:gd name="T40" fmla="*/ 118 w 581"/>
                <a:gd name="T41" fmla="*/ 56 h 312"/>
                <a:gd name="T42" fmla="*/ 76 w 581"/>
                <a:gd name="T43" fmla="*/ 80 h 312"/>
                <a:gd name="T44" fmla="*/ 34 w 581"/>
                <a:gd name="T45" fmla="*/ 88 h 312"/>
                <a:gd name="T46" fmla="*/ 0 w 581"/>
                <a:gd name="T47" fmla="*/ 112 h 312"/>
                <a:gd name="T48" fmla="*/ 34 w 581"/>
                <a:gd name="T49" fmla="*/ 152 h 312"/>
                <a:gd name="T50" fmla="*/ 25 w 581"/>
                <a:gd name="T51" fmla="*/ 176 h 312"/>
                <a:gd name="T52" fmla="*/ 84 w 581"/>
                <a:gd name="T53" fmla="*/ 224 h 312"/>
                <a:gd name="T54" fmla="*/ 160 w 581"/>
                <a:gd name="T55" fmla="*/ 280 h 312"/>
                <a:gd name="T56" fmla="*/ 152 w 581"/>
                <a:gd name="T57" fmla="*/ 288 h 312"/>
                <a:gd name="T58" fmla="*/ 194 w 581"/>
                <a:gd name="T59" fmla="*/ 312 h 312"/>
                <a:gd name="T60" fmla="*/ 244 w 581"/>
                <a:gd name="T61" fmla="*/ 296 h 312"/>
                <a:gd name="T62" fmla="*/ 269 w 581"/>
                <a:gd name="T63" fmla="*/ 248 h 312"/>
                <a:gd name="T64" fmla="*/ 345 w 581"/>
                <a:gd name="T65" fmla="*/ 272 h 312"/>
                <a:gd name="T66" fmla="*/ 430 w 581"/>
                <a:gd name="T67" fmla="*/ 272 h 312"/>
                <a:gd name="T68" fmla="*/ 430 w 581"/>
                <a:gd name="T69" fmla="*/ 280 h 312"/>
                <a:gd name="T70" fmla="*/ 455 w 581"/>
                <a:gd name="T71" fmla="*/ 248 h 312"/>
                <a:gd name="T72" fmla="*/ 497 w 581"/>
                <a:gd name="T73" fmla="*/ 248 h 31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81"/>
                <a:gd name="T112" fmla="*/ 0 h 312"/>
                <a:gd name="T113" fmla="*/ 581 w 581"/>
                <a:gd name="T114" fmla="*/ 312 h 31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81" h="312">
                  <a:moveTo>
                    <a:pt x="497" y="248"/>
                  </a:moveTo>
                  <a:lnTo>
                    <a:pt x="531" y="200"/>
                  </a:lnTo>
                  <a:lnTo>
                    <a:pt x="556" y="176"/>
                  </a:lnTo>
                  <a:lnTo>
                    <a:pt x="581" y="152"/>
                  </a:lnTo>
                  <a:lnTo>
                    <a:pt x="564" y="120"/>
                  </a:lnTo>
                  <a:lnTo>
                    <a:pt x="522" y="112"/>
                  </a:lnTo>
                  <a:lnTo>
                    <a:pt x="480" y="104"/>
                  </a:lnTo>
                  <a:lnTo>
                    <a:pt x="463" y="80"/>
                  </a:lnTo>
                  <a:lnTo>
                    <a:pt x="413" y="64"/>
                  </a:lnTo>
                  <a:lnTo>
                    <a:pt x="413" y="88"/>
                  </a:lnTo>
                  <a:lnTo>
                    <a:pt x="387" y="104"/>
                  </a:lnTo>
                  <a:lnTo>
                    <a:pt x="345" y="72"/>
                  </a:lnTo>
                  <a:lnTo>
                    <a:pt x="354" y="40"/>
                  </a:lnTo>
                  <a:lnTo>
                    <a:pt x="312" y="40"/>
                  </a:lnTo>
                  <a:lnTo>
                    <a:pt x="269" y="24"/>
                  </a:lnTo>
                  <a:lnTo>
                    <a:pt x="227" y="0"/>
                  </a:lnTo>
                  <a:lnTo>
                    <a:pt x="227" y="24"/>
                  </a:lnTo>
                  <a:lnTo>
                    <a:pt x="202" y="8"/>
                  </a:lnTo>
                  <a:lnTo>
                    <a:pt x="168" y="8"/>
                  </a:lnTo>
                  <a:lnTo>
                    <a:pt x="160" y="40"/>
                  </a:lnTo>
                  <a:lnTo>
                    <a:pt x="118" y="56"/>
                  </a:lnTo>
                  <a:lnTo>
                    <a:pt x="76" y="80"/>
                  </a:lnTo>
                  <a:lnTo>
                    <a:pt x="34" y="88"/>
                  </a:lnTo>
                  <a:lnTo>
                    <a:pt x="0" y="112"/>
                  </a:lnTo>
                  <a:lnTo>
                    <a:pt x="34" y="152"/>
                  </a:lnTo>
                  <a:lnTo>
                    <a:pt x="25" y="176"/>
                  </a:lnTo>
                  <a:lnTo>
                    <a:pt x="84" y="224"/>
                  </a:lnTo>
                  <a:lnTo>
                    <a:pt x="160" y="280"/>
                  </a:lnTo>
                  <a:lnTo>
                    <a:pt x="152" y="288"/>
                  </a:lnTo>
                  <a:lnTo>
                    <a:pt x="194" y="312"/>
                  </a:lnTo>
                  <a:lnTo>
                    <a:pt x="244" y="296"/>
                  </a:lnTo>
                  <a:lnTo>
                    <a:pt x="269" y="248"/>
                  </a:lnTo>
                  <a:lnTo>
                    <a:pt x="345" y="272"/>
                  </a:lnTo>
                  <a:lnTo>
                    <a:pt x="430" y="272"/>
                  </a:lnTo>
                  <a:lnTo>
                    <a:pt x="430" y="280"/>
                  </a:lnTo>
                  <a:lnTo>
                    <a:pt x="455" y="248"/>
                  </a:lnTo>
                  <a:lnTo>
                    <a:pt x="497" y="248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0" name="Freeform 49"/>
            <p:cNvSpPr>
              <a:spLocks/>
            </p:cNvSpPr>
            <p:nvPr/>
          </p:nvSpPr>
          <p:spPr bwMode="auto">
            <a:xfrm>
              <a:off x="4098" y="3001"/>
              <a:ext cx="279" cy="199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8"/>
                <a:gd name="T76" fmla="*/ 0 h 200"/>
                <a:gd name="T77" fmla="*/ 278 w 278"/>
                <a:gd name="T78" fmla="*/ 200 h 20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87" name="Freeform 51"/>
            <p:cNvSpPr>
              <a:spLocks/>
            </p:cNvSpPr>
            <p:nvPr/>
          </p:nvSpPr>
          <p:spPr bwMode="auto">
            <a:xfrm>
              <a:off x="4098" y="3000"/>
              <a:ext cx="278" cy="200"/>
            </a:xfrm>
            <a:custGeom>
              <a:avLst/>
              <a:gdLst>
                <a:gd name="T0" fmla="*/ 50 w 278"/>
                <a:gd name="T1" fmla="*/ 192 h 200"/>
                <a:gd name="T2" fmla="*/ 92 w 278"/>
                <a:gd name="T3" fmla="*/ 160 h 200"/>
                <a:gd name="T4" fmla="*/ 117 w 278"/>
                <a:gd name="T5" fmla="*/ 176 h 200"/>
                <a:gd name="T6" fmla="*/ 151 w 278"/>
                <a:gd name="T7" fmla="*/ 184 h 200"/>
                <a:gd name="T8" fmla="*/ 168 w 278"/>
                <a:gd name="T9" fmla="*/ 152 h 200"/>
                <a:gd name="T10" fmla="*/ 202 w 278"/>
                <a:gd name="T11" fmla="*/ 144 h 200"/>
                <a:gd name="T12" fmla="*/ 202 w 278"/>
                <a:gd name="T13" fmla="*/ 104 h 200"/>
                <a:gd name="T14" fmla="*/ 235 w 278"/>
                <a:gd name="T15" fmla="*/ 64 h 200"/>
                <a:gd name="T16" fmla="*/ 278 w 278"/>
                <a:gd name="T17" fmla="*/ 48 h 200"/>
                <a:gd name="T18" fmla="*/ 235 w 278"/>
                <a:gd name="T19" fmla="*/ 0 h 200"/>
                <a:gd name="T20" fmla="*/ 227 w 278"/>
                <a:gd name="T21" fmla="*/ 8 h 200"/>
                <a:gd name="T22" fmla="*/ 227 w 278"/>
                <a:gd name="T23" fmla="*/ 32 h 200"/>
                <a:gd name="T24" fmla="*/ 185 w 278"/>
                <a:gd name="T25" fmla="*/ 40 h 200"/>
                <a:gd name="T26" fmla="*/ 134 w 278"/>
                <a:gd name="T27" fmla="*/ 40 h 200"/>
                <a:gd name="T28" fmla="*/ 101 w 278"/>
                <a:gd name="T29" fmla="*/ 64 h 200"/>
                <a:gd name="T30" fmla="*/ 42 w 278"/>
                <a:gd name="T31" fmla="*/ 64 h 200"/>
                <a:gd name="T32" fmla="*/ 8 w 278"/>
                <a:gd name="T33" fmla="*/ 72 h 200"/>
                <a:gd name="T34" fmla="*/ 0 w 278"/>
                <a:gd name="T35" fmla="*/ 96 h 200"/>
                <a:gd name="T36" fmla="*/ 8 w 278"/>
                <a:gd name="T37" fmla="*/ 152 h 200"/>
                <a:gd name="T38" fmla="*/ 0 w 278"/>
                <a:gd name="T39" fmla="*/ 160 h 200"/>
                <a:gd name="T40" fmla="*/ 25 w 278"/>
                <a:gd name="T41" fmla="*/ 152 h 200"/>
                <a:gd name="T42" fmla="*/ 8 w 278"/>
                <a:gd name="T43" fmla="*/ 176 h 200"/>
                <a:gd name="T44" fmla="*/ 8 w 278"/>
                <a:gd name="T45" fmla="*/ 200 h 200"/>
                <a:gd name="T46" fmla="*/ 16 w 278"/>
                <a:gd name="T47" fmla="*/ 200 h 200"/>
                <a:gd name="T48" fmla="*/ 50 w 278"/>
                <a:gd name="T49" fmla="*/ 192 h 2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8"/>
                <a:gd name="T76" fmla="*/ 0 h 200"/>
                <a:gd name="T77" fmla="*/ 278 w 278"/>
                <a:gd name="T78" fmla="*/ 200 h 20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8" h="200">
                  <a:moveTo>
                    <a:pt x="50" y="192"/>
                  </a:moveTo>
                  <a:lnTo>
                    <a:pt x="92" y="160"/>
                  </a:lnTo>
                  <a:lnTo>
                    <a:pt x="117" y="176"/>
                  </a:lnTo>
                  <a:lnTo>
                    <a:pt x="151" y="184"/>
                  </a:lnTo>
                  <a:lnTo>
                    <a:pt x="168" y="152"/>
                  </a:lnTo>
                  <a:lnTo>
                    <a:pt x="202" y="144"/>
                  </a:lnTo>
                  <a:lnTo>
                    <a:pt x="202" y="104"/>
                  </a:lnTo>
                  <a:lnTo>
                    <a:pt x="235" y="64"/>
                  </a:lnTo>
                  <a:lnTo>
                    <a:pt x="278" y="48"/>
                  </a:lnTo>
                  <a:lnTo>
                    <a:pt x="235" y="0"/>
                  </a:lnTo>
                  <a:lnTo>
                    <a:pt x="227" y="8"/>
                  </a:lnTo>
                  <a:lnTo>
                    <a:pt x="227" y="32"/>
                  </a:lnTo>
                  <a:lnTo>
                    <a:pt x="185" y="40"/>
                  </a:lnTo>
                  <a:lnTo>
                    <a:pt x="134" y="40"/>
                  </a:lnTo>
                  <a:lnTo>
                    <a:pt x="101" y="64"/>
                  </a:lnTo>
                  <a:lnTo>
                    <a:pt x="42" y="64"/>
                  </a:lnTo>
                  <a:lnTo>
                    <a:pt x="8" y="72"/>
                  </a:lnTo>
                  <a:lnTo>
                    <a:pt x="0" y="96"/>
                  </a:lnTo>
                  <a:lnTo>
                    <a:pt x="8" y="152"/>
                  </a:lnTo>
                  <a:lnTo>
                    <a:pt x="0" y="160"/>
                  </a:lnTo>
                  <a:lnTo>
                    <a:pt x="25" y="152"/>
                  </a:lnTo>
                  <a:lnTo>
                    <a:pt x="8" y="176"/>
                  </a:lnTo>
                  <a:lnTo>
                    <a:pt x="8" y="200"/>
                  </a:lnTo>
                  <a:lnTo>
                    <a:pt x="16" y="200"/>
                  </a:lnTo>
                  <a:lnTo>
                    <a:pt x="50" y="192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82" name="Freeform 54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73"/>
                <a:gd name="T130" fmla="*/ 0 h 368"/>
                <a:gd name="T131" fmla="*/ 573 w 573"/>
                <a:gd name="T132" fmla="*/ 368 h 3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89" name="Freeform 56"/>
            <p:cNvSpPr>
              <a:spLocks/>
            </p:cNvSpPr>
            <p:nvPr/>
          </p:nvSpPr>
          <p:spPr bwMode="auto">
            <a:xfrm>
              <a:off x="4333" y="2760"/>
              <a:ext cx="573" cy="368"/>
            </a:xfrm>
            <a:custGeom>
              <a:avLst/>
              <a:gdLst>
                <a:gd name="T0" fmla="*/ 295 w 573"/>
                <a:gd name="T1" fmla="*/ 320 h 368"/>
                <a:gd name="T2" fmla="*/ 329 w 573"/>
                <a:gd name="T3" fmla="*/ 304 h 368"/>
                <a:gd name="T4" fmla="*/ 380 w 573"/>
                <a:gd name="T5" fmla="*/ 304 h 368"/>
                <a:gd name="T6" fmla="*/ 413 w 573"/>
                <a:gd name="T7" fmla="*/ 288 h 368"/>
                <a:gd name="T8" fmla="*/ 439 w 573"/>
                <a:gd name="T9" fmla="*/ 272 h 368"/>
                <a:gd name="T10" fmla="*/ 455 w 573"/>
                <a:gd name="T11" fmla="*/ 264 h 368"/>
                <a:gd name="T12" fmla="*/ 464 w 573"/>
                <a:gd name="T13" fmla="*/ 224 h 368"/>
                <a:gd name="T14" fmla="*/ 472 w 573"/>
                <a:gd name="T15" fmla="*/ 200 h 368"/>
                <a:gd name="T16" fmla="*/ 498 w 573"/>
                <a:gd name="T17" fmla="*/ 168 h 368"/>
                <a:gd name="T18" fmla="*/ 523 w 573"/>
                <a:gd name="T19" fmla="*/ 112 h 368"/>
                <a:gd name="T20" fmla="*/ 548 w 573"/>
                <a:gd name="T21" fmla="*/ 72 h 368"/>
                <a:gd name="T22" fmla="*/ 573 w 573"/>
                <a:gd name="T23" fmla="*/ 48 h 368"/>
                <a:gd name="T24" fmla="*/ 548 w 573"/>
                <a:gd name="T25" fmla="*/ 24 h 368"/>
                <a:gd name="T26" fmla="*/ 514 w 573"/>
                <a:gd name="T27" fmla="*/ 0 h 368"/>
                <a:gd name="T28" fmla="*/ 472 w 573"/>
                <a:gd name="T29" fmla="*/ 8 h 368"/>
                <a:gd name="T30" fmla="*/ 447 w 573"/>
                <a:gd name="T31" fmla="*/ 0 h 368"/>
                <a:gd name="T32" fmla="*/ 405 w 573"/>
                <a:gd name="T33" fmla="*/ 8 h 368"/>
                <a:gd name="T34" fmla="*/ 371 w 573"/>
                <a:gd name="T35" fmla="*/ 8 h 368"/>
                <a:gd name="T36" fmla="*/ 329 w 573"/>
                <a:gd name="T37" fmla="*/ 56 h 368"/>
                <a:gd name="T38" fmla="*/ 287 w 573"/>
                <a:gd name="T39" fmla="*/ 48 h 368"/>
                <a:gd name="T40" fmla="*/ 279 w 573"/>
                <a:gd name="T41" fmla="*/ 64 h 368"/>
                <a:gd name="T42" fmla="*/ 228 w 573"/>
                <a:gd name="T43" fmla="*/ 80 h 368"/>
                <a:gd name="T44" fmla="*/ 228 w 573"/>
                <a:gd name="T45" fmla="*/ 112 h 368"/>
                <a:gd name="T46" fmla="*/ 110 w 573"/>
                <a:gd name="T47" fmla="*/ 128 h 368"/>
                <a:gd name="T48" fmla="*/ 85 w 573"/>
                <a:gd name="T49" fmla="*/ 112 h 368"/>
                <a:gd name="T50" fmla="*/ 68 w 573"/>
                <a:gd name="T51" fmla="*/ 104 h 368"/>
                <a:gd name="T52" fmla="*/ 68 w 573"/>
                <a:gd name="T53" fmla="*/ 128 h 368"/>
                <a:gd name="T54" fmla="*/ 26 w 573"/>
                <a:gd name="T55" fmla="*/ 144 h 368"/>
                <a:gd name="T56" fmla="*/ 26 w 573"/>
                <a:gd name="T57" fmla="*/ 184 h 368"/>
                <a:gd name="T58" fmla="*/ 17 w 573"/>
                <a:gd name="T59" fmla="*/ 224 h 368"/>
                <a:gd name="T60" fmla="*/ 0 w 573"/>
                <a:gd name="T61" fmla="*/ 240 h 368"/>
                <a:gd name="T62" fmla="*/ 43 w 573"/>
                <a:gd name="T63" fmla="*/ 288 h 368"/>
                <a:gd name="T64" fmla="*/ 34 w 573"/>
                <a:gd name="T65" fmla="*/ 296 h 368"/>
                <a:gd name="T66" fmla="*/ 68 w 573"/>
                <a:gd name="T67" fmla="*/ 312 h 368"/>
                <a:gd name="T68" fmla="*/ 93 w 573"/>
                <a:gd name="T69" fmla="*/ 336 h 368"/>
                <a:gd name="T70" fmla="*/ 118 w 573"/>
                <a:gd name="T71" fmla="*/ 352 h 368"/>
                <a:gd name="T72" fmla="*/ 152 w 573"/>
                <a:gd name="T73" fmla="*/ 344 h 368"/>
                <a:gd name="T74" fmla="*/ 161 w 573"/>
                <a:gd name="T75" fmla="*/ 368 h 368"/>
                <a:gd name="T76" fmla="*/ 194 w 573"/>
                <a:gd name="T77" fmla="*/ 368 h 368"/>
                <a:gd name="T78" fmla="*/ 253 w 573"/>
                <a:gd name="T79" fmla="*/ 344 h 368"/>
                <a:gd name="T80" fmla="*/ 262 w 573"/>
                <a:gd name="T81" fmla="*/ 344 h 368"/>
                <a:gd name="T82" fmla="*/ 270 w 573"/>
                <a:gd name="T83" fmla="*/ 320 h 368"/>
                <a:gd name="T84" fmla="*/ 295 w 573"/>
                <a:gd name="T85" fmla="*/ 320 h 3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73"/>
                <a:gd name="T130" fmla="*/ 0 h 368"/>
                <a:gd name="T131" fmla="*/ 573 w 573"/>
                <a:gd name="T132" fmla="*/ 368 h 3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73" h="368">
                  <a:moveTo>
                    <a:pt x="295" y="320"/>
                  </a:moveTo>
                  <a:lnTo>
                    <a:pt x="329" y="304"/>
                  </a:lnTo>
                  <a:lnTo>
                    <a:pt x="380" y="304"/>
                  </a:lnTo>
                  <a:lnTo>
                    <a:pt x="413" y="288"/>
                  </a:lnTo>
                  <a:lnTo>
                    <a:pt x="439" y="272"/>
                  </a:lnTo>
                  <a:lnTo>
                    <a:pt x="455" y="264"/>
                  </a:lnTo>
                  <a:lnTo>
                    <a:pt x="464" y="224"/>
                  </a:lnTo>
                  <a:lnTo>
                    <a:pt x="472" y="200"/>
                  </a:lnTo>
                  <a:lnTo>
                    <a:pt x="498" y="168"/>
                  </a:lnTo>
                  <a:lnTo>
                    <a:pt x="523" y="112"/>
                  </a:lnTo>
                  <a:lnTo>
                    <a:pt x="548" y="72"/>
                  </a:lnTo>
                  <a:lnTo>
                    <a:pt x="573" y="48"/>
                  </a:lnTo>
                  <a:lnTo>
                    <a:pt x="548" y="24"/>
                  </a:lnTo>
                  <a:lnTo>
                    <a:pt x="514" y="0"/>
                  </a:lnTo>
                  <a:lnTo>
                    <a:pt x="472" y="8"/>
                  </a:lnTo>
                  <a:lnTo>
                    <a:pt x="447" y="0"/>
                  </a:lnTo>
                  <a:lnTo>
                    <a:pt x="405" y="8"/>
                  </a:lnTo>
                  <a:lnTo>
                    <a:pt x="371" y="8"/>
                  </a:lnTo>
                  <a:lnTo>
                    <a:pt x="329" y="56"/>
                  </a:lnTo>
                  <a:lnTo>
                    <a:pt x="287" y="48"/>
                  </a:lnTo>
                  <a:lnTo>
                    <a:pt x="279" y="64"/>
                  </a:lnTo>
                  <a:lnTo>
                    <a:pt x="228" y="80"/>
                  </a:lnTo>
                  <a:lnTo>
                    <a:pt x="228" y="112"/>
                  </a:lnTo>
                  <a:lnTo>
                    <a:pt x="110" y="128"/>
                  </a:lnTo>
                  <a:lnTo>
                    <a:pt x="85" y="112"/>
                  </a:lnTo>
                  <a:lnTo>
                    <a:pt x="68" y="104"/>
                  </a:lnTo>
                  <a:lnTo>
                    <a:pt x="68" y="128"/>
                  </a:lnTo>
                  <a:lnTo>
                    <a:pt x="26" y="144"/>
                  </a:lnTo>
                  <a:lnTo>
                    <a:pt x="26" y="184"/>
                  </a:lnTo>
                  <a:lnTo>
                    <a:pt x="17" y="224"/>
                  </a:lnTo>
                  <a:lnTo>
                    <a:pt x="0" y="240"/>
                  </a:lnTo>
                  <a:lnTo>
                    <a:pt x="43" y="288"/>
                  </a:lnTo>
                  <a:lnTo>
                    <a:pt x="34" y="296"/>
                  </a:lnTo>
                  <a:lnTo>
                    <a:pt x="68" y="312"/>
                  </a:lnTo>
                  <a:lnTo>
                    <a:pt x="93" y="336"/>
                  </a:lnTo>
                  <a:lnTo>
                    <a:pt x="118" y="352"/>
                  </a:lnTo>
                  <a:lnTo>
                    <a:pt x="152" y="344"/>
                  </a:lnTo>
                  <a:lnTo>
                    <a:pt x="161" y="368"/>
                  </a:lnTo>
                  <a:lnTo>
                    <a:pt x="194" y="368"/>
                  </a:lnTo>
                  <a:lnTo>
                    <a:pt x="253" y="344"/>
                  </a:lnTo>
                  <a:lnTo>
                    <a:pt x="262" y="344"/>
                  </a:lnTo>
                  <a:lnTo>
                    <a:pt x="270" y="320"/>
                  </a:lnTo>
                  <a:lnTo>
                    <a:pt x="295" y="320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90" name="Freeform 57"/>
            <p:cNvSpPr>
              <a:spLocks/>
            </p:cNvSpPr>
            <p:nvPr/>
          </p:nvSpPr>
          <p:spPr bwMode="auto">
            <a:xfrm>
              <a:off x="4788" y="2760"/>
              <a:ext cx="26" cy="8"/>
            </a:xfrm>
            <a:custGeom>
              <a:avLst/>
              <a:gdLst>
                <a:gd name="T0" fmla="*/ 17 w 26"/>
                <a:gd name="T1" fmla="*/ 8 h 8"/>
                <a:gd name="T2" fmla="*/ 26 w 26"/>
                <a:gd name="T3" fmla="*/ 8 h 8"/>
                <a:gd name="T4" fmla="*/ 0 w 26"/>
                <a:gd name="T5" fmla="*/ 0 h 8"/>
                <a:gd name="T6" fmla="*/ 17 w 26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8"/>
                <a:gd name="T14" fmla="*/ 26 w 26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8">
                  <a:moveTo>
                    <a:pt x="17" y="8"/>
                  </a:moveTo>
                  <a:lnTo>
                    <a:pt x="26" y="8"/>
                  </a:lnTo>
                  <a:lnTo>
                    <a:pt x="0" y="0"/>
                  </a:lnTo>
                  <a:lnTo>
                    <a:pt x="17" y="8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91" name="Freeform 58"/>
            <p:cNvSpPr>
              <a:spLocks/>
            </p:cNvSpPr>
            <p:nvPr/>
          </p:nvSpPr>
          <p:spPr bwMode="auto">
            <a:xfrm>
              <a:off x="4814" y="2768"/>
              <a:ext cx="17" cy="1"/>
            </a:xfrm>
            <a:custGeom>
              <a:avLst/>
              <a:gdLst>
                <a:gd name="T0" fmla="*/ 17 w 17"/>
                <a:gd name="T1" fmla="*/ 0 h 1"/>
                <a:gd name="T2" fmla="*/ 0 w 17"/>
                <a:gd name="T3" fmla="*/ 0 h 1"/>
                <a:gd name="T4" fmla="*/ 17 w 17"/>
                <a:gd name="T5" fmla="*/ 0 h 1"/>
                <a:gd name="T6" fmla="*/ 0 60000 65536"/>
                <a:gd name="T7" fmla="*/ 0 60000 65536"/>
                <a:gd name="T8" fmla="*/ 0 60000 65536"/>
                <a:gd name="T9" fmla="*/ 0 w 17"/>
                <a:gd name="T10" fmla="*/ 0 h 1"/>
                <a:gd name="T11" fmla="*/ 17 w 17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">
                  <a:moveTo>
                    <a:pt x="17" y="0"/>
                  </a:moveTo>
                  <a:lnTo>
                    <a:pt x="0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92" name="Line 59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93" name="Line 60"/>
            <p:cNvSpPr>
              <a:spLocks noChangeShapeType="1"/>
            </p:cNvSpPr>
            <p:nvPr/>
          </p:nvSpPr>
          <p:spPr bwMode="auto">
            <a:xfrm flipV="1">
              <a:off x="4805" y="2760"/>
              <a:ext cx="26" cy="8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94" name="Freeform 61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60000 65536"/>
                <a:gd name="T7" fmla="*/ 0 60000 65536"/>
                <a:gd name="T8" fmla="*/ 0 60000 65536"/>
                <a:gd name="T9" fmla="*/ 0 w 8"/>
                <a:gd name="T10" fmla="*/ 0 h 1"/>
                <a:gd name="T11" fmla="*/ 8 w 8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95" name="Freeform 62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6"/>
                <a:gd name="T17" fmla="*/ 26 w 2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96" name="Freeform 63"/>
            <p:cNvSpPr>
              <a:spLocks/>
            </p:cNvSpPr>
            <p:nvPr/>
          </p:nvSpPr>
          <p:spPr bwMode="auto">
            <a:xfrm>
              <a:off x="4780" y="2760"/>
              <a:ext cx="8" cy="1"/>
            </a:xfrm>
            <a:custGeom>
              <a:avLst/>
              <a:gdLst>
                <a:gd name="T0" fmla="*/ 0 w 8"/>
                <a:gd name="T1" fmla="*/ 0 h 1"/>
                <a:gd name="T2" fmla="*/ 8 w 8"/>
                <a:gd name="T3" fmla="*/ 0 h 1"/>
                <a:gd name="T4" fmla="*/ 0 w 8"/>
                <a:gd name="T5" fmla="*/ 0 h 1"/>
                <a:gd name="T6" fmla="*/ 0 w 8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"/>
                <a:gd name="T14" fmla="*/ 8 w 8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497" name="Freeform 64"/>
            <p:cNvSpPr>
              <a:spLocks/>
            </p:cNvSpPr>
            <p:nvPr/>
          </p:nvSpPr>
          <p:spPr bwMode="auto">
            <a:xfrm>
              <a:off x="4527" y="2664"/>
              <a:ext cx="26" cy="16"/>
            </a:xfrm>
            <a:custGeom>
              <a:avLst/>
              <a:gdLst>
                <a:gd name="T0" fmla="*/ 26 w 26"/>
                <a:gd name="T1" fmla="*/ 16 h 16"/>
                <a:gd name="T2" fmla="*/ 0 w 26"/>
                <a:gd name="T3" fmla="*/ 0 h 16"/>
                <a:gd name="T4" fmla="*/ 0 w 26"/>
                <a:gd name="T5" fmla="*/ 8 h 16"/>
                <a:gd name="T6" fmla="*/ 17 w 26"/>
                <a:gd name="T7" fmla="*/ 16 h 16"/>
                <a:gd name="T8" fmla="*/ 26 w 26"/>
                <a:gd name="T9" fmla="*/ 16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6"/>
                <a:gd name="T17" fmla="*/ 26 w 2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6">
                  <a:moveTo>
                    <a:pt x="26" y="16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17" y="16"/>
                  </a:lnTo>
                  <a:lnTo>
                    <a:pt x="26" y="16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92" name="Freeform 65"/>
            <p:cNvSpPr>
              <a:spLocks/>
            </p:cNvSpPr>
            <p:nvPr/>
          </p:nvSpPr>
          <p:spPr bwMode="auto">
            <a:xfrm>
              <a:off x="4377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12 w 480"/>
                <a:gd name="T61" fmla="*/ 104 h 232"/>
                <a:gd name="T62" fmla="*/ 438 w 480"/>
                <a:gd name="T63" fmla="*/ 112 h 232"/>
                <a:gd name="T64" fmla="*/ 455 w 480"/>
                <a:gd name="T65" fmla="*/ 112 h 232"/>
                <a:gd name="T66" fmla="*/ 463 w 480"/>
                <a:gd name="T67" fmla="*/ 64 h 232"/>
                <a:gd name="T68" fmla="*/ 480 w 480"/>
                <a:gd name="T69" fmla="*/ 16 h 232"/>
                <a:gd name="T70" fmla="*/ 421 w 480"/>
                <a:gd name="T71" fmla="*/ 8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80"/>
                <a:gd name="T109" fmla="*/ 0 h 232"/>
                <a:gd name="T110" fmla="*/ 480 w 480"/>
                <a:gd name="T111" fmla="*/ 232 h 2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499" name="Freeform 67"/>
            <p:cNvSpPr>
              <a:spLocks/>
            </p:cNvSpPr>
            <p:nvPr/>
          </p:nvSpPr>
          <p:spPr bwMode="auto">
            <a:xfrm>
              <a:off x="4376" y="2656"/>
              <a:ext cx="480" cy="232"/>
            </a:xfrm>
            <a:custGeom>
              <a:avLst/>
              <a:gdLst>
                <a:gd name="T0" fmla="*/ 421 w 480"/>
                <a:gd name="T1" fmla="*/ 8 h 232"/>
                <a:gd name="T2" fmla="*/ 396 w 480"/>
                <a:gd name="T3" fmla="*/ 0 h 232"/>
                <a:gd name="T4" fmla="*/ 353 w 480"/>
                <a:gd name="T5" fmla="*/ 0 h 232"/>
                <a:gd name="T6" fmla="*/ 328 w 480"/>
                <a:gd name="T7" fmla="*/ 16 h 232"/>
                <a:gd name="T8" fmla="*/ 294 w 480"/>
                <a:gd name="T9" fmla="*/ 16 h 232"/>
                <a:gd name="T10" fmla="*/ 269 w 480"/>
                <a:gd name="T11" fmla="*/ 40 h 232"/>
                <a:gd name="T12" fmla="*/ 244 w 480"/>
                <a:gd name="T13" fmla="*/ 40 h 232"/>
                <a:gd name="T14" fmla="*/ 236 w 480"/>
                <a:gd name="T15" fmla="*/ 24 h 232"/>
                <a:gd name="T16" fmla="*/ 210 w 480"/>
                <a:gd name="T17" fmla="*/ 0 h 232"/>
                <a:gd name="T18" fmla="*/ 177 w 480"/>
                <a:gd name="T19" fmla="*/ 24 h 232"/>
                <a:gd name="T20" fmla="*/ 168 w 480"/>
                <a:gd name="T21" fmla="*/ 24 h 232"/>
                <a:gd name="T22" fmla="*/ 151 w 480"/>
                <a:gd name="T23" fmla="*/ 16 h 232"/>
                <a:gd name="T24" fmla="*/ 126 w 480"/>
                <a:gd name="T25" fmla="*/ 32 h 232"/>
                <a:gd name="T26" fmla="*/ 101 w 480"/>
                <a:gd name="T27" fmla="*/ 56 h 232"/>
                <a:gd name="T28" fmla="*/ 67 w 480"/>
                <a:gd name="T29" fmla="*/ 104 h 232"/>
                <a:gd name="T30" fmla="*/ 25 w 480"/>
                <a:gd name="T31" fmla="*/ 104 h 232"/>
                <a:gd name="T32" fmla="*/ 0 w 480"/>
                <a:gd name="T33" fmla="*/ 136 h 232"/>
                <a:gd name="T34" fmla="*/ 0 w 480"/>
                <a:gd name="T35" fmla="*/ 176 h 232"/>
                <a:gd name="T36" fmla="*/ 33 w 480"/>
                <a:gd name="T37" fmla="*/ 200 h 232"/>
                <a:gd name="T38" fmla="*/ 25 w 480"/>
                <a:gd name="T39" fmla="*/ 208 h 232"/>
                <a:gd name="T40" fmla="*/ 42 w 480"/>
                <a:gd name="T41" fmla="*/ 216 h 232"/>
                <a:gd name="T42" fmla="*/ 67 w 480"/>
                <a:gd name="T43" fmla="*/ 232 h 232"/>
                <a:gd name="T44" fmla="*/ 185 w 480"/>
                <a:gd name="T45" fmla="*/ 216 h 232"/>
                <a:gd name="T46" fmla="*/ 185 w 480"/>
                <a:gd name="T47" fmla="*/ 184 h 232"/>
                <a:gd name="T48" fmla="*/ 236 w 480"/>
                <a:gd name="T49" fmla="*/ 168 h 232"/>
                <a:gd name="T50" fmla="*/ 244 w 480"/>
                <a:gd name="T51" fmla="*/ 152 h 232"/>
                <a:gd name="T52" fmla="*/ 286 w 480"/>
                <a:gd name="T53" fmla="*/ 160 h 232"/>
                <a:gd name="T54" fmla="*/ 328 w 480"/>
                <a:gd name="T55" fmla="*/ 112 h 232"/>
                <a:gd name="T56" fmla="*/ 362 w 480"/>
                <a:gd name="T57" fmla="*/ 112 h 232"/>
                <a:gd name="T58" fmla="*/ 404 w 480"/>
                <a:gd name="T59" fmla="*/ 104 h 232"/>
                <a:gd name="T60" fmla="*/ 404 w 480"/>
                <a:gd name="T61" fmla="*/ 104 h 232"/>
                <a:gd name="T62" fmla="*/ 412 w 480"/>
                <a:gd name="T63" fmla="*/ 104 h 232"/>
                <a:gd name="T64" fmla="*/ 438 w 480"/>
                <a:gd name="T65" fmla="*/ 112 h 232"/>
                <a:gd name="T66" fmla="*/ 455 w 480"/>
                <a:gd name="T67" fmla="*/ 112 h 232"/>
                <a:gd name="T68" fmla="*/ 463 w 480"/>
                <a:gd name="T69" fmla="*/ 64 h 232"/>
                <a:gd name="T70" fmla="*/ 480 w 480"/>
                <a:gd name="T71" fmla="*/ 16 h 232"/>
                <a:gd name="T72" fmla="*/ 421 w 480"/>
                <a:gd name="T73" fmla="*/ 8 h 23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80"/>
                <a:gd name="T112" fmla="*/ 0 h 232"/>
                <a:gd name="T113" fmla="*/ 480 w 480"/>
                <a:gd name="T114" fmla="*/ 232 h 23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80" h="232">
                  <a:moveTo>
                    <a:pt x="421" y="8"/>
                  </a:moveTo>
                  <a:lnTo>
                    <a:pt x="396" y="0"/>
                  </a:lnTo>
                  <a:lnTo>
                    <a:pt x="353" y="0"/>
                  </a:lnTo>
                  <a:lnTo>
                    <a:pt x="328" y="16"/>
                  </a:lnTo>
                  <a:lnTo>
                    <a:pt x="294" y="16"/>
                  </a:lnTo>
                  <a:lnTo>
                    <a:pt x="269" y="40"/>
                  </a:lnTo>
                  <a:lnTo>
                    <a:pt x="244" y="40"/>
                  </a:lnTo>
                  <a:lnTo>
                    <a:pt x="236" y="24"/>
                  </a:lnTo>
                  <a:lnTo>
                    <a:pt x="210" y="0"/>
                  </a:lnTo>
                  <a:lnTo>
                    <a:pt x="177" y="24"/>
                  </a:lnTo>
                  <a:lnTo>
                    <a:pt x="168" y="24"/>
                  </a:lnTo>
                  <a:lnTo>
                    <a:pt x="151" y="16"/>
                  </a:lnTo>
                  <a:lnTo>
                    <a:pt x="126" y="32"/>
                  </a:lnTo>
                  <a:lnTo>
                    <a:pt x="101" y="56"/>
                  </a:lnTo>
                  <a:lnTo>
                    <a:pt x="67" y="104"/>
                  </a:lnTo>
                  <a:lnTo>
                    <a:pt x="25" y="104"/>
                  </a:lnTo>
                  <a:lnTo>
                    <a:pt x="0" y="136"/>
                  </a:lnTo>
                  <a:lnTo>
                    <a:pt x="0" y="176"/>
                  </a:lnTo>
                  <a:lnTo>
                    <a:pt x="33" y="200"/>
                  </a:lnTo>
                  <a:lnTo>
                    <a:pt x="25" y="208"/>
                  </a:lnTo>
                  <a:lnTo>
                    <a:pt x="42" y="216"/>
                  </a:lnTo>
                  <a:lnTo>
                    <a:pt x="67" y="232"/>
                  </a:lnTo>
                  <a:lnTo>
                    <a:pt x="185" y="216"/>
                  </a:lnTo>
                  <a:lnTo>
                    <a:pt x="185" y="184"/>
                  </a:lnTo>
                  <a:lnTo>
                    <a:pt x="236" y="168"/>
                  </a:lnTo>
                  <a:lnTo>
                    <a:pt x="244" y="152"/>
                  </a:lnTo>
                  <a:lnTo>
                    <a:pt x="286" y="160"/>
                  </a:lnTo>
                  <a:lnTo>
                    <a:pt x="328" y="112"/>
                  </a:lnTo>
                  <a:lnTo>
                    <a:pt x="362" y="112"/>
                  </a:lnTo>
                  <a:lnTo>
                    <a:pt x="404" y="104"/>
                  </a:lnTo>
                  <a:lnTo>
                    <a:pt x="412" y="104"/>
                  </a:lnTo>
                  <a:lnTo>
                    <a:pt x="438" y="112"/>
                  </a:lnTo>
                  <a:lnTo>
                    <a:pt x="455" y="112"/>
                  </a:lnTo>
                  <a:lnTo>
                    <a:pt x="463" y="64"/>
                  </a:lnTo>
                  <a:lnTo>
                    <a:pt x="480" y="16"/>
                  </a:lnTo>
                  <a:lnTo>
                    <a:pt x="421" y="8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94" name="Freeform 70"/>
            <p:cNvSpPr>
              <a:spLocks/>
            </p:cNvSpPr>
            <p:nvPr/>
          </p:nvSpPr>
          <p:spPr bwMode="auto">
            <a:xfrm>
              <a:off x="4830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06"/>
                <a:gd name="T148" fmla="*/ 0 h 704"/>
                <a:gd name="T149" fmla="*/ 606 w 606"/>
                <a:gd name="T150" fmla="*/ 704 h 7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01" name="Freeform 72"/>
            <p:cNvSpPr>
              <a:spLocks/>
            </p:cNvSpPr>
            <p:nvPr/>
          </p:nvSpPr>
          <p:spPr bwMode="auto">
            <a:xfrm>
              <a:off x="4831" y="3480"/>
              <a:ext cx="606" cy="704"/>
            </a:xfrm>
            <a:custGeom>
              <a:avLst/>
              <a:gdLst>
                <a:gd name="T0" fmla="*/ 606 w 606"/>
                <a:gd name="T1" fmla="*/ 24 h 704"/>
                <a:gd name="T2" fmla="*/ 556 w 606"/>
                <a:gd name="T3" fmla="*/ 0 h 704"/>
                <a:gd name="T4" fmla="*/ 530 w 606"/>
                <a:gd name="T5" fmla="*/ 56 h 704"/>
                <a:gd name="T6" fmla="*/ 446 w 606"/>
                <a:gd name="T7" fmla="*/ 72 h 704"/>
                <a:gd name="T8" fmla="*/ 379 w 606"/>
                <a:gd name="T9" fmla="*/ 56 h 704"/>
                <a:gd name="T10" fmla="*/ 286 w 606"/>
                <a:gd name="T11" fmla="*/ 104 h 704"/>
                <a:gd name="T12" fmla="*/ 236 w 606"/>
                <a:gd name="T13" fmla="*/ 136 h 704"/>
                <a:gd name="T14" fmla="*/ 134 w 606"/>
                <a:gd name="T15" fmla="*/ 184 h 704"/>
                <a:gd name="T16" fmla="*/ 75 w 606"/>
                <a:gd name="T17" fmla="*/ 200 h 704"/>
                <a:gd name="T18" fmla="*/ 75 w 606"/>
                <a:gd name="T19" fmla="*/ 232 h 704"/>
                <a:gd name="T20" fmla="*/ 50 w 606"/>
                <a:gd name="T21" fmla="*/ 288 h 704"/>
                <a:gd name="T22" fmla="*/ 16 w 606"/>
                <a:gd name="T23" fmla="*/ 344 h 704"/>
                <a:gd name="T24" fmla="*/ 33 w 606"/>
                <a:gd name="T25" fmla="*/ 392 h 704"/>
                <a:gd name="T26" fmla="*/ 59 w 606"/>
                <a:gd name="T27" fmla="*/ 464 h 704"/>
                <a:gd name="T28" fmla="*/ 118 w 606"/>
                <a:gd name="T29" fmla="*/ 480 h 704"/>
                <a:gd name="T30" fmla="*/ 286 w 606"/>
                <a:gd name="T31" fmla="*/ 472 h 704"/>
                <a:gd name="T32" fmla="*/ 337 w 606"/>
                <a:gd name="T33" fmla="*/ 496 h 704"/>
                <a:gd name="T34" fmla="*/ 294 w 606"/>
                <a:gd name="T35" fmla="*/ 512 h 704"/>
                <a:gd name="T36" fmla="*/ 210 w 606"/>
                <a:gd name="T37" fmla="*/ 488 h 704"/>
                <a:gd name="T38" fmla="*/ 160 w 606"/>
                <a:gd name="T39" fmla="*/ 512 h 704"/>
                <a:gd name="T40" fmla="*/ 160 w 606"/>
                <a:gd name="T41" fmla="*/ 568 h 704"/>
                <a:gd name="T42" fmla="*/ 202 w 606"/>
                <a:gd name="T43" fmla="*/ 592 h 704"/>
                <a:gd name="T44" fmla="*/ 236 w 606"/>
                <a:gd name="T45" fmla="*/ 672 h 704"/>
                <a:gd name="T46" fmla="*/ 278 w 606"/>
                <a:gd name="T47" fmla="*/ 656 h 704"/>
                <a:gd name="T48" fmla="*/ 337 w 606"/>
                <a:gd name="T49" fmla="*/ 656 h 704"/>
                <a:gd name="T50" fmla="*/ 328 w 606"/>
                <a:gd name="T51" fmla="*/ 568 h 704"/>
                <a:gd name="T52" fmla="*/ 370 w 606"/>
                <a:gd name="T53" fmla="*/ 584 h 704"/>
                <a:gd name="T54" fmla="*/ 387 w 606"/>
                <a:gd name="T55" fmla="*/ 576 h 704"/>
                <a:gd name="T56" fmla="*/ 353 w 606"/>
                <a:gd name="T57" fmla="*/ 528 h 704"/>
                <a:gd name="T58" fmla="*/ 455 w 606"/>
                <a:gd name="T59" fmla="*/ 528 h 704"/>
                <a:gd name="T60" fmla="*/ 438 w 606"/>
                <a:gd name="T61" fmla="*/ 464 h 704"/>
                <a:gd name="T62" fmla="*/ 438 w 606"/>
                <a:gd name="T63" fmla="*/ 448 h 704"/>
                <a:gd name="T64" fmla="*/ 480 w 606"/>
                <a:gd name="T65" fmla="*/ 480 h 704"/>
                <a:gd name="T66" fmla="*/ 463 w 606"/>
                <a:gd name="T67" fmla="*/ 440 h 704"/>
                <a:gd name="T68" fmla="*/ 353 w 606"/>
                <a:gd name="T69" fmla="*/ 384 h 704"/>
                <a:gd name="T70" fmla="*/ 337 w 606"/>
                <a:gd name="T71" fmla="*/ 400 h 704"/>
                <a:gd name="T72" fmla="*/ 311 w 606"/>
                <a:gd name="T73" fmla="*/ 408 h 704"/>
                <a:gd name="T74" fmla="*/ 294 w 606"/>
                <a:gd name="T75" fmla="*/ 376 h 704"/>
                <a:gd name="T76" fmla="*/ 337 w 606"/>
                <a:gd name="T77" fmla="*/ 360 h 704"/>
                <a:gd name="T78" fmla="*/ 320 w 606"/>
                <a:gd name="T79" fmla="*/ 320 h 704"/>
                <a:gd name="T80" fmla="*/ 236 w 606"/>
                <a:gd name="T81" fmla="*/ 240 h 704"/>
                <a:gd name="T82" fmla="*/ 261 w 606"/>
                <a:gd name="T83" fmla="*/ 200 h 704"/>
                <a:gd name="T84" fmla="*/ 294 w 606"/>
                <a:gd name="T85" fmla="*/ 232 h 704"/>
                <a:gd name="T86" fmla="*/ 337 w 606"/>
                <a:gd name="T87" fmla="*/ 264 h 704"/>
                <a:gd name="T88" fmla="*/ 362 w 606"/>
                <a:gd name="T89" fmla="*/ 208 h 704"/>
                <a:gd name="T90" fmla="*/ 387 w 606"/>
                <a:gd name="T91" fmla="*/ 144 h 704"/>
                <a:gd name="T92" fmla="*/ 497 w 606"/>
                <a:gd name="T93" fmla="*/ 112 h 704"/>
                <a:gd name="T94" fmla="*/ 564 w 606"/>
                <a:gd name="T95" fmla="*/ 112 h 704"/>
                <a:gd name="T96" fmla="*/ 598 w 606"/>
                <a:gd name="T97" fmla="*/ 96 h 7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06"/>
                <a:gd name="T148" fmla="*/ 0 h 704"/>
                <a:gd name="T149" fmla="*/ 606 w 606"/>
                <a:gd name="T150" fmla="*/ 704 h 7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06" h="704">
                  <a:moveTo>
                    <a:pt x="589" y="72"/>
                  </a:moveTo>
                  <a:lnTo>
                    <a:pt x="606" y="24"/>
                  </a:lnTo>
                  <a:lnTo>
                    <a:pt x="581" y="0"/>
                  </a:lnTo>
                  <a:lnTo>
                    <a:pt x="556" y="0"/>
                  </a:lnTo>
                  <a:lnTo>
                    <a:pt x="564" y="40"/>
                  </a:lnTo>
                  <a:lnTo>
                    <a:pt x="530" y="56"/>
                  </a:lnTo>
                  <a:lnTo>
                    <a:pt x="471" y="72"/>
                  </a:lnTo>
                  <a:lnTo>
                    <a:pt x="446" y="72"/>
                  </a:lnTo>
                  <a:lnTo>
                    <a:pt x="412" y="72"/>
                  </a:lnTo>
                  <a:lnTo>
                    <a:pt x="379" y="56"/>
                  </a:lnTo>
                  <a:lnTo>
                    <a:pt x="328" y="88"/>
                  </a:lnTo>
                  <a:lnTo>
                    <a:pt x="286" y="104"/>
                  </a:lnTo>
                  <a:lnTo>
                    <a:pt x="244" y="104"/>
                  </a:lnTo>
                  <a:lnTo>
                    <a:pt x="236" y="136"/>
                  </a:lnTo>
                  <a:lnTo>
                    <a:pt x="168" y="144"/>
                  </a:lnTo>
                  <a:lnTo>
                    <a:pt x="134" y="184"/>
                  </a:lnTo>
                  <a:lnTo>
                    <a:pt x="109" y="184"/>
                  </a:lnTo>
                  <a:lnTo>
                    <a:pt x="75" y="200"/>
                  </a:lnTo>
                  <a:lnTo>
                    <a:pt x="67" y="200"/>
                  </a:lnTo>
                  <a:lnTo>
                    <a:pt x="75" y="232"/>
                  </a:lnTo>
                  <a:lnTo>
                    <a:pt x="50" y="248"/>
                  </a:lnTo>
                  <a:lnTo>
                    <a:pt x="50" y="288"/>
                  </a:lnTo>
                  <a:lnTo>
                    <a:pt x="16" y="304"/>
                  </a:lnTo>
                  <a:lnTo>
                    <a:pt x="16" y="344"/>
                  </a:lnTo>
                  <a:lnTo>
                    <a:pt x="0" y="352"/>
                  </a:lnTo>
                  <a:lnTo>
                    <a:pt x="33" y="392"/>
                  </a:lnTo>
                  <a:lnTo>
                    <a:pt x="75" y="424"/>
                  </a:lnTo>
                  <a:lnTo>
                    <a:pt x="59" y="464"/>
                  </a:lnTo>
                  <a:lnTo>
                    <a:pt x="92" y="464"/>
                  </a:lnTo>
                  <a:lnTo>
                    <a:pt x="118" y="480"/>
                  </a:lnTo>
                  <a:lnTo>
                    <a:pt x="202" y="480"/>
                  </a:lnTo>
                  <a:lnTo>
                    <a:pt x="286" y="472"/>
                  </a:lnTo>
                  <a:lnTo>
                    <a:pt x="362" y="480"/>
                  </a:lnTo>
                  <a:lnTo>
                    <a:pt x="337" y="496"/>
                  </a:lnTo>
                  <a:lnTo>
                    <a:pt x="328" y="512"/>
                  </a:lnTo>
                  <a:lnTo>
                    <a:pt x="294" y="512"/>
                  </a:lnTo>
                  <a:lnTo>
                    <a:pt x="261" y="504"/>
                  </a:lnTo>
                  <a:lnTo>
                    <a:pt x="210" y="488"/>
                  </a:lnTo>
                  <a:lnTo>
                    <a:pt x="185" y="504"/>
                  </a:lnTo>
                  <a:lnTo>
                    <a:pt x="160" y="512"/>
                  </a:lnTo>
                  <a:lnTo>
                    <a:pt x="134" y="552"/>
                  </a:lnTo>
                  <a:lnTo>
                    <a:pt x="160" y="568"/>
                  </a:lnTo>
                  <a:lnTo>
                    <a:pt x="185" y="584"/>
                  </a:lnTo>
                  <a:lnTo>
                    <a:pt x="202" y="592"/>
                  </a:lnTo>
                  <a:lnTo>
                    <a:pt x="210" y="624"/>
                  </a:lnTo>
                  <a:lnTo>
                    <a:pt x="236" y="672"/>
                  </a:lnTo>
                  <a:lnTo>
                    <a:pt x="252" y="648"/>
                  </a:lnTo>
                  <a:lnTo>
                    <a:pt x="278" y="656"/>
                  </a:lnTo>
                  <a:lnTo>
                    <a:pt x="311" y="704"/>
                  </a:lnTo>
                  <a:lnTo>
                    <a:pt x="337" y="656"/>
                  </a:lnTo>
                  <a:lnTo>
                    <a:pt x="396" y="688"/>
                  </a:lnTo>
                  <a:lnTo>
                    <a:pt x="328" y="568"/>
                  </a:lnTo>
                  <a:lnTo>
                    <a:pt x="353" y="576"/>
                  </a:lnTo>
                  <a:lnTo>
                    <a:pt x="370" y="584"/>
                  </a:lnTo>
                  <a:lnTo>
                    <a:pt x="370" y="600"/>
                  </a:lnTo>
                  <a:lnTo>
                    <a:pt x="387" y="576"/>
                  </a:lnTo>
                  <a:lnTo>
                    <a:pt x="412" y="560"/>
                  </a:lnTo>
                  <a:lnTo>
                    <a:pt x="353" y="528"/>
                  </a:lnTo>
                  <a:lnTo>
                    <a:pt x="404" y="512"/>
                  </a:lnTo>
                  <a:lnTo>
                    <a:pt x="455" y="528"/>
                  </a:lnTo>
                  <a:lnTo>
                    <a:pt x="446" y="488"/>
                  </a:lnTo>
                  <a:lnTo>
                    <a:pt x="438" y="464"/>
                  </a:lnTo>
                  <a:lnTo>
                    <a:pt x="412" y="448"/>
                  </a:lnTo>
                  <a:lnTo>
                    <a:pt x="438" y="448"/>
                  </a:lnTo>
                  <a:lnTo>
                    <a:pt x="455" y="464"/>
                  </a:lnTo>
                  <a:lnTo>
                    <a:pt x="480" y="480"/>
                  </a:lnTo>
                  <a:lnTo>
                    <a:pt x="514" y="472"/>
                  </a:lnTo>
                  <a:lnTo>
                    <a:pt x="463" y="440"/>
                  </a:lnTo>
                  <a:lnTo>
                    <a:pt x="421" y="408"/>
                  </a:lnTo>
                  <a:lnTo>
                    <a:pt x="353" y="384"/>
                  </a:lnTo>
                  <a:lnTo>
                    <a:pt x="337" y="384"/>
                  </a:lnTo>
                  <a:lnTo>
                    <a:pt x="337" y="400"/>
                  </a:lnTo>
                  <a:lnTo>
                    <a:pt x="345" y="416"/>
                  </a:lnTo>
                  <a:lnTo>
                    <a:pt x="311" y="408"/>
                  </a:lnTo>
                  <a:lnTo>
                    <a:pt x="294" y="400"/>
                  </a:lnTo>
                  <a:lnTo>
                    <a:pt x="294" y="376"/>
                  </a:lnTo>
                  <a:lnTo>
                    <a:pt x="294" y="352"/>
                  </a:lnTo>
                  <a:lnTo>
                    <a:pt x="337" y="360"/>
                  </a:lnTo>
                  <a:lnTo>
                    <a:pt x="337" y="336"/>
                  </a:lnTo>
                  <a:lnTo>
                    <a:pt x="320" y="320"/>
                  </a:lnTo>
                  <a:lnTo>
                    <a:pt x="269" y="288"/>
                  </a:lnTo>
                  <a:lnTo>
                    <a:pt x="236" y="240"/>
                  </a:lnTo>
                  <a:lnTo>
                    <a:pt x="244" y="224"/>
                  </a:lnTo>
                  <a:lnTo>
                    <a:pt x="261" y="200"/>
                  </a:lnTo>
                  <a:lnTo>
                    <a:pt x="269" y="224"/>
                  </a:lnTo>
                  <a:lnTo>
                    <a:pt x="294" y="232"/>
                  </a:lnTo>
                  <a:lnTo>
                    <a:pt x="320" y="240"/>
                  </a:lnTo>
                  <a:lnTo>
                    <a:pt x="337" y="264"/>
                  </a:lnTo>
                  <a:lnTo>
                    <a:pt x="337" y="232"/>
                  </a:lnTo>
                  <a:lnTo>
                    <a:pt x="362" y="208"/>
                  </a:lnTo>
                  <a:lnTo>
                    <a:pt x="370" y="160"/>
                  </a:lnTo>
                  <a:lnTo>
                    <a:pt x="387" y="144"/>
                  </a:lnTo>
                  <a:lnTo>
                    <a:pt x="412" y="136"/>
                  </a:lnTo>
                  <a:lnTo>
                    <a:pt x="497" y="112"/>
                  </a:lnTo>
                  <a:lnTo>
                    <a:pt x="539" y="112"/>
                  </a:lnTo>
                  <a:lnTo>
                    <a:pt x="564" y="112"/>
                  </a:lnTo>
                  <a:lnTo>
                    <a:pt x="573" y="128"/>
                  </a:lnTo>
                  <a:lnTo>
                    <a:pt x="598" y="96"/>
                  </a:lnTo>
                  <a:lnTo>
                    <a:pt x="589" y="72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96" name="Freeform 74"/>
            <p:cNvSpPr>
              <a:spLocks/>
            </p:cNvSpPr>
            <p:nvPr/>
          </p:nvSpPr>
          <p:spPr bwMode="auto">
            <a:xfrm>
              <a:off x="4965" y="3183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55 w 590"/>
                <a:gd name="T107" fmla="*/ 280 h 408"/>
                <a:gd name="T108" fmla="*/ 455 w 590"/>
                <a:gd name="T109" fmla="*/ 256 h 40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90"/>
                <a:gd name="T166" fmla="*/ 0 h 408"/>
                <a:gd name="T167" fmla="*/ 590 w 590"/>
                <a:gd name="T168" fmla="*/ 408 h 40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03" name="Freeform 76"/>
            <p:cNvSpPr>
              <a:spLocks/>
            </p:cNvSpPr>
            <p:nvPr/>
          </p:nvSpPr>
          <p:spPr bwMode="auto">
            <a:xfrm>
              <a:off x="4965" y="3184"/>
              <a:ext cx="590" cy="408"/>
            </a:xfrm>
            <a:custGeom>
              <a:avLst/>
              <a:gdLst>
                <a:gd name="T0" fmla="*/ 455 w 590"/>
                <a:gd name="T1" fmla="*/ 256 h 408"/>
                <a:gd name="T2" fmla="*/ 489 w 590"/>
                <a:gd name="T3" fmla="*/ 248 h 408"/>
                <a:gd name="T4" fmla="*/ 514 w 590"/>
                <a:gd name="T5" fmla="*/ 232 h 408"/>
                <a:gd name="T6" fmla="*/ 565 w 590"/>
                <a:gd name="T7" fmla="*/ 240 h 408"/>
                <a:gd name="T8" fmla="*/ 590 w 590"/>
                <a:gd name="T9" fmla="*/ 232 h 408"/>
                <a:gd name="T10" fmla="*/ 565 w 590"/>
                <a:gd name="T11" fmla="*/ 200 h 408"/>
                <a:gd name="T12" fmla="*/ 523 w 590"/>
                <a:gd name="T13" fmla="*/ 176 h 408"/>
                <a:gd name="T14" fmla="*/ 548 w 590"/>
                <a:gd name="T15" fmla="*/ 144 h 408"/>
                <a:gd name="T16" fmla="*/ 548 w 590"/>
                <a:gd name="T17" fmla="*/ 104 h 408"/>
                <a:gd name="T18" fmla="*/ 548 w 590"/>
                <a:gd name="T19" fmla="*/ 72 h 408"/>
                <a:gd name="T20" fmla="*/ 573 w 590"/>
                <a:gd name="T21" fmla="*/ 64 h 408"/>
                <a:gd name="T22" fmla="*/ 582 w 590"/>
                <a:gd name="T23" fmla="*/ 48 h 408"/>
                <a:gd name="T24" fmla="*/ 582 w 590"/>
                <a:gd name="T25" fmla="*/ 32 h 408"/>
                <a:gd name="T26" fmla="*/ 582 w 590"/>
                <a:gd name="T27" fmla="*/ 16 h 408"/>
                <a:gd name="T28" fmla="*/ 531 w 590"/>
                <a:gd name="T29" fmla="*/ 16 h 408"/>
                <a:gd name="T30" fmla="*/ 523 w 590"/>
                <a:gd name="T31" fmla="*/ 0 h 408"/>
                <a:gd name="T32" fmla="*/ 481 w 590"/>
                <a:gd name="T33" fmla="*/ 8 h 408"/>
                <a:gd name="T34" fmla="*/ 455 w 590"/>
                <a:gd name="T35" fmla="*/ 0 h 408"/>
                <a:gd name="T36" fmla="*/ 413 w 590"/>
                <a:gd name="T37" fmla="*/ 8 h 408"/>
                <a:gd name="T38" fmla="*/ 363 w 590"/>
                <a:gd name="T39" fmla="*/ 24 h 408"/>
                <a:gd name="T40" fmla="*/ 321 w 590"/>
                <a:gd name="T41" fmla="*/ 80 h 408"/>
                <a:gd name="T42" fmla="*/ 270 w 590"/>
                <a:gd name="T43" fmla="*/ 88 h 408"/>
                <a:gd name="T44" fmla="*/ 219 w 590"/>
                <a:gd name="T45" fmla="*/ 88 h 408"/>
                <a:gd name="T46" fmla="*/ 194 w 590"/>
                <a:gd name="T47" fmla="*/ 88 h 408"/>
                <a:gd name="T48" fmla="*/ 169 w 590"/>
                <a:gd name="T49" fmla="*/ 112 h 408"/>
                <a:gd name="T50" fmla="*/ 76 w 590"/>
                <a:gd name="T51" fmla="*/ 112 h 408"/>
                <a:gd name="T52" fmla="*/ 43 w 590"/>
                <a:gd name="T53" fmla="*/ 104 h 408"/>
                <a:gd name="T54" fmla="*/ 43 w 590"/>
                <a:gd name="T55" fmla="*/ 80 h 408"/>
                <a:gd name="T56" fmla="*/ 9 w 590"/>
                <a:gd name="T57" fmla="*/ 64 h 408"/>
                <a:gd name="T58" fmla="*/ 0 w 590"/>
                <a:gd name="T59" fmla="*/ 88 h 408"/>
                <a:gd name="T60" fmla="*/ 9 w 590"/>
                <a:gd name="T61" fmla="*/ 120 h 408"/>
                <a:gd name="T62" fmla="*/ 26 w 590"/>
                <a:gd name="T63" fmla="*/ 152 h 408"/>
                <a:gd name="T64" fmla="*/ 68 w 590"/>
                <a:gd name="T65" fmla="*/ 184 h 408"/>
                <a:gd name="T66" fmla="*/ 51 w 590"/>
                <a:gd name="T67" fmla="*/ 224 h 408"/>
                <a:gd name="T68" fmla="*/ 34 w 590"/>
                <a:gd name="T69" fmla="*/ 232 h 408"/>
                <a:gd name="T70" fmla="*/ 34 w 590"/>
                <a:gd name="T71" fmla="*/ 264 h 408"/>
                <a:gd name="T72" fmla="*/ 51 w 590"/>
                <a:gd name="T73" fmla="*/ 272 h 408"/>
                <a:gd name="T74" fmla="*/ 43 w 590"/>
                <a:gd name="T75" fmla="*/ 304 h 408"/>
                <a:gd name="T76" fmla="*/ 51 w 590"/>
                <a:gd name="T77" fmla="*/ 320 h 408"/>
                <a:gd name="T78" fmla="*/ 93 w 590"/>
                <a:gd name="T79" fmla="*/ 336 h 408"/>
                <a:gd name="T80" fmla="*/ 110 w 590"/>
                <a:gd name="T81" fmla="*/ 368 h 408"/>
                <a:gd name="T82" fmla="*/ 110 w 590"/>
                <a:gd name="T83" fmla="*/ 408 h 408"/>
                <a:gd name="T84" fmla="*/ 110 w 590"/>
                <a:gd name="T85" fmla="*/ 400 h 408"/>
                <a:gd name="T86" fmla="*/ 152 w 590"/>
                <a:gd name="T87" fmla="*/ 400 h 408"/>
                <a:gd name="T88" fmla="*/ 194 w 590"/>
                <a:gd name="T89" fmla="*/ 384 h 408"/>
                <a:gd name="T90" fmla="*/ 245 w 590"/>
                <a:gd name="T91" fmla="*/ 352 h 408"/>
                <a:gd name="T92" fmla="*/ 278 w 590"/>
                <a:gd name="T93" fmla="*/ 368 h 408"/>
                <a:gd name="T94" fmla="*/ 312 w 590"/>
                <a:gd name="T95" fmla="*/ 368 h 408"/>
                <a:gd name="T96" fmla="*/ 337 w 590"/>
                <a:gd name="T97" fmla="*/ 368 h 408"/>
                <a:gd name="T98" fmla="*/ 396 w 590"/>
                <a:gd name="T99" fmla="*/ 352 h 408"/>
                <a:gd name="T100" fmla="*/ 430 w 590"/>
                <a:gd name="T101" fmla="*/ 336 h 408"/>
                <a:gd name="T102" fmla="*/ 422 w 590"/>
                <a:gd name="T103" fmla="*/ 296 h 408"/>
                <a:gd name="T104" fmla="*/ 447 w 590"/>
                <a:gd name="T105" fmla="*/ 296 h 408"/>
                <a:gd name="T106" fmla="*/ 447 w 590"/>
                <a:gd name="T107" fmla="*/ 296 h 408"/>
                <a:gd name="T108" fmla="*/ 455 w 590"/>
                <a:gd name="T109" fmla="*/ 280 h 408"/>
                <a:gd name="T110" fmla="*/ 455 w 590"/>
                <a:gd name="T111" fmla="*/ 256 h 4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90"/>
                <a:gd name="T169" fmla="*/ 0 h 408"/>
                <a:gd name="T170" fmla="*/ 590 w 590"/>
                <a:gd name="T171" fmla="*/ 408 h 40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90" h="408">
                  <a:moveTo>
                    <a:pt x="455" y="256"/>
                  </a:moveTo>
                  <a:lnTo>
                    <a:pt x="489" y="248"/>
                  </a:lnTo>
                  <a:lnTo>
                    <a:pt x="514" y="232"/>
                  </a:lnTo>
                  <a:lnTo>
                    <a:pt x="565" y="240"/>
                  </a:lnTo>
                  <a:lnTo>
                    <a:pt x="590" y="232"/>
                  </a:lnTo>
                  <a:lnTo>
                    <a:pt x="565" y="200"/>
                  </a:lnTo>
                  <a:lnTo>
                    <a:pt x="523" y="176"/>
                  </a:lnTo>
                  <a:lnTo>
                    <a:pt x="548" y="144"/>
                  </a:lnTo>
                  <a:lnTo>
                    <a:pt x="548" y="104"/>
                  </a:lnTo>
                  <a:lnTo>
                    <a:pt x="548" y="72"/>
                  </a:lnTo>
                  <a:lnTo>
                    <a:pt x="573" y="64"/>
                  </a:lnTo>
                  <a:lnTo>
                    <a:pt x="582" y="48"/>
                  </a:lnTo>
                  <a:lnTo>
                    <a:pt x="582" y="32"/>
                  </a:lnTo>
                  <a:lnTo>
                    <a:pt x="582" y="16"/>
                  </a:lnTo>
                  <a:lnTo>
                    <a:pt x="531" y="16"/>
                  </a:lnTo>
                  <a:lnTo>
                    <a:pt x="523" y="0"/>
                  </a:lnTo>
                  <a:lnTo>
                    <a:pt x="481" y="8"/>
                  </a:lnTo>
                  <a:lnTo>
                    <a:pt x="455" y="0"/>
                  </a:lnTo>
                  <a:lnTo>
                    <a:pt x="413" y="8"/>
                  </a:lnTo>
                  <a:lnTo>
                    <a:pt x="363" y="24"/>
                  </a:lnTo>
                  <a:lnTo>
                    <a:pt x="321" y="80"/>
                  </a:lnTo>
                  <a:lnTo>
                    <a:pt x="270" y="88"/>
                  </a:lnTo>
                  <a:lnTo>
                    <a:pt x="219" y="88"/>
                  </a:lnTo>
                  <a:lnTo>
                    <a:pt x="194" y="88"/>
                  </a:lnTo>
                  <a:lnTo>
                    <a:pt x="169" y="112"/>
                  </a:lnTo>
                  <a:lnTo>
                    <a:pt x="76" y="112"/>
                  </a:lnTo>
                  <a:lnTo>
                    <a:pt x="43" y="104"/>
                  </a:lnTo>
                  <a:lnTo>
                    <a:pt x="43" y="80"/>
                  </a:lnTo>
                  <a:lnTo>
                    <a:pt x="9" y="64"/>
                  </a:lnTo>
                  <a:lnTo>
                    <a:pt x="0" y="88"/>
                  </a:lnTo>
                  <a:lnTo>
                    <a:pt x="9" y="120"/>
                  </a:lnTo>
                  <a:lnTo>
                    <a:pt x="26" y="152"/>
                  </a:lnTo>
                  <a:lnTo>
                    <a:pt x="68" y="184"/>
                  </a:lnTo>
                  <a:lnTo>
                    <a:pt x="51" y="224"/>
                  </a:lnTo>
                  <a:lnTo>
                    <a:pt x="34" y="232"/>
                  </a:lnTo>
                  <a:lnTo>
                    <a:pt x="34" y="264"/>
                  </a:lnTo>
                  <a:lnTo>
                    <a:pt x="51" y="272"/>
                  </a:lnTo>
                  <a:lnTo>
                    <a:pt x="43" y="304"/>
                  </a:lnTo>
                  <a:lnTo>
                    <a:pt x="51" y="320"/>
                  </a:lnTo>
                  <a:lnTo>
                    <a:pt x="93" y="336"/>
                  </a:lnTo>
                  <a:lnTo>
                    <a:pt x="110" y="368"/>
                  </a:lnTo>
                  <a:lnTo>
                    <a:pt x="110" y="408"/>
                  </a:lnTo>
                  <a:lnTo>
                    <a:pt x="110" y="400"/>
                  </a:lnTo>
                  <a:lnTo>
                    <a:pt x="152" y="400"/>
                  </a:lnTo>
                  <a:lnTo>
                    <a:pt x="194" y="384"/>
                  </a:lnTo>
                  <a:lnTo>
                    <a:pt x="245" y="352"/>
                  </a:lnTo>
                  <a:lnTo>
                    <a:pt x="278" y="368"/>
                  </a:lnTo>
                  <a:lnTo>
                    <a:pt x="312" y="368"/>
                  </a:lnTo>
                  <a:lnTo>
                    <a:pt x="337" y="368"/>
                  </a:lnTo>
                  <a:lnTo>
                    <a:pt x="396" y="352"/>
                  </a:lnTo>
                  <a:lnTo>
                    <a:pt x="430" y="336"/>
                  </a:lnTo>
                  <a:lnTo>
                    <a:pt x="422" y="296"/>
                  </a:lnTo>
                  <a:lnTo>
                    <a:pt x="447" y="296"/>
                  </a:lnTo>
                  <a:lnTo>
                    <a:pt x="455" y="280"/>
                  </a:lnTo>
                  <a:lnTo>
                    <a:pt x="455" y="256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198" name="Freeform 77"/>
            <p:cNvSpPr>
              <a:spLocks/>
            </p:cNvSpPr>
            <p:nvPr/>
          </p:nvSpPr>
          <p:spPr bwMode="auto">
            <a:xfrm>
              <a:off x="5404" y="3416"/>
              <a:ext cx="364" cy="616"/>
            </a:xfrm>
            <a:custGeom>
              <a:avLst/>
              <a:gdLst>
                <a:gd name="T0" fmla="*/ 219 w 364"/>
                <a:gd name="T1" fmla="*/ 40 h 616"/>
                <a:gd name="T2" fmla="*/ 151 w 364"/>
                <a:gd name="T3" fmla="*/ 0 h 616"/>
                <a:gd name="T4" fmla="*/ 75 w 364"/>
                <a:gd name="T5" fmla="*/ 0 h 616"/>
                <a:gd name="T6" fmla="*/ 16 w 364"/>
                <a:gd name="T7" fmla="*/ 24 h 616"/>
                <a:gd name="T8" fmla="*/ 8 w 364"/>
                <a:gd name="T9" fmla="*/ 64 h 616"/>
                <a:gd name="T10" fmla="*/ 16 w 364"/>
                <a:gd name="T11" fmla="*/ 136 h 616"/>
                <a:gd name="T12" fmla="*/ 0 w 364"/>
                <a:gd name="T13" fmla="*/ 192 h 616"/>
                <a:gd name="T14" fmla="*/ 67 w 364"/>
                <a:gd name="T15" fmla="*/ 184 h 616"/>
                <a:gd name="T16" fmla="*/ 33 w 364"/>
                <a:gd name="T17" fmla="*/ 256 h 616"/>
                <a:gd name="T18" fmla="*/ 118 w 364"/>
                <a:gd name="T19" fmla="*/ 312 h 616"/>
                <a:gd name="T20" fmla="*/ 160 w 364"/>
                <a:gd name="T21" fmla="*/ 384 h 616"/>
                <a:gd name="T22" fmla="*/ 168 w 364"/>
                <a:gd name="T23" fmla="*/ 432 h 616"/>
                <a:gd name="T24" fmla="*/ 101 w 364"/>
                <a:gd name="T25" fmla="*/ 440 h 616"/>
                <a:gd name="T26" fmla="*/ 126 w 364"/>
                <a:gd name="T27" fmla="*/ 496 h 616"/>
                <a:gd name="T28" fmla="*/ 168 w 364"/>
                <a:gd name="T29" fmla="*/ 480 h 616"/>
                <a:gd name="T30" fmla="*/ 219 w 364"/>
                <a:gd name="T31" fmla="*/ 504 h 616"/>
                <a:gd name="T32" fmla="*/ 235 w 364"/>
                <a:gd name="T33" fmla="*/ 560 h 616"/>
                <a:gd name="T34" fmla="*/ 244 w 364"/>
                <a:gd name="T35" fmla="*/ 592 h 616"/>
                <a:gd name="T36" fmla="*/ 261 w 364"/>
                <a:gd name="T37" fmla="*/ 600 h 616"/>
                <a:gd name="T38" fmla="*/ 337 w 364"/>
                <a:gd name="T39" fmla="*/ 616 h 616"/>
                <a:gd name="T40" fmla="*/ 360 w 364"/>
                <a:gd name="T41" fmla="*/ 578 h 616"/>
                <a:gd name="T42" fmla="*/ 303 w 364"/>
                <a:gd name="T43" fmla="*/ 56 h 616"/>
                <a:gd name="T44" fmla="*/ 320 w 364"/>
                <a:gd name="T45" fmla="*/ 152 h 616"/>
                <a:gd name="T46" fmla="*/ 244 w 364"/>
                <a:gd name="T47" fmla="*/ 168 h 616"/>
                <a:gd name="T48" fmla="*/ 151 w 364"/>
                <a:gd name="T49" fmla="*/ 200 h 616"/>
                <a:gd name="T50" fmla="*/ 92 w 364"/>
                <a:gd name="T51" fmla="*/ 208 h 616"/>
                <a:gd name="T52" fmla="*/ 42 w 364"/>
                <a:gd name="T53" fmla="*/ 264 h 616"/>
                <a:gd name="T54" fmla="*/ 59 w 364"/>
                <a:gd name="T55" fmla="*/ 232 h 616"/>
                <a:gd name="T56" fmla="*/ 126 w 364"/>
                <a:gd name="T57" fmla="*/ 168 h 616"/>
                <a:gd name="T58" fmla="*/ 185 w 364"/>
                <a:gd name="T59" fmla="*/ 104 h 616"/>
                <a:gd name="T60" fmla="*/ 286 w 364"/>
                <a:gd name="T61" fmla="*/ 80 h 616"/>
                <a:gd name="T62" fmla="*/ 303 w 364"/>
                <a:gd name="T63" fmla="*/ 96 h 616"/>
                <a:gd name="T64" fmla="*/ 328 w 364"/>
                <a:gd name="T65" fmla="*/ 112 h 616"/>
                <a:gd name="T66" fmla="*/ 303 w 364"/>
                <a:gd name="T67" fmla="*/ 56 h 61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64"/>
                <a:gd name="T103" fmla="*/ 0 h 616"/>
                <a:gd name="T104" fmla="*/ 364 w 364"/>
                <a:gd name="T105" fmla="*/ 616 h 61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64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4" y="602"/>
                  </a:lnTo>
                  <a:lnTo>
                    <a:pt x="360" y="578"/>
                  </a:lnTo>
                  <a:lnTo>
                    <a:pt x="354" y="56"/>
                  </a:lnTo>
                  <a:lnTo>
                    <a:pt x="303" y="56"/>
                  </a:lnTo>
                  <a:lnTo>
                    <a:pt x="286" y="136"/>
                  </a:lnTo>
                  <a:lnTo>
                    <a:pt x="320" y="152"/>
                  </a:lnTo>
                  <a:lnTo>
                    <a:pt x="286" y="168"/>
                  </a:lnTo>
                  <a:lnTo>
                    <a:pt x="244" y="168"/>
                  </a:lnTo>
                  <a:lnTo>
                    <a:pt x="176" y="200"/>
                  </a:lnTo>
                  <a:lnTo>
                    <a:pt x="151" y="200"/>
                  </a:lnTo>
                  <a:lnTo>
                    <a:pt x="134" y="200"/>
                  </a:lnTo>
                  <a:lnTo>
                    <a:pt x="92" y="208"/>
                  </a:lnTo>
                  <a:lnTo>
                    <a:pt x="67" y="232"/>
                  </a:lnTo>
                  <a:lnTo>
                    <a:pt x="42" y="264"/>
                  </a:lnTo>
                  <a:lnTo>
                    <a:pt x="42" y="248"/>
                  </a:lnTo>
                  <a:lnTo>
                    <a:pt x="59" y="232"/>
                  </a:lnTo>
                  <a:lnTo>
                    <a:pt x="84" y="200"/>
                  </a:lnTo>
                  <a:lnTo>
                    <a:pt x="126" y="168"/>
                  </a:lnTo>
                  <a:lnTo>
                    <a:pt x="134" y="120"/>
                  </a:lnTo>
                  <a:lnTo>
                    <a:pt x="185" y="104"/>
                  </a:lnTo>
                  <a:lnTo>
                    <a:pt x="235" y="96"/>
                  </a:lnTo>
                  <a:lnTo>
                    <a:pt x="286" y="80"/>
                  </a:lnTo>
                  <a:lnTo>
                    <a:pt x="294" y="80"/>
                  </a:lnTo>
                  <a:lnTo>
                    <a:pt x="303" y="96"/>
                  </a:lnTo>
                  <a:lnTo>
                    <a:pt x="345" y="104"/>
                  </a:lnTo>
                  <a:lnTo>
                    <a:pt x="328" y="112"/>
                  </a:lnTo>
                  <a:lnTo>
                    <a:pt x="286" y="136"/>
                  </a:lnTo>
                  <a:lnTo>
                    <a:pt x="303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05" name="Freeform 78"/>
            <p:cNvSpPr>
              <a:spLocks/>
            </p:cNvSpPr>
            <p:nvPr/>
          </p:nvSpPr>
          <p:spPr bwMode="auto">
            <a:xfrm>
              <a:off x="5404" y="3416"/>
              <a:ext cx="362" cy="616"/>
            </a:xfrm>
            <a:custGeom>
              <a:avLst/>
              <a:gdLst>
                <a:gd name="T0" fmla="*/ 303 w 362"/>
                <a:gd name="T1" fmla="*/ 56 h 616"/>
                <a:gd name="T2" fmla="*/ 219 w 362"/>
                <a:gd name="T3" fmla="*/ 40 h 616"/>
                <a:gd name="T4" fmla="*/ 185 w 362"/>
                <a:gd name="T5" fmla="*/ 24 h 616"/>
                <a:gd name="T6" fmla="*/ 151 w 362"/>
                <a:gd name="T7" fmla="*/ 0 h 616"/>
                <a:gd name="T8" fmla="*/ 126 w 362"/>
                <a:gd name="T9" fmla="*/ 8 h 616"/>
                <a:gd name="T10" fmla="*/ 75 w 362"/>
                <a:gd name="T11" fmla="*/ 0 h 616"/>
                <a:gd name="T12" fmla="*/ 50 w 362"/>
                <a:gd name="T13" fmla="*/ 16 h 616"/>
                <a:gd name="T14" fmla="*/ 16 w 362"/>
                <a:gd name="T15" fmla="*/ 24 h 616"/>
                <a:gd name="T16" fmla="*/ 16 w 362"/>
                <a:gd name="T17" fmla="*/ 48 h 616"/>
                <a:gd name="T18" fmla="*/ 8 w 362"/>
                <a:gd name="T19" fmla="*/ 64 h 616"/>
                <a:gd name="T20" fmla="*/ 33 w 362"/>
                <a:gd name="T21" fmla="*/ 88 h 616"/>
                <a:gd name="T22" fmla="*/ 16 w 362"/>
                <a:gd name="T23" fmla="*/ 136 h 616"/>
                <a:gd name="T24" fmla="*/ 25 w 362"/>
                <a:gd name="T25" fmla="*/ 160 h 616"/>
                <a:gd name="T26" fmla="*/ 0 w 362"/>
                <a:gd name="T27" fmla="*/ 192 h 616"/>
                <a:gd name="T28" fmla="*/ 0 w 362"/>
                <a:gd name="T29" fmla="*/ 200 h 616"/>
                <a:gd name="T30" fmla="*/ 67 w 362"/>
                <a:gd name="T31" fmla="*/ 184 h 616"/>
                <a:gd name="T32" fmla="*/ 42 w 362"/>
                <a:gd name="T33" fmla="*/ 216 h 616"/>
                <a:gd name="T34" fmla="*/ 33 w 362"/>
                <a:gd name="T35" fmla="*/ 256 h 616"/>
                <a:gd name="T36" fmla="*/ 50 w 362"/>
                <a:gd name="T37" fmla="*/ 328 h 616"/>
                <a:gd name="T38" fmla="*/ 118 w 362"/>
                <a:gd name="T39" fmla="*/ 312 h 616"/>
                <a:gd name="T40" fmla="*/ 118 w 362"/>
                <a:gd name="T41" fmla="*/ 352 h 616"/>
                <a:gd name="T42" fmla="*/ 160 w 362"/>
                <a:gd name="T43" fmla="*/ 384 h 616"/>
                <a:gd name="T44" fmla="*/ 151 w 362"/>
                <a:gd name="T45" fmla="*/ 408 h 616"/>
                <a:gd name="T46" fmla="*/ 168 w 362"/>
                <a:gd name="T47" fmla="*/ 432 h 616"/>
                <a:gd name="T48" fmla="*/ 134 w 362"/>
                <a:gd name="T49" fmla="*/ 448 h 616"/>
                <a:gd name="T50" fmla="*/ 101 w 362"/>
                <a:gd name="T51" fmla="*/ 440 h 616"/>
                <a:gd name="T52" fmla="*/ 101 w 362"/>
                <a:gd name="T53" fmla="*/ 472 h 616"/>
                <a:gd name="T54" fmla="*/ 126 w 362"/>
                <a:gd name="T55" fmla="*/ 496 h 616"/>
                <a:gd name="T56" fmla="*/ 151 w 362"/>
                <a:gd name="T57" fmla="*/ 480 h 616"/>
                <a:gd name="T58" fmla="*/ 168 w 362"/>
                <a:gd name="T59" fmla="*/ 480 h 616"/>
                <a:gd name="T60" fmla="*/ 185 w 362"/>
                <a:gd name="T61" fmla="*/ 488 h 616"/>
                <a:gd name="T62" fmla="*/ 219 w 362"/>
                <a:gd name="T63" fmla="*/ 504 h 616"/>
                <a:gd name="T64" fmla="*/ 227 w 362"/>
                <a:gd name="T65" fmla="*/ 528 h 616"/>
                <a:gd name="T66" fmla="*/ 235 w 362"/>
                <a:gd name="T67" fmla="*/ 560 h 616"/>
                <a:gd name="T68" fmla="*/ 269 w 362"/>
                <a:gd name="T69" fmla="*/ 576 h 616"/>
                <a:gd name="T70" fmla="*/ 244 w 362"/>
                <a:gd name="T71" fmla="*/ 592 h 616"/>
                <a:gd name="T72" fmla="*/ 244 w 362"/>
                <a:gd name="T73" fmla="*/ 600 h 616"/>
                <a:gd name="T74" fmla="*/ 261 w 362"/>
                <a:gd name="T75" fmla="*/ 600 h 616"/>
                <a:gd name="T76" fmla="*/ 345 w 362"/>
                <a:gd name="T77" fmla="*/ 584 h 616"/>
                <a:gd name="T78" fmla="*/ 337 w 362"/>
                <a:gd name="T79" fmla="*/ 616 h 616"/>
                <a:gd name="T80" fmla="*/ 362 w 362"/>
                <a:gd name="T81" fmla="*/ 600 h 616"/>
                <a:gd name="T82" fmla="*/ 354 w 362"/>
                <a:gd name="T83" fmla="*/ 50 h 616"/>
                <a:gd name="T84" fmla="*/ 303 w 362"/>
                <a:gd name="T85" fmla="*/ 56 h 616"/>
                <a:gd name="T86" fmla="*/ 303 w 362"/>
                <a:gd name="T87" fmla="*/ 56 h 6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62"/>
                <a:gd name="T133" fmla="*/ 0 h 616"/>
                <a:gd name="T134" fmla="*/ 362 w 362"/>
                <a:gd name="T135" fmla="*/ 616 h 61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62" h="616">
                  <a:moveTo>
                    <a:pt x="303" y="56"/>
                  </a:moveTo>
                  <a:lnTo>
                    <a:pt x="219" y="40"/>
                  </a:lnTo>
                  <a:lnTo>
                    <a:pt x="185" y="24"/>
                  </a:lnTo>
                  <a:lnTo>
                    <a:pt x="151" y="0"/>
                  </a:lnTo>
                  <a:lnTo>
                    <a:pt x="126" y="8"/>
                  </a:lnTo>
                  <a:lnTo>
                    <a:pt x="75" y="0"/>
                  </a:lnTo>
                  <a:lnTo>
                    <a:pt x="50" y="16"/>
                  </a:lnTo>
                  <a:lnTo>
                    <a:pt x="16" y="24"/>
                  </a:lnTo>
                  <a:lnTo>
                    <a:pt x="16" y="48"/>
                  </a:lnTo>
                  <a:lnTo>
                    <a:pt x="8" y="64"/>
                  </a:lnTo>
                  <a:lnTo>
                    <a:pt x="33" y="88"/>
                  </a:lnTo>
                  <a:lnTo>
                    <a:pt x="16" y="136"/>
                  </a:lnTo>
                  <a:lnTo>
                    <a:pt x="25" y="160"/>
                  </a:lnTo>
                  <a:lnTo>
                    <a:pt x="0" y="192"/>
                  </a:lnTo>
                  <a:lnTo>
                    <a:pt x="0" y="200"/>
                  </a:lnTo>
                  <a:lnTo>
                    <a:pt x="67" y="184"/>
                  </a:lnTo>
                  <a:lnTo>
                    <a:pt x="42" y="216"/>
                  </a:lnTo>
                  <a:lnTo>
                    <a:pt x="33" y="256"/>
                  </a:lnTo>
                  <a:lnTo>
                    <a:pt x="50" y="328"/>
                  </a:lnTo>
                  <a:lnTo>
                    <a:pt x="118" y="312"/>
                  </a:lnTo>
                  <a:lnTo>
                    <a:pt x="118" y="352"/>
                  </a:lnTo>
                  <a:lnTo>
                    <a:pt x="160" y="384"/>
                  </a:lnTo>
                  <a:lnTo>
                    <a:pt x="151" y="408"/>
                  </a:lnTo>
                  <a:lnTo>
                    <a:pt x="168" y="432"/>
                  </a:lnTo>
                  <a:lnTo>
                    <a:pt x="134" y="448"/>
                  </a:lnTo>
                  <a:lnTo>
                    <a:pt x="101" y="440"/>
                  </a:lnTo>
                  <a:lnTo>
                    <a:pt x="101" y="472"/>
                  </a:lnTo>
                  <a:lnTo>
                    <a:pt x="126" y="496"/>
                  </a:lnTo>
                  <a:lnTo>
                    <a:pt x="151" y="480"/>
                  </a:lnTo>
                  <a:lnTo>
                    <a:pt x="168" y="480"/>
                  </a:lnTo>
                  <a:lnTo>
                    <a:pt x="185" y="488"/>
                  </a:lnTo>
                  <a:lnTo>
                    <a:pt x="219" y="504"/>
                  </a:lnTo>
                  <a:lnTo>
                    <a:pt x="227" y="528"/>
                  </a:lnTo>
                  <a:lnTo>
                    <a:pt x="235" y="560"/>
                  </a:lnTo>
                  <a:lnTo>
                    <a:pt x="269" y="576"/>
                  </a:lnTo>
                  <a:lnTo>
                    <a:pt x="244" y="592"/>
                  </a:lnTo>
                  <a:lnTo>
                    <a:pt x="244" y="600"/>
                  </a:lnTo>
                  <a:lnTo>
                    <a:pt x="261" y="600"/>
                  </a:lnTo>
                  <a:lnTo>
                    <a:pt x="345" y="584"/>
                  </a:lnTo>
                  <a:lnTo>
                    <a:pt x="337" y="616"/>
                  </a:lnTo>
                  <a:lnTo>
                    <a:pt x="362" y="600"/>
                  </a:lnTo>
                  <a:lnTo>
                    <a:pt x="354" y="50"/>
                  </a:lnTo>
                  <a:lnTo>
                    <a:pt x="303" y="56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506" name="Freeform 79"/>
            <p:cNvSpPr>
              <a:spLocks/>
            </p:cNvSpPr>
            <p:nvPr/>
          </p:nvSpPr>
          <p:spPr bwMode="auto">
            <a:xfrm>
              <a:off x="5446" y="3496"/>
              <a:ext cx="308" cy="184"/>
            </a:xfrm>
            <a:custGeom>
              <a:avLst/>
              <a:gdLst>
                <a:gd name="T0" fmla="*/ 244 w 308"/>
                <a:gd name="T1" fmla="*/ 56 h 184"/>
                <a:gd name="T2" fmla="*/ 278 w 308"/>
                <a:gd name="T3" fmla="*/ 72 h 184"/>
                <a:gd name="T4" fmla="*/ 244 w 308"/>
                <a:gd name="T5" fmla="*/ 88 h 184"/>
                <a:gd name="T6" fmla="*/ 202 w 308"/>
                <a:gd name="T7" fmla="*/ 88 h 184"/>
                <a:gd name="T8" fmla="*/ 134 w 308"/>
                <a:gd name="T9" fmla="*/ 120 h 184"/>
                <a:gd name="T10" fmla="*/ 109 w 308"/>
                <a:gd name="T11" fmla="*/ 120 h 184"/>
                <a:gd name="T12" fmla="*/ 92 w 308"/>
                <a:gd name="T13" fmla="*/ 120 h 184"/>
                <a:gd name="T14" fmla="*/ 50 w 308"/>
                <a:gd name="T15" fmla="*/ 128 h 184"/>
                <a:gd name="T16" fmla="*/ 25 w 308"/>
                <a:gd name="T17" fmla="*/ 152 h 184"/>
                <a:gd name="T18" fmla="*/ 0 w 308"/>
                <a:gd name="T19" fmla="*/ 184 h 184"/>
                <a:gd name="T20" fmla="*/ 0 w 308"/>
                <a:gd name="T21" fmla="*/ 168 h 184"/>
                <a:gd name="T22" fmla="*/ 17 w 308"/>
                <a:gd name="T23" fmla="*/ 152 h 184"/>
                <a:gd name="T24" fmla="*/ 42 w 308"/>
                <a:gd name="T25" fmla="*/ 120 h 184"/>
                <a:gd name="T26" fmla="*/ 84 w 308"/>
                <a:gd name="T27" fmla="*/ 88 h 184"/>
                <a:gd name="T28" fmla="*/ 92 w 308"/>
                <a:gd name="T29" fmla="*/ 40 h 184"/>
                <a:gd name="T30" fmla="*/ 143 w 308"/>
                <a:gd name="T31" fmla="*/ 24 h 184"/>
                <a:gd name="T32" fmla="*/ 193 w 308"/>
                <a:gd name="T33" fmla="*/ 16 h 184"/>
                <a:gd name="T34" fmla="*/ 244 w 308"/>
                <a:gd name="T35" fmla="*/ 0 h 184"/>
                <a:gd name="T36" fmla="*/ 252 w 308"/>
                <a:gd name="T37" fmla="*/ 0 h 184"/>
                <a:gd name="T38" fmla="*/ 261 w 308"/>
                <a:gd name="T39" fmla="*/ 16 h 184"/>
                <a:gd name="T40" fmla="*/ 303 w 308"/>
                <a:gd name="T41" fmla="*/ 24 h 184"/>
                <a:gd name="T42" fmla="*/ 308 w 308"/>
                <a:gd name="T43" fmla="*/ 24 h 184"/>
                <a:gd name="T44" fmla="*/ 286 w 308"/>
                <a:gd name="T45" fmla="*/ 32 h 184"/>
                <a:gd name="T46" fmla="*/ 244 w 308"/>
                <a:gd name="T47" fmla="*/ 56 h 184"/>
                <a:gd name="T48" fmla="*/ 244 w 308"/>
                <a:gd name="T49" fmla="*/ 56 h 1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8"/>
                <a:gd name="T76" fmla="*/ 0 h 184"/>
                <a:gd name="T77" fmla="*/ 308 w 308"/>
                <a:gd name="T78" fmla="*/ 184 h 1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8" h="184">
                  <a:moveTo>
                    <a:pt x="244" y="56"/>
                  </a:moveTo>
                  <a:lnTo>
                    <a:pt x="278" y="72"/>
                  </a:lnTo>
                  <a:lnTo>
                    <a:pt x="244" y="88"/>
                  </a:lnTo>
                  <a:lnTo>
                    <a:pt x="202" y="88"/>
                  </a:lnTo>
                  <a:lnTo>
                    <a:pt x="134" y="120"/>
                  </a:lnTo>
                  <a:lnTo>
                    <a:pt x="109" y="120"/>
                  </a:lnTo>
                  <a:lnTo>
                    <a:pt x="92" y="120"/>
                  </a:lnTo>
                  <a:lnTo>
                    <a:pt x="50" y="128"/>
                  </a:lnTo>
                  <a:lnTo>
                    <a:pt x="25" y="152"/>
                  </a:lnTo>
                  <a:lnTo>
                    <a:pt x="0" y="184"/>
                  </a:lnTo>
                  <a:lnTo>
                    <a:pt x="0" y="168"/>
                  </a:lnTo>
                  <a:lnTo>
                    <a:pt x="17" y="152"/>
                  </a:lnTo>
                  <a:lnTo>
                    <a:pt x="42" y="120"/>
                  </a:lnTo>
                  <a:lnTo>
                    <a:pt x="84" y="88"/>
                  </a:lnTo>
                  <a:lnTo>
                    <a:pt x="92" y="40"/>
                  </a:lnTo>
                  <a:lnTo>
                    <a:pt x="143" y="24"/>
                  </a:lnTo>
                  <a:lnTo>
                    <a:pt x="193" y="16"/>
                  </a:lnTo>
                  <a:lnTo>
                    <a:pt x="244" y="0"/>
                  </a:lnTo>
                  <a:lnTo>
                    <a:pt x="252" y="0"/>
                  </a:lnTo>
                  <a:lnTo>
                    <a:pt x="261" y="16"/>
                  </a:lnTo>
                  <a:lnTo>
                    <a:pt x="303" y="24"/>
                  </a:lnTo>
                  <a:lnTo>
                    <a:pt x="308" y="24"/>
                  </a:lnTo>
                  <a:lnTo>
                    <a:pt x="286" y="32"/>
                  </a:lnTo>
                  <a:lnTo>
                    <a:pt x="244" y="56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201" name="Freeform 80"/>
            <p:cNvSpPr>
              <a:spLocks/>
            </p:cNvSpPr>
            <p:nvPr/>
          </p:nvSpPr>
          <p:spPr bwMode="auto">
            <a:xfrm>
              <a:off x="4720" y="2704"/>
              <a:ext cx="894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60 w 893"/>
                <a:gd name="T35" fmla="*/ 128 h 592"/>
                <a:gd name="T36" fmla="*/ 135 w 893"/>
                <a:gd name="T37" fmla="*/ 168 h 592"/>
                <a:gd name="T38" fmla="*/ 110 w 893"/>
                <a:gd name="T39" fmla="*/ 224 h 592"/>
                <a:gd name="T40" fmla="*/ 84 w 893"/>
                <a:gd name="T41" fmla="*/ 256 h 592"/>
                <a:gd name="T42" fmla="*/ 76 w 893"/>
                <a:gd name="T43" fmla="*/ 280 h 592"/>
                <a:gd name="T44" fmla="*/ 67 w 893"/>
                <a:gd name="T45" fmla="*/ 320 h 592"/>
                <a:gd name="T46" fmla="*/ 51 w 893"/>
                <a:gd name="T47" fmla="*/ 328 h 592"/>
                <a:gd name="T48" fmla="*/ 25 w 893"/>
                <a:gd name="T49" fmla="*/ 344 h 592"/>
                <a:gd name="T50" fmla="*/ 0 w 893"/>
                <a:gd name="T51" fmla="*/ 352 h 592"/>
                <a:gd name="T52" fmla="*/ 17 w 893"/>
                <a:gd name="T53" fmla="*/ 368 h 592"/>
                <a:gd name="T54" fmla="*/ 51 w 893"/>
                <a:gd name="T55" fmla="*/ 392 h 592"/>
                <a:gd name="T56" fmla="*/ 59 w 893"/>
                <a:gd name="T57" fmla="*/ 416 h 592"/>
                <a:gd name="T58" fmla="*/ 93 w 893"/>
                <a:gd name="T59" fmla="*/ 440 h 592"/>
                <a:gd name="T60" fmla="*/ 135 w 893"/>
                <a:gd name="T61" fmla="*/ 456 h 592"/>
                <a:gd name="T62" fmla="*/ 118 w 893"/>
                <a:gd name="T63" fmla="*/ 488 h 592"/>
                <a:gd name="T64" fmla="*/ 160 w 893"/>
                <a:gd name="T65" fmla="*/ 496 h 592"/>
                <a:gd name="T66" fmla="*/ 202 w 893"/>
                <a:gd name="T67" fmla="*/ 512 h 592"/>
                <a:gd name="T68" fmla="*/ 244 w 893"/>
                <a:gd name="T69" fmla="*/ 488 h 592"/>
                <a:gd name="T70" fmla="*/ 244 w 893"/>
                <a:gd name="T71" fmla="*/ 528 h 592"/>
                <a:gd name="T72" fmla="*/ 261 w 893"/>
                <a:gd name="T73" fmla="*/ 536 h 592"/>
                <a:gd name="T74" fmla="*/ 253 w 893"/>
                <a:gd name="T75" fmla="*/ 544 h 592"/>
                <a:gd name="T76" fmla="*/ 287 w 893"/>
                <a:gd name="T77" fmla="*/ 560 h 592"/>
                <a:gd name="T78" fmla="*/ 287 w 893"/>
                <a:gd name="T79" fmla="*/ 584 h 592"/>
                <a:gd name="T80" fmla="*/ 320 w 893"/>
                <a:gd name="T81" fmla="*/ 592 h 592"/>
                <a:gd name="T82" fmla="*/ 413 w 893"/>
                <a:gd name="T83" fmla="*/ 592 h 592"/>
                <a:gd name="T84" fmla="*/ 438 w 893"/>
                <a:gd name="T85" fmla="*/ 568 h 592"/>
                <a:gd name="T86" fmla="*/ 463 w 893"/>
                <a:gd name="T87" fmla="*/ 568 h 592"/>
                <a:gd name="T88" fmla="*/ 514 w 893"/>
                <a:gd name="T89" fmla="*/ 568 h 592"/>
                <a:gd name="T90" fmla="*/ 565 w 893"/>
                <a:gd name="T91" fmla="*/ 560 h 592"/>
                <a:gd name="T92" fmla="*/ 607 w 893"/>
                <a:gd name="T93" fmla="*/ 504 h 592"/>
                <a:gd name="T94" fmla="*/ 657 w 893"/>
                <a:gd name="T95" fmla="*/ 488 h 592"/>
                <a:gd name="T96" fmla="*/ 699 w 893"/>
                <a:gd name="T97" fmla="*/ 480 h 592"/>
                <a:gd name="T98" fmla="*/ 725 w 893"/>
                <a:gd name="T99" fmla="*/ 488 h 592"/>
                <a:gd name="T100" fmla="*/ 767 w 893"/>
                <a:gd name="T101" fmla="*/ 480 h 592"/>
                <a:gd name="T102" fmla="*/ 775 w 893"/>
                <a:gd name="T103" fmla="*/ 496 h 592"/>
                <a:gd name="T104" fmla="*/ 826 w 893"/>
                <a:gd name="T105" fmla="*/ 496 h 592"/>
                <a:gd name="T106" fmla="*/ 834 w 893"/>
                <a:gd name="T107" fmla="*/ 416 h 592"/>
                <a:gd name="T108" fmla="*/ 851 w 893"/>
                <a:gd name="T109" fmla="*/ 376 h 592"/>
                <a:gd name="T110" fmla="*/ 885 w 893"/>
                <a:gd name="T111" fmla="*/ 336 h 592"/>
                <a:gd name="T112" fmla="*/ 893 w 893"/>
                <a:gd name="T113" fmla="*/ 312 h 592"/>
                <a:gd name="T114" fmla="*/ 876 w 893"/>
                <a:gd name="T115" fmla="*/ 288 h 592"/>
                <a:gd name="T116" fmla="*/ 834 w 893"/>
                <a:gd name="T117" fmla="*/ 288 h 592"/>
                <a:gd name="T118" fmla="*/ 784 w 893"/>
                <a:gd name="T119" fmla="*/ 312 h 5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93"/>
                <a:gd name="T181" fmla="*/ 0 h 592"/>
                <a:gd name="T182" fmla="*/ 893 w 893"/>
                <a:gd name="T183" fmla="*/ 592 h 5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08" name="Freeform 82"/>
            <p:cNvSpPr>
              <a:spLocks/>
            </p:cNvSpPr>
            <p:nvPr/>
          </p:nvSpPr>
          <p:spPr bwMode="auto">
            <a:xfrm>
              <a:off x="4721" y="2704"/>
              <a:ext cx="893" cy="592"/>
            </a:xfrm>
            <a:custGeom>
              <a:avLst/>
              <a:gdLst>
                <a:gd name="T0" fmla="*/ 784 w 893"/>
                <a:gd name="T1" fmla="*/ 312 h 592"/>
                <a:gd name="T2" fmla="*/ 725 w 893"/>
                <a:gd name="T3" fmla="*/ 280 h 592"/>
                <a:gd name="T4" fmla="*/ 708 w 893"/>
                <a:gd name="T5" fmla="*/ 208 h 592"/>
                <a:gd name="T6" fmla="*/ 708 w 893"/>
                <a:gd name="T7" fmla="*/ 168 h 592"/>
                <a:gd name="T8" fmla="*/ 666 w 893"/>
                <a:gd name="T9" fmla="*/ 120 h 592"/>
                <a:gd name="T10" fmla="*/ 632 w 893"/>
                <a:gd name="T11" fmla="*/ 96 h 592"/>
                <a:gd name="T12" fmla="*/ 581 w 893"/>
                <a:gd name="T13" fmla="*/ 56 h 592"/>
                <a:gd name="T14" fmla="*/ 548 w 893"/>
                <a:gd name="T15" fmla="*/ 16 h 592"/>
                <a:gd name="T16" fmla="*/ 506 w 893"/>
                <a:gd name="T17" fmla="*/ 0 h 592"/>
                <a:gd name="T18" fmla="*/ 472 w 893"/>
                <a:gd name="T19" fmla="*/ 48 h 592"/>
                <a:gd name="T20" fmla="*/ 396 w 893"/>
                <a:gd name="T21" fmla="*/ 72 h 592"/>
                <a:gd name="T22" fmla="*/ 371 w 893"/>
                <a:gd name="T23" fmla="*/ 96 h 592"/>
                <a:gd name="T24" fmla="*/ 337 w 893"/>
                <a:gd name="T25" fmla="*/ 80 h 592"/>
                <a:gd name="T26" fmla="*/ 287 w 893"/>
                <a:gd name="T27" fmla="*/ 88 h 592"/>
                <a:gd name="T28" fmla="*/ 253 w 893"/>
                <a:gd name="T29" fmla="*/ 88 h 592"/>
                <a:gd name="T30" fmla="*/ 219 w 893"/>
                <a:gd name="T31" fmla="*/ 80 h 592"/>
                <a:gd name="T32" fmla="*/ 185 w 893"/>
                <a:gd name="T33" fmla="*/ 104 h 592"/>
                <a:gd name="T34" fmla="*/ 185 w 893"/>
                <a:gd name="T35" fmla="*/ 104 h 592"/>
                <a:gd name="T36" fmla="*/ 160 w 893"/>
                <a:gd name="T37" fmla="*/ 128 h 592"/>
                <a:gd name="T38" fmla="*/ 135 w 893"/>
                <a:gd name="T39" fmla="*/ 168 h 592"/>
                <a:gd name="T40" fmla="*/ 110 w 893"/>
                <a:gd name="T41" fmla="*/ 224 h 592"/>
                <a:gd name="T42" fmla="*/ 84 w 893"/>
                <a:gd name="T43" fmla="*/ 256 h 592"/>
                <a:gd name="T44" fmla="*/ 76 w 893"/>
                <a:gd name="T45" fmla="*/ 280 h 592"/>
                <a:gd name="T46" fmla="*/ 67 w 893"/>
                <a:gd name="T47" fmla="*/ 320 h 592"/>
                <a:gd name="T48" fmla="*/ 51 w 893"/>
                <a:gd name="T49" fmla="*/ 328 h 592"/>
                <a:gd name="T50" fmla="*/ 25 w 893"/>
                <a:gd name="T51" fmla="*/ 344 h 592"/>
                <a:gd name="T52" fmla="*/ 0 w 893"/>
                <a:gd name="T53" fmla="*/ 352 h 592"/>
                <a:gd name="T54" fmla="*/ 17 w 893"/>
                <a:gd name="T55" fmla="*/ 368 h 592"/>
                <a:gd name="T56" fmla="*/ 51 w 893"/>
                <a:gd name="T57" fmla="*/ 392 h 592"/>
                <a:gd name="T58" fmla="*/ 59 w 893"/>
                <a:gd name="T59" fmla="*/ 416 h 592"/>
                <a:gd name="T60" fmla="*/ 93 w 893"/>
                <a:gd name="T61" fmla="*/ 440 h 592"/>
                <a:gd name="T62" fmla="*/ 135 w 893"/>
                <a:gd name="T63" fmla="*/ 456 h 592"/>
                <a:gd name="T64" fmla="*/ 118 w 893"/>
                <a:gd name="T65" fmla="*/ 488 h 592"/>
                <a:gd name="T66" fmla="*/ 160 w 893"/>
                <a:gd name="T67" fmla="*/ 496 h 592"/>
                <a:gd name="T68" fmla="*/ 202 w 893"/>
                <a:gd name="T69" fmla="*/ 512 h 592"/>
                <a:gd name="T70" fmla="*/ 244 w 893"/>
                <a:gd name="T71" fmla="*/ 488 h 592"/>
                <a:gd name="T72" fmla="*/ 244 w 893"/>
                <a:gd name="T73" fmla="*/ 528 h 592"/>
                <a:gd name="T74" fmla="*/ 261 w 893"/>
                <a:gd name="T75" fmla="*/ 536 h 592"/>
                <a:gd name="T76" fmla="*/ 253 w 893"/>
                <a:gd name="T77" fmla="*/ 544 h 592"/>
                <a:gd name="T78" fmla="*/ 287 w 893"/>
                <a:gd name="T79" fmla="*/ 560 h 592"/>
                <a:gd name="T80" fmla="*/ 287 w 893"/>
                <a:gd name="T81" fmla="*/ 584 h 592"/>
                <a:gd name="T82" fmla="*/ 320 w 893"/>
                <a:gd name="T83" fmla="*/ 592 h 592"/>
                <a:gd name="T84" fmla="*/ 413 w 893"/>
                <a:gd name="T85" fmla="*/ 592 h 592"/>
                <a:gd name="T86" fmla="*/ 438 w 893"/>
                <a:gd name="T87" fmla="*/ 568 h 592"/>
                <a:gd name="T88" fmla="*/ 463 w 893"/>
                <a:gd name="T89" fmla="*/ 568 h 592"/>
                <a:gd name="T90" fmla="*/ 514 w 893"/>
                <a:gd name="T91" fmla="*/ 568 h 592"/>
                <a:gd name="T92" fmla="*/ 565 w 893"/>
                <a:gd name="T93" fmla="*/ 560 h 592"/>
                <a:gd name="T94" fmla="*/ 607 w 893"/>
                <a:gd name="T95" fmla="*/ 504 h 592"/>
                <a:gd name="T96" fmla="*/ 657 w 893"/>
                <a:gd name="T97" fmla="*/ 488 h 592"/>
                <a:gd name="T98" fmla="*/ 699 w 893"/>
                <a:gd name="T99" fmla="*/ 480 h 592"/>
                <a:gd name="T100" fmla="*/ 725 w 893"/>
                <a:gd name="T101" fmla="*/ 488 h 592"/>
                <a:gd name="T102" fmla="*/ 767 w 893"/>
                <a:gd name="T103" fmla="*/ 480 h 592"/>
                <a:gd name="T104" fmla="*/ 775 w 893"/>
                <a:gd name="T105" fmla="*/ 496 h 592"/>
                <a:gd name="T106" fmla="*/ 826 w 893"/>
                <a:gd name="T107" fmla="*/ 496 h 592"/>
                <a:gd name="T108" fmla="*/ 834 w 893"/>
                <a:gd name="T109" fmla="*/ 416 h 592"/>
                <a:gd name="T110" fmla="*/ 851 w 893"/>
                <a:gd name="T111" fmla="*/ 376 h 592"/>
                <a:gd name="T112" fmla="*/ 885 w 893"/>
                <a:gd name="T113" fmla="*/ 336 h 592"/>
                <a:gd name="T114" fmla="*/ 893 w 893"/>
                <a:gd name="T115" fmla="*/ 312 h 592"/>
                <a:gd name="T116" fmla="*/ 876 w 893"/>
                <a:gd name="T117" fmla="*/ 288 h 592"/>
                <a:gd name="T118" fmla="*/ 834 w 893"/>
                <a:gd name="T119" fmla="*/ 288 h 592"/>
                <a:gd name="T120" fmla="*/ 784 w 893"/>
                <a:gd name="T121" fmla="*/ 312 h 59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93"/>
                <a:gd name="T184" fmla="*/ 0 h 592"/>
                <a:gd name="T185" fmla="*/ 893 w 893"/>
                <a:gd name="T186" fmla="*/ 592 h 59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93" h="592">
                  <a:moveTo>
                    <a:pt x="784" y="312"/>
                  </a:moveTo>
                  <a:lnTo>
                    <a:pt x="725" y="280"/>
                  </a:lnTo>
                  <a:lnTo>
                    <a:pt x="708" y="208"/>
                  </a:lnTo>
                  <a:lnTo>
                    <a:pt x="708" y="168"/>
                  </a:lnTo>
                  <a:lnTo>
                    <a:pt x="666" y="120"/>
                  </a:lnTo>
                  <a:lnTo>
                    <a:pt x="632" y="96"/>
                  </a:lnTo>
                  <a:lnTo>
                    <a:pt x="581" y="56"/>
                  </a:lnTo>
                  <a:lnTo>
                    <a:pt x="548" y="16"/>
                  </a:lnTo>
                  <a:lnTo>
                    <a:pt x="506" y="0"/>
                  </a:lnTo>
                  <a:lnTo>
                    <a:pt x="472" y="48"/>
                  </a:lnTo>
                  <a:lnTo>
                    <a:pt x="396" y="72"/>
                  </a:lnTo>
                  <a:lnTo>
                    <a:pt x="371" y="96"/>
                  </a:lnTo>
                  <a:lnTo>
                    <a:pt x="337" y="80"/>
                  </a:lnTo>
                  <a:lnTo>
                    <a:pt x="287" y="88"/>
                  </a:lnTo>
                  <a:lnTo>
                    <a:pt x="253" y="88"/>
                  </a:lnTo>
                  <a:lnTo>
                    <a:pt x="219" y="80"/>
                  </a:lnTo>
                  <a:lnTo>
                    <a:pt x="185" y="104"/>
                  </a:lnTo>
                  <a:lnTo>
                    <a:pt x="160" y="128"/>
                  </a:lnTo>
                  <a:lnTo>
                    <a:pt x="135" y="168"/>
                  </a:lnTo>
                  <a:lnTo>
                    <a:pt x="110" y="224"/>
                  </a:lnTo>
                  <a:lnTo>
                    <a:pt x="84" y="256"/>
                  </a:lnTo>
                  <a:lnTo>
                    <a:pt x="76" y="280"/>
                  </a:lnTo>
                  <a:lnTo>
                    <a:pt x="67" y="320"/>
                  </a:lnTo>
                  <a:lnTo>
                    <a:pt x="51" y="328"/>
                  </a:lnTo>
                  <a:lnTo>
                    <a:pt x="25" y="344"/>
                  </a:lnTo>
                  <a:lnTo>
                    <a:pt x="0" y="352"/>
                  </a:lnTo>
                  <a:lnTo>
                    <a:pt x="17" y="368"/>
                  </a:lnTo>
                  <a:lnTo>
                    <a:pt x="51" y="392"/>
                  </a:lnTo>
                  <a:lnTo>
                    <a:pt x="59" y="416"/>
                  </a:lnTo>
                  <a:lnTo>
                    <a:pt x="93" y="440"/>
                  </a:lnTo>
                  <a:lnTo>
                    <a:pt x="135" y="456"/>
                  </a:lnTo>
                  <a:lnTo>
                    <a:pt x="118" y="488"/>
                  </a:lnTo>
                  <a:lnTo>
                    <a:pt x="160" y="496"/>
                  </a:lnTo>
                  <a:lnTo>
                    <a:pt x="202" y="512"/>
                  </a:lnTo>
                  <a:lnTo>
                    <a:pt x="244" y="488"/>
                  </a:lnTo>
                  <a:lnTo>
                    <a:pt x="244" y="528"/>
                  </a:lnTo>
                  <a:lnTo>
                    <a:pt x="261" y="536"/>
                  </a:lnTo>
                  <a:lnTo>
                    <a:pt x="253" y="544"/>
                  </a:lnTo>
                  <a:lnTo>
                    <a:pt x="287" y="560"/>
                  </a:lnTo>
                  <a:lnTo>
                    <a:pt x="287" y="584"/>
                  </a:lnTo>
                  <a:lnTo>
                    <a:pt x="320" y="592"/>
                  </a:lnTo>
                  <a:lnTo>
                    <a:pt x="413" y="592"/>
                  </a:lnTo>
                  <a:lnTo>
                    <a:pt x="438" y="568"/>
                  </a:lnTo>
                  <a:lnTo>
                    <a:pt x="463" y="568"/>
                  </a:lnTo>
                  <a:lnTo>
                    <a:pt x="514" y="568"/>
                  </a:lnTo>
                  <a:lnTo>
                    <a:pt x="565" y="560"/>
                  </a:lnTo>
                  <a:lnTo>
                    <a:pt x="607" y="504"/>
                  </a:lnTo>
                  <a:lnTo>
                    <a:pt x="657" y="488"/>
                  </a:lnTo>
                  <a:lnTo>
                    <a:pt x="699" y="480"/>
                  </a:lnTo>
                  <a:lnTo>
                    <a:pt x="725" y="488"/>
                  </a:lnTo>
                  <a:lnTo>
                    <a:pt x="767" y="480"/>
                  </a:lnTo>
                  <a:lnTo>
                    <a:pt x="775" y="496"/>
                  </a:lnTo>
                  <a:lnTo>
                    <a:pt x="826" y="496"/>
                  </a:lnTo>
                  <a:lnTo>
                    <a:pt x="834" y="416"/>
                  </a:lnTo>
                  <a:lnTo>
                    <a:pt x="851" y="376"/>
                  </a:lnTo>
                  <a:lnTo>
                    <a:pt x="885" y="336"/>
                  </a:lnTo>
                  <a:lnTo>
                    <a:pt x="893" y="312"/>
                  </a:lnTo>
                  <a:lnTo>
                    <a:pt x="876" y="288"/>
                  </a:lnTo>
                  <a:lnTo>
                    <a:pt x="834" y="288"/>
                  </a:lnTo>
                  <a:lnTo>
                    <a:pt x="784" y="312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4089" y="2040"/>
              <a:ext cx="859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64 w 860"/>
                <a:gd name="T93" fmla="*/ 640 h 656"/>
                <a:gd name="T94" fmla="*/ 497 w 860"/>
                <a:gd name="T95" fmla="*/ 616 h 656"/>
                <a:gd name="T96" fmla="*/ 523 w 860"/>
                <a:gd name="T97" fmla="*/ 640 h 656"/>
                <a:gd name="T98" fmla="*/ 531 w 860"/>
                <a:gd name="T99" fmla="*/ 656 h 656"/>
                <a:gd name="T100" fmla="*/ 556 w 860"/>
                <a:gd name="T101" fmla="*/ 656 h 656"/>
                <a:gd name="T102" fmla="*/ 581 w 860"/>
                <a:gd name="T103" fmla="*/ 632 h 656"/>
                <a:gd name="T104" fmla="*/ 615 w 860"/>
                <a:gd name="T105" fmla="*/ 632 h 656"/>
                <a:gd name="T106" fmla="*/ 640 w 860"/>
                <a:gd name="T107" fmla="*/ 616 h 656"/>
                <a:gd name="T108" fmla="*/ 683 w 860"/>
                <a:gd name="T109" fmla="*/ 616 h 656"/>
                <a:gd name="T110" fmla="*/ 708 w 860"/>
                <a:gd name="T111" fmla="*/ 624 h 656"/>
                <a:gd name="T112" fmla="*/ 767 w 860"/>
                <a:gd name="T113" fmla="*/ 632 h 656"/>
                <a:gd name="T114" fmla="*/ 758 w 860"/>
                <a:gd name="T115" fmla="*/ 640 h 656"/>
                <a:gd name="T116" fmla="*/ 792 w 860"/>
                <a:gd name="T117" fmla="*/ 632 h 656"/>
                <a:gd name="T118" fmla="*/ 775 w 860"/>
                <a:gd name="T119" fmla="*/ 560 h 6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60"/>
                <a:gd name="T181" fmla="*/ 0 h 656"/>
                <a:gd name="T182" fmla="*/ 860 w 860"/>
                <a:gd name="T183" fmla="*/ 656 h 65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10" name="Freeform 86"/>
            <p:cNvSpPr>
              <a:spLocks/>
            </p:cNvSpPr>
            <p:nvPr/>
          </p:nvSpPr>
          <p:spPr bwMode="auto">
            <a:xfrm>
              <a:off x="4089" y="2040"/>
              <a:ext cx="860" cy="656"/>
            </a:xfrm>
            <a:custGeom>
              <a:avLst/>
              <a:gdLst>
                <a:gd name="T0" fmla="*/ 775 w 860"/>
                <a:gd name="T1" fmla="*/ 560 h 656"/>
                <a:gd name="T2" fmla="*/ 826 w 860"/>
                <a:gd name="T3" fmla="*/ 464 h 656"/>
                <a:gd name="T4" fmla="*/ 860 w 860"/>
                <a:gd name="T5" fmla="*/ 456 h 656"/>
                <a:gd name="T6" fmla="*/ 851 w 860"/>
                <a:gd name="T7" fmla="*/ 416 h 656"/>
                <a:gd name="T8" fmla="*/ 817 w 860"/>
                <a:gd name="T9" fmla="*/ 352 h 656"/>
                <a:gd name="T10" fmla="*/ 792 w 860"/>
                <a:gd name="T11" fmla="*/ 320 h 656"/>
                <a:gd name="T12" fmla="*/ 784 w 860"/>
                <a:gd name="T13" fmla="*/ 264 h 656"/>
                <a:gd name="T14" fmla="*/ 750 w 860"/>
                <a:gd name="T15" fmla="*/ 256 h 656"/>
                <a:gd name="T16" fmla="*/ 750 w 860"/>
                <a:gd name="T17" fmla="*/ 232 h 656"/>
                <a:gd name="T18" fmla="*/ 792 w 860"/>
                <a:gd name="T19" fmla="*/ 184 h 656"/>
                <a:gd name="T20" fmla="*/ 750 w 860"/>
                <a:gd name="T21" fmla="*/ 104 h 656"/>
                <a:gd name="T22" fmla="*/ 725 w 860"/>
                <a:gd name="T23" fmla="*/ 40 h 656"/>
                <a:gd name="T24" fmla="*/ 666 w 860"/>
                <a:gd name="T25" fmla="*/ 16 h 656"/>
                <a:gd name="T26" fmla="*/ 531 w 860"/>
                <a:gd name="T27" fmla="*/ 40 h 656"/>
                <a:gd name="T28" fmla="*/ 447 w 860"/>
                <a:gd name="T29" fmla="*/ 24 h 656"/>
                <a:gd name="T30" fmla="*/ 405 w 860"/>
                <a:gd name="T31" fmla="*/ 48 h 656"/>
                <a:gd name="T32" fmla="*/ 362 w 860"/>
                <a:gd name="T33" fmla="*/ 40 h 656"/>
                <a:gd name="T34" fmla="*/ 329 w 860"/>
                <a:gd name="T35" fmla="*/ 24 h 656"/>
                <a:gd name="T36" fmla="*/ 295 w 860"/>
                <a:gd name="T37" fmla="*/ 0 h 656"/>
                <a:gd name="T38" fmla="*/ 253 w 860"/>
                <a:gd name="T39" fmla="*/ 8 h 656"/>
                <a:gd name="T40" fmla="*/ 177 w 860"/>
                <a:gd name="T41" fmla="*/ 40 h 656"/>
                <a:gd name="T42" fmla="*/ 169 w 860"/>
                <a:gd name="T43" fmla="*/ 72 h 656"/>
                <a:gd name="T44" fmla="*/ 126 w 860"/>
                <a:gd name="T45" fmla="*/ 88 h 656"/>
                <a:gd name="T46" fmla="*/ 25 w 860"/>
                <a:gd name="T47" fmla="*/ 128 h 656"/>
                <a:gd name="T48" fmla="*/ 9 w 860"/>
                <a:gd name="T49" fmla="*/ 128 h 656"/>
                <a:gd name="T50" fmla="*/ 17 w 860"/>
                <a:gd name="T51" fmla="*/ 176 h 656"/>
                <a:gd name="T52" fmla="*/ 25 w 860"/>
                <a:gd name="T53" fmla="*/ 208 h 656"/>
                <a:gd name="T54" fmla="*/ 0 w 860"/>
                <a:gd name="T55" fmla="*/ 256 h 656"/>
                <a:gd name="T56" fmla="*/ 51 w 860"/>
                <a:gd name="T57" fmla="*/ 288 h 656"/>
                <a:gd name="T58" fmla="*/ 51 w 860"/>
                <a:gd name="T59" fmla="*/ 320 h 656"/>
                <a:gd name="T60" fmla="*/ 76 w 860"/>
                <a:gd name="T61" fmla="*/ 360 h 656"/>
                <a:gd name="T62" fmla="*/ 59 w 860"/>
                <a:gd name="T63" fmla="*/ 400 h 656"/>
                <a:gd name="T64" fmla="*/ 84 w 860"/>
                <a:gd name="T65" fmla="*/ 432 h 656"/>
                <a:gd name="T66" fmla="*/ 84 w 860"/>
                <a:gd name="T67" fmla="*/ 472 h 656"/>
                <a:gd name="T68" fmla="*/ 126 w 860"/>
                <a:gd name="T69" fmla="*/ 496 h 656"/>
                <a:gd name="T70" fmla="*/ 169 w 860"/>
                <a:gd name="T71" fmla="*/ 512 h 656"/>
                <a:gd name="T72" fmla="*/ 211 w 860"/>
                <a:gd name="T73" fmla="*/ 512 h 656"/>
                <a:gd name="T74" fmla="*/ 202 w 860"/>
                <a:gd name="T75" fmla="*/ 544 h 656"/>
                <a:gd name="T76" fmla="*/ 244 w 860"/>
                <a:gd name="T77" fmla="*/ 576 h 656"/>
                <a:gd name="T78" fmla="*/ 270 w 860"/>
                <a:gd name="T79" fmla="*/ 560 h 656"/>
                <a:gd name="T80" fmla="*/ 270 w 860"/>
                <a:gd name="T81" fmla="*/ 536 h 656"/>
                <a:gd name="T82" fmla="*/ 320 w 860"/>
                <a:gd name="T83" fmla="*/ 552 h 656"/>
                <a:gd name="T84" fmla="*/ 337 w 860"/>
                <a:gd name="T85" fmla="*/ 576 h 656"/>
                <a:gd name="T86" fmla="*/ 379 w 860"/>
                <a:gd name="T87" fmla="*/ 584 h 656"/>
                <a:gd name="T88" fmla="*/ 421 w 860"/>
                <a:gd name="T89" fmla="*/ 592 h 656"/>
                <a:gd name="T90" fmla="*/ 438 w 860"/>
                <a:gd name="T91" fmla="*/ 624 h 656"/>
                <a:gd name="T92" fmla="*/ 438 w 860"/>
                <a:gd name="T93" fmla="*/ 624 h 656"/>
                <a:gd name="T94" fmla="*/ 464 w 860"/>
                <a:gd name="T95" fmla="*/ 640 h 656"/>
                <a:gd name="T96" fmla="*/ 497 w 860"/>
                <a:gd name="T97" fmla="*/ 616 h 656"/>
                <a:gd name="T98" fmla="*/ 523 w 860"/>
                <a:gd name="T99" fmla="*/ 640 h 656"/>
                <a:gd name="T100" fmla="*/ 531 w 860"/>
                <a:gd name="T101" fmla="*/ 656 h 656"/>
                <a:gd name="T102" fmla="*/ 556 w 860"/>
                <a:gd name="T103" fmla="*/ 656 h 656"/>
                <a:gd name="T104" fmla="*/ 581 w 860"/>
                <a:gd name="T105" fmla="*/ 632 h 656"/>
                <a:gd name="T106" fmla="*/ 615 w 860"/>
                <a:gd name="T107" fmla="*/ 632 h 656"/>
                <a:gd name="T108" fmla="*/ 640 w 860"/>
                <a:gd name="T109" fmla="*/ 616 h 656"/>
                <a:gd name="T110" fmla="*/ 683 w 860"/>
                <a:gd name="T111" fmla="*/ 616 h 656"/>
                <a:gd name="T112" fmla="*/ 708 w 860"/>
                <a:gd name="T113" fmla="*/ 624 h 656"/>
                <a:gd name="T114" fmla="*/ 767 w 860"/>
                <a:gd name="T115" fmla="*/ 632 h 656"/>
                <a:gd name="T116" fmla="*/ 758 w 860"/>
                <a:gd name="T117" fmla="*/ 640 h 656"/>
                <a:gd name="T118" fmla="*/ 792 w 860"/>
                <a:gd name="T119" fmla="*/ 632 h 656"/>
                <a:gd name="T120" fmla="*/ 775 w 860"/>
                <a:gd name="T121" fmla="*/ 560 h 65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60"/>
                <a:gd name="T184" fmla="*/ 0 h 656"/>
                <a:gd name="T185" fmla="*/ 860 w 860"/>
                <a:gd name="T186" fmla="*/ 656 h 65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60" h="656">
                  <a:moveTo>
                    <a:pt x="775" y="560"/>
                  </a:moveTo>
                  <a:lnTo>
                    <a:pt x="826" y="464"/>
                  </a:lnTo>
                  <a:lnTo>
                    <a:pt x="860" y="456"/>
                  </a:lnTo>
                  <a:lnTo>
                    <a:pt x="851" y="416"/>
                  </a:lnTo>
                  <a:lnTo>
                    <a:pt x="817" y="352"/>
                  </a:lnTo>
                  <a:lnTo>
                    <a:pt x="792" y="320"/>
                  </a:lnTo>
                  <a:lnTo>
                    <a:pt x="784" y="264"/>
                  </a:lnTo>
                  <a:lnTo>
                    <a:pt x="750" y="256"/>
                  </a:lnTo>
                  <a:lnTo>
                    <a:pt x="750" y="232"/>
                  </a:lnTo>
                  <a:lnTo>
                    <a:pt x="792" y="184"/>
                  </a:lnTo>
                  <a:lnTo>
                    <a:pt x="750" y="104"/>
                  </a:lnTo>
                  <a:lnTo>
                    <a:pt x="725" y="40"/>
                  </a:lnTo>
                  <a:lnTo>
                    <a:pt x="666" y="16"/>
                  </a:lnTo>
                  <a:lnTo>
                    <a:pt x="531" y="40"/>
                  </a:lnTo>
                  <a:lnTo>
                    <a:pt x="447" y="24"/>
                  </a:lnTo>
                  <a:lnTo>
                    <a:pt x="405" y="48"/>
                  </a:lnTo>
                  <a:lnTo>
                    <a:pt x="362" y="40"/>
                  </a:lnTo>
                  <a:lnTo>
                    <a:pt x="329" y="24"/>
                  </a:lnTo>
                  <a:lnTo>
                    <a:pt x="295" y="0"/>
                  </a:lnTo>
                  <a:lnTo>
                    <a:pt x="253" y="8"/>
                  </a:lnTo>
                  <a:lnTo>
                    <a:pt x="177" y="40"/>
                  </a:lnTo>
                  <a:lnTo>
                    <a:pt x="169" y="72"/>
                  </a:lnTo>
                  <a:lnTo>
                    <a:pt x="126" y="88"/>
                  </a:lnTo>
                  <a:lnTo>
                    <a:pt x="25" y="128"/>
                  </a:lnTo>
                  <a:lnTo>
                    <a:pt x="9" y="128"/>
                  </a:lnTo>
                  <a:lnTo>
                    <a:pt x="17" y="176"/>
                  </a:lnTo>
                  <a:lnTo>
                    <a:pt x="25" y="208"/>
                  </a:lnTo>
                  <a:lnTo>
                    <a:pt x="0" y="256"/>
                  </a:lnTo>
                  <a:lnTo>
                    <a:pt x="51" y="288"/>
                  </a:lnTo>
                  <a:lnTo>
                    <a:pt x="51" y="320"/>
                  </a:lnTo>
                  <a:lnTo>
                    <a:pt x="76" y="360"/>
                  </a:lnTo>
                  <a:lnTo>
                    <a:pt x="59" y="400"/>
                  </a:lnTo>
                  <a:lnTo>
                    <a:pt x="84" y="432"/>
                  </a:lnTo>
                  <a:lnTo>
                    <a:pt x="84" y="472"/>
                  </a:lnTo>
                  <a:lnTo>
                    <a:pt x="126" y="496"/>
                  </a:lnTo>
                  <a:lnTo>
                    <a:pt x="169" y="512"/>
                  </a:lnTo>
                  <a:lnTo>
                    <a:pt x="211" y="512"/>
                  </a:lnTo>
                  <a:lnTo>
                    <a:pt x="202" y="544"/>
                  </a:lnTo>
                  <a:lnTo>
                    <a:pt x="244" y="576"/>
                  </a:lnTo>
                  <a:lnTo>
                    <a:pt x="270" y="560"/>
                  </a:lnTo>
                  <a:lnTo>
                    <a:pt x="270" y="536"/>
                  </a:lnTo>
                  <a:lnTo>
                    <a:pt x="320" y="552"/>
                  </a:lnTo>
                  <a:lnTo>
                    <a:pt x="337" y="576"/>
                  </a:lnTo>
                  <a:lnTo>
                    <a:pt x="379" y="584"/>
                  </a:lnTo>
                  <a:lnTo>
                    <a:pt x="421" y="592"/>
                  </a:lnTo>
                  <a:lnTo>
                    <a:pt x="438" y="624"/>
                  </a:lnTo>
                  <a:lnTo>
                    <a:pt x="464" y="640"/>
                  </a:lnTo>
                  <a:lnTo>
                    <a:pt x="497" y="616"/>
                  </a:lnTo>
                  <a:lnTo>
                    <a:pt x="523" y="640"/>
                  </a:lnTo>
                  <a:lnTo>
                    <a:pt x="531" y="656"/>
                  </a:lnTo>
                  <a:lnTo>
                    <a:pt x="556" y="656"/>
                  </a:lnTo>
                  <a:lnTo>
                    <a:pt x="581" y="632"/>
                  </a:lnTo>
                  <a:lnTo>
                    <a:pt x="615" y="632"/>
                  </a:lnTo>
                  <a:lnTo>
                    <a:pt x="640" y="616"/>
                  </a:lnTo>
                  <a:lnTo>
                    <a:pt x="683" y="616"/>
                  </a:lnTo>
                  <a:lnTo>
                    <a:pt x="708" y="624"/>
                  </a:lnTo>
                  <a:lnTo>
                    <a:pt x="767" y="632"/>
                  </a:lnTo>
                  <a:lnTo>
                    <a:pt x="758" y="640"/>
                  </a:lnTo>
                  <a:lnTo>
                    <a:pt x="792" y="632"/>
                  </a:lnTo>
                  <a:lnTo>
                    <a:pt x="775" y="560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205" name="Freeform 100"/>
            <p:cNvSpPr>
              <a:spLocks/>
            </p:cNvSpPr>
            <p:nvPr/>
          </p:nvSpPr>
          <p:spPr bwMode="auto">
            <a:xfrm>
              <a:off x="4274" y="136"/>
              <a:ext cx="802" cy="1271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01"/>
                <a:gd name="T97" fmla="*/ 0 h 1272"/>
                <a:gd name="T98" fmla="*/ 801 w 801"/>
                <a:gd name="T99" fmla="*/ 1272 h 12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" name="Freeform 101"/>
            <p:cNvSpPr>
              <a:spLocks/>
            </p:cNvSpPr>
            <p:nvPr/>
          </p:nvSpPr>
          <p:spPr bwMode="auto">
            <a:xfrm>
              <a:off x="3845" y="312"/>
              <a:ext cx="692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91"/>
                <a:gd name="T130" fmla="*/ 0 h 1696"/>
                <a:gd name="T131" fmla="*/ 691 w 691"/>
                <a:gd name="T132" fmla="*/ 1696 h 169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13" name="Freeform 102"/>
            <p:cNvSpPr>
              <a:spLocks/>
            </p:cNvSpPr>
            <p:nvPr/>
          </p:nvSpPr>
          <p:spPr bwMode="auto">
            <a:xfrm>
              <a:off x="4274" y="128"/>
              <a:ext cx="801" cy="1272"/>
            </a:xfrm>
            <a:custGeom>
              <a:avLst/>
              <a:gdLst>
                <a:gd name="T0" fmla="*/ 683 w 801"/>
                <a:gd name="T1" fmla="*/ 720 h 1272"/>
                <a:gd name="T2" fmla="*/ 658 w 801"/>
                <a:gd name="T3" fmla="*/ 616 h 1272"/>
                <a:gd name="T4" fmla="*/ 582 w 801"/>
                <a:gd name="T5" fmla="*/ 520 h 1272"/>
                <a:gd name="T6" fmla="*/ 557 w 801"/>
                <a:gd name="T7" fmla="*/ 408 h 1272"/>
                <a:gd name="T8" fmla="*/ 523 w 801"/>
                <a:gd name="T9" fmla="*/ 256 h 1272"/>
                <a:gd name="T10" fmla="*/ 439 w 801"/>
                <a:gd name="T11" fmla="*/ 200 h 1272"/>
                <a:gd name="T12" fmla="*/ 422 w 801"/>
                <a:gd name="T13" fmla="*/ 88 h 1272"/>
                <a:gd name="T14" fmla="*/ 413 w 801"/>
                <a:gd name="T15" fmla="*/ 32 h 1272"/>
                <a:gd name="T16" fmla="*/ 295 w 801"/>
                <a:gd name="T17" fmla="*/ 0 h 1272"/>
                <a:gd name="T18" fmla="*/ 262 w 801"/>
                <a:gd name="T19" fmla="*/ 112 h 1272"/>
                <a:gd name="T20" fmla="*/ 186 w 801"/>
                <a:gd name="T21" fmla="*/ 168 h 1272"/>
                <a:gd name="T22" fmla="*/ 43 w 801"/>
                <a:gd name="T23" fmla="*/ 136 h 1272"/>
                <a:gd name="T24" fmla="*/ 51 w 801"/>
                <a:gd name="T25" fmla="*/ 216 h 1272"/>
                <a:gd name="T26" fmla="*/ 177 w 801"/>
                <a:gd name="T27" fmla="*/ 296 h 1272"/>
                <a:gd name="T28" fmla="*/ 220 w 801"/>
                <a:gd name="T29" fmla="*/ 368 h 1272"/>
                <a:gd name="T30" fmla="*/ 228 w 801"/>
                <a:gd name="T31" fmla="*/ 464 h 1272"/>
                <a:gd name="T32" fmla="*/ 262 w 801"/>
                <a:gd name="T33" fmla="*/ 552 h 1272"/>
                <a:gd name="T34" fmla="*/ 329 w 801"/>
                <a:gd name="T35" fmla="*/ 576 h 1272"/>
                <a:gd name="T36" fmla="*/ 354 w 801"/>
                <a:gd name="T37" fmla="*/ 600 h 1272"/>
                <a:gd name="T38" fmla="*/ 354 w 801"/>
                <a:gd name="T39" fmla="*/ 632 h 1272"/>
                <a:gd name="T40" fmla="*/ 236 w 801"/>
                <a:gd name="T41" fmla="*/ 832 h 1272"/>
                <a:gd name="T42" fmla="*/ 177 w 801"/>
                <a:gd name="T43" fmla="*/ 896 h 1272"/>
                <a:gd name="T44" fmla="*/ 186 w 801"/>
                <a:gd name="T45" fmla="*/ 976 h 1272"/>
                <a:gd name="T46" fmla="*/ 228 w 801"/>
                <a:gd name="T47" fmla="*/ 1080 h 1272"/>
                <a:gd name="T48" fmla="*/ 236 w 801"/>
                <a:gd name="T49" fmla="*/ 1160 h 1272"/>
                <a:gd name="T50" fmla="*/ 287 w 801"/>
                <a:gd name="T51" fmla="*/ 1208 h 1272"/>
                <a:gd name="T52" fmla="*/ 312 w 801"/>
                <a:gd name="T53" fmla="*/ 1272 h 1272"/>
                <a:gd name="T54" fmla="*/ 380 w 801"/>
                <a:gd name="T55" fmla="*/ 1264 h 1272"/>
                <a:gd name="T56" fmla="*/ 506 w 801"/>
                <a:gd name="T57" fmla="*/ 1192 h 1272"/>
                <a:gd name="T58" fmla="*/ 675 w 801"/>
                <a:gd name="T59" fmla="*/ 1112 h 1272"/>
                <a:gd name="T60" fmla="*/ 750 w 801"/>
                <a:gd name="T61" fmla="*/ 944 h 1272"/>
                <a:gd name="T62" fmla="*/ 801 w 801"/>
                <a:gd name="T63" fmla="*/ 808 h 12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01"/>
                <a:gd name="T97" fmla="*/ 0 h 1272"/>
                <a:gd name="T98" fmla="*/ 801 w 801"/>
                <a:gd name="T99" fmla="*/ 1272 h 12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01" h="1272">
                  <a:moveTo>
                    <a:pt x="750" y="760"/>
                  </a:moveTo>
                  <a:lnTo>
                    <a:pt x="683" y="720"/>
                  </a:lnTo>
                  <a:lnTo>
                    <a:pt x="700" y="672"/>
                  </a:lnTo>
                  <a:lnTo>
                    <a:pt x="658" y="616"/>
                  </a:lnTo>
                  <a:lnTo>
                    <a:pt x="590" y="576"/>
                  </a:lnTo>
                  <a:lnTo>
                    <a:pt x="582" y="520"/>
                  </a:lnTo>
                  <a:lnTo>
                    <a:pt x="624" y="472"/>
                  </a:lnTo>
                  <a:lnTo>
                    <a:pt x="557" y="408"/>
                  </a:lnTo>
                  <a:lnTo>
                    <a:pt x="506" y="312"/>
                  </a:lnTo>
                  <a:lnTo>
                    <a:pt x="523" y="256"/>
                  </a:lnTo>
                  <a:lnTo>
                    <a:pt x="481" y="216"/>
                  </a:lnTo>
                  <a:lnTo>
                    <a:pt x="439" y="200"/>
                  </a:lnTo>
                  <a:lnTo>
                    <a:pt x="413" y="136"/>
                  </a:lnTo>
                  <a:lnTo>
                    <a:pt x="422" y="88"/>
                  </a:lnTo>
                  <a:lnTo>
                    <a:pt x="430" y="72"/>
                  </a:lnTo>
                  <a:lnTo>
                    <a:pt x="413" y="32"/>
                  </a:lnTo>
                  <a:lnTo>
                    <a:pt x="346" y="0"/>
                  </a:lnTo>
                  <a:lnTo>
                    <a:pt x="295" y="0"/>
                  </a:lnTo>
                  <a:lnTo>
                    <a:pt x="262" y="40"/>
                  </a:lnTo>
                  <a:lnTo>
                    <a:pt x="262" y="112"/>
                  </a:lnTo>
                  <a:lnTo>
                    <a:pt x="245" y="184"/>
                  </a:lnTo>
                  <a:lnTo>
                    <a:pt x="186" y="168"/>
                  </a:lnTo>
                  <a:lnTo>
                    <a:pt x="144" y="184"/>
                  </a:lnTo>
                  <a:lnTo>
                    <a:pt x="43" y="136"/>
                  </a:lnTo>
                  <a:lnTo>
                    <a:pt x="0" y="160"/>
                  </a:lnTo>
                  <a:lnTo>
                    <a:pt x="51" y="216"/>
                  </a:lnTo>
                  <a:lnTo>
                    <a:pt x="144" y="256"/>
                  </a:lnTo>
                  <a:lnTo>
                    <a:pt x="177" y="296"/>
                  </a:lnTo>
                  <a:lnTo>
                    <a:pt x="177" y="336"/>
                  </a:lnTo>
                  <a:lnTo>
                    <a:pt x="220" y="368"/>
                  </a:lnTo>
                  <a:lnTo>
                    <a:pt x="220" y="416"/>
                  </a:lnTo>
                  <a:lnTo>
                    <a:pt x="228" y="464"/>
                  </a:lnTo>
                  <a:lnTo>
                    <a:pt x="245" y="504"/>
                  </a:lnTo>
                  <a:lnTo>
                    <a:pt x="262" y="552"/>
                  </a:lnTo>
                  <a:lnTo>
                    <a:pt x="295" y="560"/>
                  </a:lnTo>
                  <a:lnTo>
                    <a:pt x="329" y="576"/>
                  </a:lnTo>
                  <a:lnTo>
                    <a:pt x="354" y="584"/>
                  </a:lnTo>
                  <a:lnTo>
                    <a:pt x="354" y="600"/>
                  </a:lnTo>
                  <a:lnTo>
                    <a:pt x="363" y="616"/>
                  </a:lnTo>
                  <a:lnTo>
                    <a:pt x="354" y="632"/>
                  </a:lnTo>
                  <a:lnTo>
                    <a:pt x="321" y="696"/>
                  </a:lnTo>
                  <a:lnTo>
                    <a:pt x="236" y="832"/>
                  </a:lnTo>
                  <a:lnTo>
                    <a:pt x="203" y="864"/>
                  </a:lnTo>
                  <a:lnTo>
                    <a:pt x="177" y="896"/>
                  </a:lnTo>
                  <a:lnTo>
                    <a:pt x="177" y="936"/>
                  </a:lnTo>
                  <a:lnTo>
                    <a:pt x="186" y="976"/>
                  </a:lnTo>
                  <a:lnTo>
                    <a:pt x="211" y="1048"/>
                  </a:lnTo>
                  <a:lnTo>
                    <a:pt x="228" y="1080"/>
                  </a:lnTo>
                  <a:lnTo>
                    <a:pt x="228" y="1120"/>
                  </a:lnTo>
                  <a:lnTo>
                    <a:pt x="236" y="1160"/>
                  </a:lnTo>
                  <a:lnTo>
                    <a:pt x="253" y="1192"/>
                  </a:lnTo>
                  <a:lnTo>
                    <a:pt x="287" y="1208"/>
                  </a:lnTo>
                  <a:lnTo>
                    <a:pt x="321" y="1224"/>
                  </a:lnTo>
                  <a:lnTo>
                    <a:pt x="312" y="1272"/>
                  </a:lnTo>
                  <a:lnTo>
                    <a:pt x="363" y="1272"/>
                  </a:lnTo>
                  <a:lnTo>
                    <a:pt x="380" y="1264"/>
                  </a:lnTo>
                  <a:lnTo>
                    <a:pt x="405" y="1248"/>
                  </a:lnTo>
                  <a:lnTo>
                    <a:pt x="506" y="1192"/>
                  </a:lnTo>
                  <a:lnTo>
                    <a:pt x="599" y="1152"/>
                  </a:lnTo>
                  <a:lnTo>
                    <a:pt x="675" y="1112"/>
                  </a:lnTo>
                  <a:lnTo>
                    <a:pt x="700" y="1016"/>
                  </a:lnTo>
                  <a:lnTo>
                    <a:pt x="750" y="944"/>
                  </a:lnTo>
                  <a:lnTo>
                    <a:pt x="793" y="872"/>
                  </a:lnTo>
                  <a:lnTo>
                    <a:pt x="801" y="808"/>
                  </a:lnTo>
                  <a:lnTo>
                    <a:pt x="750" y="760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61514" name="Freeform 103"/>
            <p:cNvSpPr>
              <a:spLocks/>
            </p:cNvSpPr>
            <p:nvPr/>
          </p:nvSpPr>
          <p:spPr bwMode="auto">
            <a:xfrm>
              <a:off x="3845" y="304"/>
              <a:ext cx="691" cy="1696"/>
            </a:xfrm>
            <a:custGeom>
              <a:avLst/>
              <a:gdLst>
                <a:gd name="T0" fmla="*/ 354 w 691"/>
                <a:gd name="T1" fmla="*/ 72 h 1696"/>
                <a:gd name="T2" fmla="*/ 295 w 691"/>
                <a:gd name="T3" fmla="*/ 128 h 1696"/>
                <a:gd name="T4" fmla="*/ 261 w 691"/>
                <a:gd name="T5" fmla="*/ 216 h 1696"/>
                <a:gd name="T6" fmla="*/ 210 w 691"/>
                <a:gd name="T7" fmla="*/ 312 h 1696"/>
                <a:gd name="T8" fmla="*/ 168 w 691"/>
                <a:gd name="T9" fmla="*/ 400 h 1696"/>
                <a:gd name="T10" fmla="*/ 118 w 691"/>
                <a:gd name="T11" fmla="*/ 576 h 1696"/>
                <a:gd name="T12" fmla="*/ 143 w 691"/>
                <a:gd name="T13" fmla="*/ 656 h 1696"/>
                <a:gd name="T14" fmla="*/ 33 w 691"/>
                <a:gd name="T15" fmla="*/ 736 h 1696"/>
                <a:gd name="T16" fmla="*/ 50 w 691"/>
                <a:gd name="T17" fmla="*/ 936 h 1696"/>
                <a:gd name="T18" fmla="*/ 92 w 691"/>
                <a:gd name="T19" fmla="*/ 1016 h 1696"/>
                <a:gd name="T20" fmla="*/ 67 w 691"/>
                <a:gd name="T21" fmla="*/ 1144 h 1696"/>
                <a:gd name="T22" fmla="*/ 17 w 691"/>
                <a:gd name="T23" fmla="*/ 1272 h 1696"/>
                <a:gd name="T24" fmla="*/ 8 w 691"/>
                <a:gd name="T25" fmla="*/ 1328 h 1696"/>
                <a:gd name="T26" fmla="*/ 42 w 691"/>
                <a:gd name="T27" fmla="*/ 1376 h 1696"/>
                <a:gd name="T28" fmla="*/ 84 w 691"/>
                <a:gd name="T29" fmla="*/ 1504 h 1696"/>
                <a:gd name="T30" fmla="*/ 118 w 691"/>
                <a:gd name="T31" fmla="*/ 1568 h 1696"/>
                <a:gd name="T32" fmla="*/ 109 w 691"/>
                <a:gd name="T33" fmla="*/ 1616 h 1696"/>
                <a:gd name="T34" fmla="*/ 135 w 691"/>
                <a:gd name="T35" fmla="*/ 1664 h 1696"/>
                <a:gd name="T36" fmla="*/ 202 w 691"/>
                <a:gd name="T37" fmla="*/ 1696 h 1696"/>
                <a:gd name="T38" fmla="*/ 244 w 691"/>
                <a:gd name="T39" fmla="*/ 1648 h 1696"/>
                <a:gd name="T40" fmla="*/ 286 w 691"/>
                <a:gd name="T41" fmla="*/ 1600 h 1696"/>
                <a:gd name="T42" fmla="*/ 387 w 691"/>
                <a:gd name="T43" fmla="*/ 1472 h 1696"/>
                <a:gd name="T44" fmla="*/ 387 w 691"/>
                <a:gd name="T45" fmla="*/ 1408 h 1696"/>
                <a:gd name="T46" fmla="*/ 396 w 691"/>
                <a:gd name="T47" fmla="*/ 1336 h 1696"/>
                <a:gd name="T48" fmla="*/ 421 w 691"/>
                <a:gd name="T49" fmla="*/ 1272 h 1696"/>
                <a:gd name="T50" fmla="*/ 497 w 691"/>
                <a:gd name="T51" fmla="*/ 1224 h 1696"/>
                <a:gd name="T52" fmla="*/ 505 w 691"/>
                <a:gd name="T53" fmla="*/ 1168 h 1696"/>
                <a:gd name="T54" fmla="*/ 480 w 691"/>
                <a:gd name="T55" fmla="*/ 1088 h 1696"/>
                <a:gd name="T56" fmla="*/ 396 w 691"/>
                <a:gd name="T57" fmla="*/ 1040 h 1696"/>
                <a:gd name="T58" fmla="*/ 387 w 691"/>
                <a:gd name="T59" fmla="*/ 984 h 1696"/>
                <a:gd name="T60" fmla="*/ 387 w 691"/>
                <a:gd name="T61" fmla="*/ 832 h 1696"/>
                <a:gd name="T62" fmla="*/ 480 w 691"/>
                <a:gd name="T63" fmla="*/ 704 h 1696"/>
                <a:gd name="T64" fmla="*/ 556 w 691"/>
                <a:gd name="T65" fmla="*/ 624 h 1696"/>
                <a:gd name="T66" fmla="*/ 581 w 691"/>
                <a:gd name="T67" fmla="*/ 560 h 1696"/>
                <a:gd name="T68" fmla="*/ 573 w 691"/>
                <a:gd name="T69" fmla="*/ 496 h 1696"/>
                <a:gd name="T70" fmla="*/ 606 w 691"/>
                <a:gd name="T71" fmla="*/ 424 h 1696"/>
                <a:gd name="T72" fmla="*/ 682 w 691"/>
                <a:gd name="T73" fmla="*/ 376 h 1696"/>
                <a:gd name="T74" fmla="*/ 674 w 691"/>
                <a:gd name="T75" fmla="*/ 328 h 1696"/>
                <a:gd name="T76" fmla="*/ 649 w 691"/>
                <a:gd name="T77" fmla="*/ 240 h 1696"/>
                <a:gd name="T78" fmla="*/ 606 w 691"/>
                <a:gd name="T79" fmla="*/ 160 h 1696"/>
                <a:gd name="T80" fmla="*/ 573 w 691"/>
                <a:gd name="T81" fmla="*/ 80 h 1696"/>
                <a:gd name="T82" fmla="*/ 446 w 691"/>
                <a:gd name="T83" fmla="*/ 0 h 1696"/>
                <a:gd name="T84" fmla="*/ 429 w 691"/>
                <a:gd name="T85" fmla="*/ 88 h 16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91"/>
                <a:gd name="T130" fmla="*/ 0 h 1696"/>
                <a:gd name="T131" fmla="*/ 691 w 691"/>
                <a:gd name="T132" fmla="*/ 1696 h 169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91" h="1696">
                  <a:moveTo>
                    <a:pt x="429" y="88"/>
                  </a:moveTo>
                  <a:lnTo>
                    <a:pt x="354" y="72"/>
                  </a:lnTo>
                  <a:lnTo>
                    <a:pt x="337" y="128"/>
                  </a:lnTo>
                  <a:lnTo>
                    <a:pt x="295" y="128"/>
                  </a:lnTo>
                  <a:lnTo>
                    <a:pt x="261" y="168"/>
                  </a:lnTo>
                  <a:lnTo>
                    <a:pt x="261" y="216"/>
                  </a:lnTo>
                  <a:lnTo>
                    <a:pt x="269" y="256"/>
                  </a:lnTo>
                  <a:lnTo>
                    <a:pt x="210" y="312"/>
                  </a:lnTo>
                  <a:lnTo>
                    <a:pt x="210" y="376"/>
                  </a:lnTo>
                  <a:lnTo>
                    <a:pt x="168" y="400"/>
                  </a:lnTo>
                  <a:lnTo>
                    <a:pt x="168" y="496"/>
                  </a:lnTo>
                  <a:lnTo>
                    <a:pt x="118" y="576"/>
                  </a:lnTo>
                  <a:lnTo>
                    <a:pt x="160" y="600"/>
                  </a:lnTo>
                  <a:lnTo>
                    <a:pt x="143" y="656"/>
                  </a:lnTo>
                  <a:lnTo>
                    <a:pt x="67" y="664"/>
                  </a:lnTo>
                  <a:lnTo>
                    <a:pt x="33" y="736"/>
                  </a:lnTo>
                  <a:lnTo>
                    <a:pt x="50" y="856"/>
                  </a:lnTo>
                  <a:lnTo>
                    <a:pt x="50" y="936"/>
                  </a:lnTo>
                  <a:lnTo>
                    <a:pt x="92" y="976"/>
                  </a:lnTo>
                  <a:lnTo>
                    <a:pt x="92" y="1016"/>
                  </a:lnTo>
                  <a:lnTo>
                    <a:pt x="67" y="1056"/>
                  </a:lnTo>
                  <a:lnTo>
                    <a:pt x="67" y="1144"/>
                  </a:lnTo>
                  <a:lnTo>
                    <a:pt x="33" y="1176"/>
                  </a:lnTo>
                  <a:lnTo>
                    <a:pt x="17" y="1272"/>
                  </a:lnTo>
                  <a:lnTo>
                    <a:pt x="0" y="1280"/>
                  </a:lnTo>
                  <a:lnTo>
                    <a:pt x="8" y="1328"/>
                  </a:lnTo>
                  <a:lnTo>
                    <a:pt x="33" y="1352"/>
                  </a:lnTo>
                  <a:lnTo>
                    <a:pt x="42" y="1376"/>
                  </a:lnTo>
                  <a:lnTo>
                    <a:pt x="42" y="1440"/>
                  </a:lnTo>
                  <a:lnTo>
                    <a:pt x="84" y="1504"/>
                  </a:lnTo>
                  <a:lnTo>
                    <a:pt x="109" y="1536"/>
                  </a:lnTo>
                  <a:lnTo>
                    <a:pt x="118" y="1568"/>
                  </a:lnTo>
                  <a:lnTo>
                    <a:pt x="109" y="1592"/>
                  </a:lnTo>
                  <a:lnTo>
                    <a:pt x="109" y="1616"/>
                  </a:lnTo>
                  <a:lnTo>
                    <a:pt x="126" y="1632"/>
                  </a:lnTo>
                  <a:lnTo>
                    <a:pt x="135" y="1664"/>
                  </a:lnTo>
                  <a:lnTo>
                    <a:pt x="135" y="1696"/>
                  </a:lnTo>
                  <a:lnTo>
                    <a:pt x="202" y="1696"/>
                  </a:lnTo>
                  <a:lnTo>
                    <a:pt x="236" y="1680"/>
                  </a:lnTo>
                  <a:lnTo>
                    <a:pt x="244" y="1648"/>
                  </a:lnTo>
                  <a:lnTo>
                    <a:pt x="261" y="1616"/>
                  </a:lnTo>
                  <a:lnTo>
                    <a:pt x="286" y="1600"/>
                  </a:lnTo>
                  <a:lnTo>
                    <a:pt x="354" y="1608"/>
                  </a:lnTo>
                  <a:lnTo>
                    <a:pt x="387" y="1472"/>
                  </a:lnTo>
                  <a:lnTo>
                    <a:pt x="396" y="1440"/>
                  </a:lnTo>
                  <a:lnTo>
                    <a:pt x="387" y="1408"/>
                  </a:lnTo>
                  <a:lnTo>
                    <a:pt x="387" y="1368"/>
                  </a:lnTo>
                  <a:lnTo>
                    <a:pt x="396" y="1336"/>
                  </a:lnTo>
                  <a:lnTo>
                    <a:pt x="404" y="1296"/>
                  </a:lnTo>
                  <a:lnTo>
                    <a:pt x="421" y="1272"/>
                  </a:lnTo>
                  <a:lnTo>
                    <a:pt x="472" y="1240"/>
                  </a:lnTo>
                  <a:lnTo>
                    <a:pt x="497" y="1224"/>
                  </a:lnTo>
                  <a:lnTo>
                    <a:pt x="497" y="1192"/>
                  </a:lnTo>
                  <a:lnTo>
                    <a:pt x="505" y="1168"/>
                  </a:lnTo>
                  <a:lnTo>
                    <a:pt x="522" y="1144"/>
                  </a:lnTo>
                  <a:lnTo>
                    <a:pt x="480" y="1088"/>
                  </a:lnTo>
                  <a:lnTo>
                    <a:pt x="413" y="1048"/>
                  </a:lnTo>
                  <a:lnTo>
                    <a:pt x="396" y="1040"/>
                  </a:lnTo>
                  <a:lnTo>
                    <a:pt x="387" y="1024"/>
                  </a:lnTo>
                  <a:lnTo>
                    <a:pt x="387" y="984"/>
                  </a:lnTo>
                  <a:lnTo>
                    <a:pt x="379" y="904"/>
                  </a:lnTo>
                  <a:lnTo>
                    <a:pt x="387" y="832"/>
                  </a:lnTo>
                  <a:lnTo>
                    <a:pt x="429" y="760"/>
                  </a:lnTo>
                  <a:lnTo>
                    <a:pt x="480" y="704"/>
                  </a:lnTo>
                  <a:lnTo>
                    <a:pt x="539" y="648"/>
                  </a:lnTo>
                  <a:lnTo>
                    <a:pt x="556" y="624"/>
                  </a:lnTo>
                  <a:lnTo>
                    <a:pt x="564" y="584"/>
                  </a:lnTo>
                  <a:lnTo>
                    <a:pt x="581" y="560"/>
                  </a:lnTo>
                  <a:lnTo>
                    <a:pt x="581" y="536"/>
                  </a:lnTo>
                  <a:lnTo>
                    <a:pt x="573" y="496"/>
                  </a:lnTo>
                  <a:lnTo>
                    <a:pt x="581" y="464"/>
                  </a:lnTo>
                  <a:lnTo>
                    <a:pt x="606" y="424"/>
                  </a:lnTo>
                  <a:lnTo>
                    <a:pt x="615" y="384"/>
                  </a:lnTo>
                  <a:lnTo>
                    <a:pt x="682" y="376"/>
                  </a:lnTo>
                  <a:lnTo>
                    <a:pt x="691" y="376"/>
                  </a:lnTo>
                  <a:lnTo>
                    <a:pt x="674" y="328"/>
                  </a:lnTo>
                  <a:lnTo>
                    <a:pt x="657" y="288"/>
                  </a:lnTo>
                  <a:lnTo>
                    <a:pt x="649" y="240"/>
                  </a:lnTo>
                  <a:lnTo>
                    <a:pt x="649" y="192"/>
                  </a:lnTo>
                  <a:lnTo>
                    <a:pt x="606" y="160"/>
                  </a:lnTo>
                  <a:lnTo>
                    <a:pt x="606" y="120"/>
                  </a:lnTo>
                  <a:lnTo>
                    <a:pt x="573" y="80"/>
                  </a:lnTo>
                  <a:lnTo>
                    <a:pt x="480" y="40"/>
                  </a:lnTo>
                  <a:lnTo>
                    <a:pt x="446" y="0"/>
                  </a:lnTo>
                  <a:lnTo>
                    <a:pt x="429" y="8"/>
                  </a:lnTo>
                  <a:lnTo>
                    <a:pt x="429" y="88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  <p:sp>
          <p:nvSpPr>
            <p:cNvPr id="209" name="Freeform 104"/>
            <p:cNvSpPr>
              <a:spLocks/>
            </p:cNvSpPr>
            <p:nvPr/>
          </p:nvSpPr>
          <p:spPr bwMode="auto">
            <a:xfrm>
              <a:off x="3422" y="0"/>
              <a:ext cx="1341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18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340"/>
                <a:gd name="T148" fmla="*/ 0 h 1688"/>
                <a:gd name="T149" fmla="*/ 1340 w 1340"/>
                <a:gd name="T150" fmla="*/ 1688 h 168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9" y="374"/>
                  </a:lnTo>
                  <a:lnTo>
                    <a:pt x="641" y="368"/>
                  </a:lnTo>
                  <a:lnTo>
                    <a:pt x="645" y="418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1516" name="Freeform 105"/>
            <p:cNvSpPr>
              <a:spLocks/>
            </p:cNvSpPr>
            <p:nvPr/>
          </p:nvSpPr>
          <p:spPr bwMode="auto">
            <a:xfrm>
              <a:off x="3423" y="-8"/>
              <a:ext cx="1340" cy="1688"/>
            </a:xfrm>
            <a:custGeom>
              <a:avLst/>
              <a:gdLst>
                <a:gd name="T0" fmla="*/ 1323 w 1340"/>
                <a:gd name="T1" fmla="*/ 40 h 1688"/>
                <a:gd name="T2" fmla="*/ 1205 w 1340"/>
                <a:gd name="T3" fmla="*/ 24 h 1688"/>
                <a:gd name="T4" fmla="*/ 1172 w 1340"/>
                <a:gd name="T5" fmla="*/ 0 h 1688"/>
                <a:gd name="T6" fmla="*/ 1130 w 1340"/>
                <a:gd name="T7" fmla="*/ 24 h 1688"/>
                <a:gd name="T8" fmla="*/ 1071 w 1340"/>
                <a:gd name="T9" fmla="*/ 120 h 1688"/>
                <a:gd name="T10" fmla="*/ 1012 w 1340"/>
                <a:gd name="T11" fmla="*/ 40 h 1688"/>
                <a:gd name="T12" fmla="*/ 961 w 1340"/>
                <a:gd name="T13" fmla="*/ 136 h 1688"/>
                <a:gd name="T14" fmla="*/ 877 w 1340"/>
                <a:gd name="T15" fmla="*/ 184 h 1688"/>
                <a:gd name="T16" fmla="*/ 809 w 1340"/>
                <a:gd name="T17" fmla="*/ 176 h 1688"/>
                <a:gd name="T18" fmla="*/ 717 w 1340"/>
                <a:gd name="T19" fmla="*/ 248 h 1688"/>
                <a:gd name="T20" fmla="*/ 700 w 1340"/>
                <a:gd name="T21" fmla="*/ 328 h 1688"/>
                <a:gd name="T22" fmla="*/ 645 w 1340"/>
                <a:gd name="T23" fmla="*/ 422 h 1688"/>
                <a:gd name="T24" fmla="*/ 590 w 1340"/>
                <a:gd name="T25" fmla="*/ 504 h 1688"/>
                <a:gd name="T26" fmla="*/ 565 w 1340"/>
                <a:gd name="T27" fmla="*/ 560 h 1688"/>
                <a:gd name="T28" fmla="*/ 472 w 1340"/>
                <a:gd name="T29" fmla="*/ 744 h 1688"/>
                <a:gd name="T30" fmla="*/ 396 w 1340"/>
                <a:gd name="T31" fmla="*/ 848 h 1688"/>
                <a:gd name="T32" fmla="*/ 396 w 1340"/>
                <a:gd name="T33" fmla="*/ 896 h 1688"/>
                <a:gd name="T34" fmla="*/ 304 w 1340"/>
                <a:gd name="T35" fmla="*/ 1024 h 1688"/>
                <a:gd name="T36" fmla="*/ 236 w 1340"/>
                <a:gd name="T37" fmla="*/ 1032 h 1688"/>
                <a:gd name="T38" fmla="*/ 186 w 1340"/>
                <a:gd name="T39" fmla="*/ 1088 h 1688"/>
                <a:gd name="T40" fmla="*/ 93 w 1340"/>
                <a:gd name="T41" fmla="*/ 1144 h 1688"/>
                <a:gd name="T42" fmla="*/ 26 w 1340"/>
                <a:gd name="T43" fmla="*/ 1200 h 1688"/>
                <a:gd name="T44" fmla="*/ 9 w 1340"/>
                <a:gd name="T45" fmla="*/ 1264 h 1688"/>
                <a:gd name="T46" fmla="*/ 9 w 1340"/>
                <a:gd name="T47" fmla="*/ 1304 h 1688"/>
                <a:gd name="T48" fmla="*/ 0 w 1340"/>
                <a:gd name="T49" fmla="*/ 1352 h 1688"/>
                <a:gd name="T50" fmla="*/ 9 w 1340"/>
                <a:gd name="T51" fmla="*/ 1424 h 1688"/>
                <a:gd name="T52" fmla="*/ 51 w 1340"/>
                <a:gd name="T53" fmla="*/ 1464 h 1688"/>
                <a:gd name="T54" fmla="*/ 17 w 1340"/>
                <a:gd name="T55" fmla="*/ 1512 h 1688"/>
                <a:gd name="T56" fmla="*/ 59 w 1340"/>
                <a:gd name="T57" fmla="*/ 1552 h 1688"/>
                <a:gd name="T58" fmla="*/ 17 w 1340"/>
                <a:gd name="T59" fmla="*/ 1584 h 1688"/>
                <a:gd name="T60" fmla="*/ 51 w 1340"/>
                <a:gd name="T61" fmla="*/ 1632 h 1688"/>
                <a:gd name="T62" fmla="*/ 102 w 1340"/>
                <a:gd name="T63" fmla="*/ 1688 h 1688"/>
                <a:gd name="T64" fmla="*/ 278 w 1340"/>
                <a:gd name="T65" fmla="*/ 1624 h 1688"/>
                <a:gd name="T66" fmla="*/ 346 w 1340"/>
                <a:gd name="T67" fmla="*/ 1576 h 1688"/>
                <a:gd name="T68" fmla="*/ 388 w 1340"/>
                <a:gd name="T69" fmla="*/ 1512 h 1688"/>
                <a:gd name="T70" fmla="*/ 422 w 1340"/>
                <a:gd name="T71" fmla="*/ 1592 h 1688"/>
                <a:gd name="T72" fmla="*/ 489 w 1340"/>
                <a:gd name="T73" fmla="*/ 1456 h 1688"/>
                <a:gd name="T74" fmla="*/ 514 w 1340"/>
                <a:gd name="T75" fmla="*/ 1288 h 1688"/>
                <a:gd name="T76" fmla="*/ 455 w 1340"/>
                <a:gd name="T77" fmla="*/ 1048 h 1688"/>
                <a:gd name="T78" fmla="*/ 582 w 1340"/>
                <a:gd name="T79" fmla="*/ 912 h 1688"/>
                <a:gd name="T80" fmla="*/ 590 w 1340"/>
                <a:gd name="T81" fmla="*/ 712 h 1688"/>
                <a:gd name="T82" fmla="*/ 691 w 1340"/>
                <a:gd name="T83" fmla="*/ 568 h 1688"/>
                <a:gd name="T84" fmla="*/ 717 w 1340"/>
                <a:gd name="T85" fmla="*/ 440 h 1688"/>
                <a:gd name="T86" fmla="*/ 851 w 1340"/>
                <a:gd name="T87" fmla="*/ 400 h 1688"/>
                <a:gd name="T88" fmla="*/ 851 w 1340"/>
                <a:gd name="T89" fmla="*/ 296 h 1688"/>
                <a:gd name="T90" fmla="*/ 1037 w 1340"/>
                <a:gd name="T91" fmla="*/ 304 h 1688"/>
                <a:gd name="T92" fmla="*/ 1113 w 1340"/>
                <a:gd name="T93" fmla="*/ 176 h 1688"/>
                <a:gd name="T94" fmla="*/ 1264 w 1340"/>
                <a:gd name="T95" fmla="*/ 168 h 1688"/>
                <a:gd name="T96" fmla="*/ 1340 w 1340"/>
                <a:gd name="T97" fmla="*/ 144 h 1688"/>
                <a:gd name="T98" fmla="*/ 1239 w 1340"/>
                <a:gd name="T99" fmla="*/ 104 h 168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340"/>
                <a:gd name="T151" fmla="*/ 0 h 1688"/>
                <a:gd name="T152" fmla="*/ 1340 w 1340"/>
                <a:gd name="T153" fmla="*/ 1688 h 168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340" h="1688">
                  <a:moveTo>
                    <a:pt x="1239" y="104"/>
                  </a:moveTo>
                  <a:lnTo>
                    <a:pt x="1281" y="80"/>
                  </a:lnTo>
                  <a:lnTo>
                    <a:pt x="1323" y="40"/>
                  </a:lnTo>
                  <a:lnTo>
                    <a:pt x="1239" y="16"/>
                  </a:lnTo>
                  <a:lnTo>
                    <a:pt x="1214" y="8"/>
                  </a:lnTo>
                  <a:lnTo>
                    <a:pt x="1205" y="24"/>
                  </a:lnTo>
                  <a:lnTo>
                    <a:pt x="1180" y="56"/>
                  </a:lnTo>
                  <a:lnTo>
                    <a:pt x="1172" y="16"/>
                  </a:lnTo>
                  <a:lnTo>
                    <a:pt x="1172" y="0"/>
                  </a:lnTo>
                  <a:lnTo>
                    <a:pt x="1146" y="0"/>
                  </a:lnTo>
                  <a:lnTo>
                    <a:pt x="1130" y="0"/>
                  </a:lnTo>
                  <a:lnTo>
                    <a:pt x="1130" y="24"/>
                  </a:lnTo>
                  <a:lnTo>
                    <a:pt x="1130" y="64"/>
                  </a:lnTo>
                  <a:lnTo>
                    <a:pt x="1104" y="24"/>
                  </a:lnTo>
                  <a:lnTo>
                    <a:pt x="1071" y="120"/>
                  </a:lnTo>
                  <a:lnTo>
                    <a:pt x="1062" y="48"/>
                  </a:lnTo>
                  <a:lnTo>
                    <a:pt x="1037" y="24"/>
                  </a:lnTo>
                  <a:lnTo>
                    <a:pt x="1012" y="40"/>
                  </a:lnTo>
                  <a:lnTo>
                    <a:pt x="961" y="80"/>
                  </a:lnTo>
                  <a:lnTo>
                    <a:pt x="953" y="112"/>
                  </a:lnTo>
                  <a:lnTo>
                    <a:pt x="961" y="136"/>
                  </a:lnTo>
                  <a:lnTo>
                    <a:pt x="902" y="144"/>
                  </a:lnTo>
                  <a:lnTo>
                    <a:pt x="885" y="160"/>
                  </a:lnTo>
                  <a:lnTo>
                    <a:pt x="877" y="184"/>
                  </a:lnTo>
                  <a:lnTo>
                    <a:pt x="851" y="192"/>
                  </a:lnTo>
                  <a:lnTo>
                    <a:pt x="826" y="192"/>
                  </a:lnTo>
                  <a:lnTo>
                    <a:pt x="809" y="176"/>
                  </a:lnTo>
                  <a:lnTo>
                    <a:pt x="784" y="176"/>
                  </a:lnTo>
                  <a:lnTo>
                    <a:pt x="750" y="208"/>
                  </a:lnTo>
                  <a:lnTo>
                    <a:pt x="717" y="248"/>
                  </a:lnTo>
                  <a:lnTo>
                    <a:pt x="683" y="296"/>
                  </a:lnTo>
                  <a:lnTo>
                    <a:pt x="683" y="320"/>
                  </a:lnTo>
                  <a:lnTo>
                    <a:pt x="700" y="328"/>
                  </a:lnTo>
                  <a:lnTo>
                    <a:pt x="658" y="376"/>
                  </a:lnTo>
                  <a:lnTo>
                    <a:pt x="639" y="374"/>
                  </a:lnTo>
                  <a:lnTo>
                    <a:pt x="645" y="422"/>
                  </a:lnTo>
                  <a:lnTo>
                    <a:pt x="616" y="456"/>
                  </a:lnTo>
                  <a:lnTo>
                    <a:pt x="599" y="480"/>
                  </a:lnTo>
                  <a:lnTo>
                    <a:pt x="590" y="504"/>
                  </a:lnTo>
                  <a:lnTo>
                    <a:pt x="607" y="520"/>
                  </a:lnTo>
                  <a:lnTo>
                    <a:pt x="573" y="536"/>
                  </a:lnTo>
                  <a:lnTo>
                    <a:pt x="565" y="560"/>
                  </a:lnTo>
                  <a:lnTo>
                    <a:pt x="540" y="576"/>
                  </a:lnTo>
                  <a:lnTo>
                    <a:pt x="523" y="624"/>
                  </a:lnTo>
                  <a:lnTo>
                    <a:pt x="472" y="744"/>
                  </a:lnTo>
                  <a:lnTo>
                    <a:pt x="455" y="816"/>
                  </a:lnTo>
                  <a:lnTo>
                    <a:pt x="439" y="840"/>
                  </a:lnTo>
                  <a:lnTo>
                    <a:pt x="396" y="848"/>
                  </a:lnTo>
                  <a:lnTo>
                    <a:pt x="405" y="872"/>
                  </a:lnTo>
                  <a:lnTo>
                    <a:pt x="413" y="888"/>
                  </a:lnTo>
                  <a:lnTo>
                    <a:pt x="396" y="896"/>
                  </a:lnTo>
                  <a:lnTo>
                    <a:pt x="346" y="952"/>
                  </a:lnTo>
                  <a:lnTo>
                    <a:pt x="321" y="1008"/>
                  </a:lnTo>
                  <a:lnTo>
                    <a:pt x="304" y="1024"/>
                  </a:lnTo>
                  <a:lnTo>
                    <a:pt x="295" y="1032"/>
                  </a:lnTo>
                  <a:lnTo>
                    <a:pt x="262" y="1024"/>
                  </a:lnTo>
                  <a:lnTo>
                    <a:pt x="236" y="1032"/>
                  </a:lnTo>
                  <a:lnTo>
                    <a:pt x="228" y="1040"/>
                  </a:lnTo>
                  <a:lnTo>
                    <a:pt x="220" y="1064"/>
                  </a:lnTo>
                  <a:lnTo>
                    <a:pt x="186" y="1088"/>
                  </a:lnTo>
                  <a:lnTo>
                    <a:pt x="152" y="1104"/>
                  </a:lnTo>
                  <a:lnTo>
                    <a:pt x="127" y="1128"/>
                  </a:lnTo>
                  <a:lnTo>
                    <a:pt x="93" y="1144"/>
                  </a:lnTo>
                  <a:lnTo>
                    <a:pt x="68" y="1168"/>
                  </a:lnTo>
                  <a:lnTo>
                    <a:pt x="51" y="1192"/>
                  </a:lnTo>
                  <a:lnTo>
                    <a:pt x="26" y="1200"/>
                  </a:lnTo>
                  <a:lnTo>
                    <a:pt x="17" y="1208"/>
                  </a:lnTo>
                  <a:lnTo>
                    <a:pt x="17" y="1248"/>
                  </a:lnTo>
                  <a:lnTo>
                    <a:pt x="9" y="1264"/>
                  </a:lnTo>
                  <a:lnTo>
                    <a:pt x="17" y="1272"/>
                  </a:lnTo>
                  <a:lnTo>
                    <a:pt x="17" y="1288"/>
                  </a:lnTo>
                  <a:lnTo>
                    <a:pt x="9" y="1304"/>
                  </a:lnTo>
                  <a:lnTo>
                    <a:pt x="17" y="1312"/>
                  </a:lnTo>
                  <a:lnTo>
                    <a:pt x="17" y="1328"/>
                  </a:lnTo>
                  <a:lnTo>
                    <a:pt x="0" y="1352"/>
                  </a:lnTo>
                  <a:lnTo>
                    <a:pt x="17" y="1384"/>
                  </a:lnTo>
                  <a:lnTo>
                    <a:pt x="43" y="1408"/>
                  </a:lnTo>
                  <a:lnTo>
                    <a:pt x="9" y="1424"/>
                  </a:lnTo>
                  <a:lnTo>
                    <a:pt x="34" y="1432"/>
                  </a:lnTo>
                  <a:lnTo>
                    <a:pt x="9" y="1480"/>
                  </a:lnTo>
                  <a:lnTo>
                    <a:pt x="51" y="1464"/>
                  </a:lnTo>
                  <a:lnTo>
                    <a:pt x="51" y="1480"/>
                  </a:lnTo>
                  <a:lnTo>
                    <a:pt x="43" y="1488"/>
                  </a:lnTo>
                  <a:lnTo>
                    <a:pt x="17" y="1512"/>
                  </a:lnTo>
                  <a:lnTo>
                    <a:pt x="17" y="1544"/>
                  </a:lnTo>
                  <a:lnTo>
                    <a:pt x="43" y="1544"/>
                  </a:lnTo>
                  <a:lnTo>
                    <a:pt x="59" y="1552"/>
                  </a:lnTo>
                  <a:lnTo>
                    <a:pt x="59" y="1568"/>
                  </a:lnTo>
                  <a:lnTo>
                    <a:pt x="34" y="1584"/>
                  </a:lnTo>
                  <a:lnTo>
                    <a:pt x="17" y="1584"/>
                  </a:lnTo>
                  <a:lnTo>
                    <a:pt x="9" y="1592"/>
                  </a:lnTo>
                  <a:lnTo>
                    <a:pt x="26" y="1616"/>
                  </a:lnTo>
                  <a:lnTo>
                    <a:pt x="51" y="1632"/>
                  </a:lnTo>
                  <a:lnTo>
                    <a:pt x="76" y="1656"/>
                  </a:lnTo>
                  <a:lnTo>
                    <a:pt x="118" y="1664"/>
                  </a:lnTo>
                  <a:lnTo>
                    <a:pt x="102" y="1688"/>
                  </a:lnTo>
                  <a:lnTo>
                    <a:pt x="177" y="1688"/>
                  </a:lnTo>
                  <a:lnTo>
                    <a:pt x="236" y="1664"/>
                  </a:lnTo>
                  <a:lnTo>
                    <a:pt x="278" y="1624"/>
                  </a:lnTo>
                  <a:lnTo>
                    <a:pt x="312" y="1576"/>
                  </a:lnTo>
                  <a:lnTo>
                    <a:pt x="329" y="1584"/>
                  </a:lnTo>
                  <a:lnTo>
                    <a:pt x="346" y="1576"/>
                  </a:lnTo>
                  <a:lnTo>
                    <a:pt x="363" y="1544"/>
                  </a:lnTo>
                  <a:lnTo>
                    <a:pt x="363" y="1512"/>
                  </a:lnTo>
                  <a:lnTo>
                    <a:pt x="388" y="1512"/>
                  </a:lnTo>
                  <a:lnTo>
                    <a:pt x="396" y="1528"/>
                  </a:lnTo>
                  <a:lnTo>
                    <a:pt x="405" y="1560"/>
                  </a:lnTo>
                  <a:lnTo>
                    <a:pt x="422" y="1592"/>
                  </a:lnTo>
                  <a:lnTo>
                    <a:pt x="439" y="1584"/>
                  </a:lnTo>
                  <a:lnTo>
                    <a:pt x="455" y="1488"/>
                  </a:lnTo>
                  <a:lnTo>
                    <a:pt x="489" y="1456"/>
                  </a:lnTo>
                  <a:lnTo>
                    <a:pt x="489" y="1368"/>
                  </a:lnTo>
                  <a:lnTo>
                    <a:pt x="514" y="1328"/>
                  </a:lnTo>
                  <a:lnTo>
                    <a:pt x="514" y="1288"/>
                  </a:lnTo>
                  <a:lnTo>
                    <a:pt x="472" y="1248"/>
                  </a:lnTo>
                  <a:lnTo>
                    <a:pt x="472" y="1168"/>
                  </a:lnTo>
                  <a:lnTo>
                    <a:pt x="455" y="1048"/>
                  </a:lnTo>
                  <a:lnTo>
                    <a:pt x="489" y="976"/>
                  </a:lnTo>
                  <a:lnTo>
                    <a:pt x="565" y="968"/>
                  </a:lnTo>
                  <a:lnTo>
                    <a:pt x="582" y="912"/>
                  </a:lnTo>
                  <a:lnTo>
                    <a:pt x="540" y="888"/>
                  </a:lnTo>
                  <a:lnTo>
                    <a:pt x="590" y="808"/>
                  </a:lnTo>
                  <a:lnTo>
                    <a:pt x="590" y="712"/>
                  </a:lnTo>
                  <a:lnTo>
                    <a:pt x="632" y="688"/>
                  </a:lnTo>
                  <a:lnTo>
                    <a:pt x="632" y="624"/>
                  </a:lnTo>
                  <a:lnTo>
                    <a:pt x="691" y="568"/>
                  </a:lnTo>
                  <a:lnTo>
                    <a:pt x="683" y="528"/>
                  </a:lnTo>
                  <a:lnTo>
                    <a:pt x="683" y="480"/>
                  </a:lnTo>
                  <a:lnTo>
                    <a:pt x="717" y="440"/>
                  </a:lnTo>
                  <a:lnTo>
                    <a:pt x="759" y="440"/>
                  </a:lnTo>
                  <a:lnTo>
                    <a:pt x="776" y="384"/>
                  </a:lnTo>
                  <a:lnTo>
                    <a:pt x="851" y="400"/>
                  </a:lnTo>
                  <a:lnTo>
                    <a:pt x="851" y="320"/>
                  </a:lnTo>
                  <a:lnTo>
                    <a:pt x="868" y="312"/>
                  </a:lnTo>
                  <a:lnTo>
                    <a:pt x="851" y="296"/>
                  </a:lnTo>
                  <a:lnTo>
                    <a:pt x="894" y="272"/>
                  </a:lnTo>
                  <a:lnTo>
                    <a:pt x="995" y="320"/>
                  </a:lnTo>
                  <a:lnTo>
                    <a:pt x="1037" y="304"/>
                  </a:lnTo>
                  <a:lnTo>
                    <a:pt x="1096" y="320"/>
                  </a:lnTo>
                  <a:lnTo>
                    <a:pt x="1113" y="248"/>
                  </a:lnTo>
                  <a:lnTo>
                    <a:pt x="1113" y="176"/>
                  </a:lnTo>
                  <a:lnTo>
                    <a:pt x="1146" y="136"/>
                  </a:lnTo>
                  <a:lnTo>
                    <a:pt x="1197" y="136"/>
                  </a:lnTo>
                  <a:lnTo>
                    <a:pt x="1264" y="168"/>
                  </a:lnTo>
                  <a:lnTo>
                    <a:pt x="1281" y="208"/>
                  </a:lnTo>
                  <a:lnTo>
                    <a:pt x="1306" y="176"/>
                  </a:lnTo>
                  <a:lnTo>
                    <a:pt x="1340" y="144"/>
                  </a:lnTo>
                  <a:lnTo>
                    <a:pt x="1340" y="120"/>
                  </a:lnTo>
                  <a:lnTo>
                    <a:pt x="1239" y="104"/>
                  </a:lnTo>
                  <a:close/>
                </a:path>
              </a:pathLst>
            </a:cu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nl-BE"/>
            </a:p>
          </p:txBody>
        </p:sp>
      </p:grpSp>
      <p:sp>
        <p:nvSpPr>
          <p:cNvPr id="77" name="Footer Placeholder 7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Rising regulatory cost a risk for the competitiveness of funds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defRPr/>
            </a:pPr>
            <a:r>
              <a:rPr lang="en-US" dirty="0" smtClean="0"/>
              <a:t>UCITS V/ AIFMD: Depositary liability will be much stricter than now, impact on fees</a:t>
            </a:r>
          </a:p>
          <a:p>
            <a:pPr>
              <a:defRPr/>
            </a:pPr>
            <a:r>
              <a:rPr lang="en-US" dirty="0" smtClean="0"/>
              <a:t>EMIR: Cost of OTC clearing will rise significantly</a:t>
            </a:r>
          </a:p>
          <a:p>
            <a:pPr>
              <a:defRPr/>
            </a:pPr>
            <a:r>
              <a:rPr lang="en-US" dirty="0" smtClean="0"/>
              <a:t>ICSD: 27 </a:t>
            </a:r>
            <a:r>
              <a:rPr lang="en-US" dirty="0" err="1" smtClean="0"/>
              <a:t>bn</a:t>
            </a:r>
            <a:r>
              <a:rPr lang="en-US" dirty="0" smtClean="0"/>
              <a:t> EUR to be collected in 10 years</a:t>
            </a:r>
          </a:p>
          <a:p>
            <a:pPr>
              <a:defRPr/>
            </a:pPr>
            <a:r>
              <a:rPr lang="en-US" dirty="0" smtClean="0"/>
              <a:t>Financial Transactions Tax?</a:t>
            </a:r>
          </a:p>
          <a:p>
            <a:pPr>
              <a:buFont typeface="Arial" charset="0"/>
              <a:buNone/>
              <a:defRPr/>
            </a:pPr>
            <a:endParaRPr lang="en-US" dirty="0" smtClean="0"/>
          </a:p>
          <a:p>
            <a:pPr>
              <a:buFont typeface="Arial" charset="0"/>
              <a:buNone/>
              <a:defRPr/>
            </a:pPr>
            <a:r>
              <a:rPr lang="en-US" dirty="0" smtClean="0"/>
              <a:t>	</a:t>
            </a:r>
            <a:r>
              <a:rPr lang="en-US" dirty="0" smtClean="0">
                <a:sym typeface="Wingdings 3"/>
              </a:rPr>
              <a:t> </a:t>
            </a:r>
            <a:r>
              <a:rPr lang="en-US" dirty="0" smtClean="0"/>
              <a:t> The overall total cost impact of these initiatives poses a risk for an even more uneven playing field with competing products - challenge for the competitiveness of UCITS and other fund products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BD35DD-9ED1-4C7E-8FB8-0C31C248AC7D}" type="slidenum">
              <a:rPr lang="nl-BE" smtClean="0"/>
              <a:pPr>
                <a:defRPr/>
              </a:pPr>
              <a:t>20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3"/>
          <p:cNvSpPr>
            <a:spLocks noGrp="1"/>
          </p:cNvSpPr>
          <p:nvPr>
            <p:ph type="ctrTitle"/>
          </p:nvPr>
        </p:nvSpPr>
        <p:spPr>
          <a:xfrm>
            <a:off x="971600" y="0"/>
            <a:ext cx="5111750" cy="836712"/>
          </a:xfrm>
        </p:spPr>
        <p:txBody>
          <a:bodyPr/>
          <a:lstStyle/>
          <a:p>
            <a:pPr algn="l" eaLnBrk="1" hangingPunct="1"/>
            <a:r>
              <a:rPr lang="nl-BE" dirty="0" smtClean="0"/>
              <a:t>Contact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971600" y="1268760"/>
            <a:ext cx="6400800" cy="396044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fr-FR" sz="2400" dirty="0" smtClean="0"/>
              <a:t>Jarkko </a:t>
            </a:r>
            <a:r>
              <a:rPr lang="fr-FR" sz="2400" dirty="0" err="1" smtClean="0"/>
              <a:t>Syyrilä</a:t>
            </a:r>
            <a:endParaRPr lang="fr-FR" sz="2400" dirty="0" smtClean="0"/>
          </a:p>
          <a:p>
            <a:pPr algn="l" eaLnBrk="1" hangingPunct="1">
              <a:defRPr/>
            </a:pPr>
            <a:r>
              <a:rPr lang="fr-FR" sz="2400" dirty="0" err="1" smtClean="0"/>
              <a:t>Deputy</a:t>
            </a:r>
            <a:r>
              <a:rPr lang="fr-FR" sz="2400" dirty="0" smtClean="0"/>
              <a:t> </a:t>
            </a:r>
            <a:r>
              <a:rPr lang="fr-FR" sz="2400" dirty="0" err="1" smtClean="0"/>
              <a:t>Director</a:t>
            </a:r>
            <a:r>
              <a:rPr lang="fr-FR" sz="2400" dirty="0" smtClean="0"/>
              <a:t> General</a:t>
            </a:r>
          </a:p>
          <a:p>
            <a:pPr algn="l" eaLnBrk="1" hangingPunct="1">
              <a:defRPr/>
            </a:pPr>
            <a:r>
              <a:rPr lang="fr-FR" sz="2400" dirty="0" smtClean="0"/>
              <a:t>EFAMA</a:t>
            </a:r>
          </a:p>
          <a:p>
            <a:pPr algn="l" eaLnBrk="1" hangingPunct="1">
              <a:defRPr/>
            </a:pPr>
            <a:r>
              <a:rPr lang="fr-FR" sz="2400" dirty="0" smtClean="0"/>
              <a:t>Square de </a:t>
            </a:r>
            <a:r>
              <a:rPr lang="fr-FR" sz="2400" dirty="0" err="1" smtClean="0"/>
              <a:t>Meeûs</a:t>
            </a:r>
            <a:r>
              <a:rPr lang="fr-FR" sz="2400" dirty="0" smtClean="0"/>
              <a:t>, 18/2</a:t>
            </a:r>
          </a:p>
          <a:p>
            <a:pPr algn="l" eaLnBrk="1" hangingPunct="1">
              <a:defRPr/>
            </a:pPr>
            <a:r>
              <a:rPr lang="fr-FR" sz="2400" dirty="0" smtClean="0"/>
              <a:t>B-1050 Brussels, </a:t>
            </a:r>
            <a:r>
              <a:rPr lang="fr-FR" sz="2400" dirty="0" err="1" smtClean="0"/>
              <a:t>Belgium</a:t>
            </a:r>
            <a:endParaRPr lang="fr-FR" sz="2400" dirty="0" smtClean="0"/>
          </a:p>
          <a:p>
            <a:pPr algn="l" eaLnBrk="1" hangingPunct="1">
              <a:defRPr/>
            </a:pPr>
            <a:r>
              <a:rPr lang="fr-FR" sz="2400" dirty="0" smtClean="0"/>
              <a:t>Tel. +32 (2) 513 3969</a:t>
            </a:r>
          </a:p>
          <a:p>
            <a:pPr algn="l" eaLnBrk="1" hangingPunct="1">
              <a:defRPr/>
            </a:pPr>
            <a:r>
              <a:rPr lang="fr-FR" sz="2400" dirty="0" smtClean="0"/>
              <a:t>Fax + 32 (2) 513 2643</a:t>
            </a:r>
          </a:p>
          <a:p>
            <a:pPr algn="l" eaLnBrk="1" hangingPunct="1">
              <a:defRPr/>
            </a:pPr>
            <a:r>
              <a:rPr lang="fr-FR" sz="2400" dirty="0" smtClean="0"/>
              <a:t>E-mail: </a:t>
            </a:r>
            <a:r>
              <a:rPr lang="fr-FR" sz="2400" dirty="0" smtClean="0">
                <a:hlinkClick r:id="rId3"/>
              </a:rPr>
              <a:t>info@efama.org</a:t>
            </a:r>
            <a:endParaRPr lang="fr-FR" sz="2400" dirty="0" smtClean="0"/>
          </a:p>
          <a:p>
            <a:pPr algn="l" eaLnBrk="1" hangingPunct="1">
              <a:defRPr/>
            </a:pPr>
            <a:r>
              <a:rPr lang="fr-FR" sz="2400" dirty="0" smtClean="0"/>
              <a:t>www.efama.org</a:t>
            </a:r>
            <a:endParaRPr lang="nl-BE" sz="1600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4025" y="0"/>
            <a:ext cx="7747000" cy="795338"/>
          </a:xfrm>
        </p:spPr>
        <p:txBody>
          <a:bodyPr/>
          <a:lstStyle/>
          <a:p>
            <a:r>
              <a:rPr lang="fr-CH" smtClean="0"/>
              <a:t>Everything is on the move</a:t>
            </a:r>
            <a:endParaRPr lang="fr-FR" smtClean="0"/>
          </a:p>
        </p:txBody>
      </p:sp>
      <p:sp>
        <p:nvSpPr>
          <p:cNvPr id="8195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539750" y="1125538"/>
            <a:ext cx="8207375" cy="4895850"/>
          </a:xfrm>
          <a:solidFill>
            <a:srgbClr val="F2F2F2"/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61950" indent="-361950">
              <a:lnSpc>
                <a:spcPct val="80000"/>
              </a:lnSpc>
              <a:spcBef>
                <a:spcPct val="0"/>
              </a:spcBef>
              <a:buFont typeface="Arial" charset="0"/>
              <a:buNone/>
              <a:tabLst>
                <a:tab pos="361950" algn="l"/>
                <a:tab pos="714375" algn="l"/>
              </a:tabLst>
            </a:pPr>
            <a:r>
              <a:rPr lang="en-US" sz="2000" smtClean="0"/>
              <a:t>	The most important EU regulatory initiatives on investment funds and asset managers:</a:t>
            </a:r>
          </a:p>
          <a:p>
            <a:pPr marL="361950" indent="-361950">
              <a:lnSpc>
                <a:spcPct val="80000"/>
              </a:lnSpc>
              <a:spcBef>
                <a:spcPct val="0"/>
              </a:spcBef>
              <a:buFont typeface="Arial" charset="0"/>
              <a:buNone/>
              <a:tabLst>
                <a:tab pos="361950" algn="l"/>
                <a:tab pos="714375" algn="l"/>
              </a:tabLst>
            </a:pPr>
            <a:endParaRPr lang="en-US" sz="2000" smtClean="0"/>
          </a:p>
          <a:p>
            <a:pPr marL="804863" lvl="1" indent="-263525">
              <a:lnSpc>
                <a:spcPct val="80000"/>
              </a:lnSpc>
              <a:spcBef>
                <a:spcPct val="0"/>
              </a:spcBef>
              <a:buFont typeface="Arial" charset="0"/>
              <a:buNone/>
              <a:tabLst>
                <a:tab pos="361950" algn="l"/>
                <a:tab pos="714375" algn="l"/>
              </a:tabLst>
            </a:pPr>
            <a:endParaRPr lang="en-US" sz="1800" smtClean="0"/>
          </a:p>
          <a:p>
            <a:pPr marL="804863" lvl="1" indent="-263525">
              <a:lnSpc>
                <a:spcPct val="80000"/>
              </a:lnSpc>
              <a:spcBef>
                <a:spcPct val="0"/>
              </a:spcBef>
              <a:tabLst>
                <a:tab pos="361950" algn="l"/>
                <a:tab pos="714375" algn="l"/>
              </a:tabLst>
            </a:pPr>
            <a:endParaRPr lang="en-US" sz="1800" smtClean="0"/>
          </a:p>
          <a:p>
            <a:pPr marL="804863" lvl="1" indent="-263525">
              <a:lnSpc>
                <a:spcPct val="80000"/>
              </a:lnSpc>
              <a:spcBef>
                <a:spcPct val="0"/>
              </a:spcBef>
              <a:tabLst>
                <a:tab pos="361950" algn="l"/>
                <a:tab pos="714375" algn="l"/>
              </a:tabLst>
            </a:pPr>
            <a:endParaRPr lang="en-US" sz="1800" smtClean="0"/>
          </a:p>
        </p:txBody>
      </p:sp>
      <p:sp>
        <p:nvSpPr>
          <p:cNvPr id="5" name="Oval 4"/>
          <p:cNvSpPr/>
          <p:nvPr/>
        </p:nvSpPr>
        <p:spPr>
          <a:xfrm>
            <a:off x="4143375" y="2928938"/>
            <a:ext cx="1214438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AIFMD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1071563" y="3143250"/>
            <a:ext cx="1428750" cy="928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85000" lnSpcReduction="1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UCITS IV &amp; V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3857625" y="4071938"/>
            <a:ext cx="2214563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Depositary </a:t>
            </a:r>
            <a:r>
              <a:rPr lang="fr-B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regime</a:t>
            </a: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7072313" y="2286000"/>
            <a:ext cx="1143000" cy="714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MiFID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57250" y="4357688"/>
            <a:ext cx="2286000" cy="9286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85000" lnSpcReduction="1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Corporate Governance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2571750" y="2500313"/>
            <a:ext cx="1285875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85000" lnSpcReduction="10000"/>
          </a:bodyPr>
          <a:lstStyle/>
          <a:p>
            <a:pPr algn="ctr">
              <a:defRPr/>
            </a:pPr>
            <a:r>
              <a:rPr lang="fr-B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PRIPs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6227763" y="3716338"/>
            <a:ext cx="1143000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85000" lnSpcReduction="1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ICSD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3203575" y="1844675"/>
            <a:ext cx="2286000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>
              <a:defRPr/>
            </a:pPr>
            <a:r>
              <a:rPr lang="fr-B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Remuneration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2928938" y="3571875"/>
            <a:ext cx="1214437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1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6286500" y="4857750"/>
            <a:ext cx="1643063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Pensions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val 14"/>
          <p:cNvSpPr/>
          <p:nvPr/>
        </p:nvSpPr>
        <p:spPr>
          <a:xfrm>
            <a:off x="928688" y="2357438"/>
            <a:ext cx="1428750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47500" lnSpcReduction="2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OTC Derivatives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>
          <a:xfrm>
            <a:off x="5580063" y="2565400"/>
            <a:ext cx="1285875" cy="7858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 </a:t>
            </a:r>
            <a:r>
              <a:rPr lang="fr-B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selling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Oval 17"/>
          <p:cNvSpPr/>
          <p:nvPr/>
        </p:nvSpPr>
        <p:spPr>
          <a:xfrm>
            <a:off x="3357563" y="5214938"/>
            <a:ext cx="2071687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55000" lnSpcReduction="20000"/>
          </a:bodyPr>
          <a:lstStyle/>
          <a:p>
            <a:pPr algn="ctr">
              <a:defRPr/>
            </a:pPr>
            <a:r>
              <a:rPr lang="fr-B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Supervisory</a:t>
            </a: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Framework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Oval 18"/>
          <p:cNvSpPr/>
          <p:nvPr/>
        </p:nvSpPr>
        <p:spPr>
          <a:xfrm>
            <a:off x="7643813" y="3429000"/>
            <a:ext cx="1000125" cy="571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090172-87F4-4784-AB61-D58126B4CDEE}" type="slidenum">
              <a:rPr lang="nl-BE" smtClean="0"/>
              <a:pPr>
                <a:defRPr/>
              </a:pPr>
              <a:t>3</a:t>
            </a:fld>
            <a:endParaRPr lang="nl-BE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  <p:sp>
        <p:nvSpPr>
          <p:cNvPr id="20" name="Oval 19"/>
          <p:cNvSpPr/>
          <p:nvPr/>
        </p:nvSpPr>
        <p:spPr>
          <a:xfrm>
            <a:off x="5795963" y="1557338"/>
            <a:ext cx="2286000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55000" lnSpcReduction="20000"/>
          </a:bodyPr>
          <a:lstStyle/>
          <a:p>
            <a:pPr algn="ctr">
              <a:defRPr/>
            </a:pP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</a:t>
            </a:r>
            <a:r>
              <a:rPr lang="fr-B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</a:t>
            </a:r>
            <a:r>
              <a:rPr lang="fr-B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B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AIFMD: Not a hedge fund directive</a:t>
            </a:r>
            <a:endParaRPr lang="en-US" smtClean="0"/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 bwMode="auto">
          <a:solidFill>
            <a:srgbClr val="F2F2F2"/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endParaRPr lang="en-GB" sz="2400" dirty="0" smtClean="0"/>
          </a:p>
          <a:p>
            <a:pPr>
              <a:lnSpc>
                <a:spcPct val="90000"/>
              </a:lnSpc>
            </a:pPr>
            <a:r>
              <a:rPr lang="en-GB" sz="2400" dirty="0" smtClean="0"/>
              <a:t>Majority of EU funds in scope have nothing to do with hedge funds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A</a:t>
            </a:r>
            <a:r>
              <a:rPr lang="en-GB" sz="2400" dirty="0" err="1" smtClean="0"/>
              <a:t>ll</a:t>
            </a:r>
            <a:r>
              <a:rPr lang="en-GB" sz="2400" dirty="0" smtClean="0"/>
              <a:t> of these will have to restructure their activities to comply with the AIFMD</a:t>
            </a:r>
            <a:r>
              <a:rPr lang="en-US" sz="24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A very complex piece of legislation which regulators and the industry </a:t>
            </a:r>
            <a:r>
              <a:rPr lang="en-US" sz="2400" dirty="0" smtClean="0"/>
              <a:t>now </a:t>
            </a:r>
            <a:r>
              <a:rPr lang="en-US" sz="2400" dirty="0" smtClean="0"/>
              <a:t>have </a:t>
            </a:r>
            <a:r>
              <a:rPr lang="en-US" sz="2400" dirty="0" smtClean="0"/>
              <a:t>to </a:t>
            </a:r>
            <a:r>
              <a:rPr lang="en-US" sz="2400" dirty="0" smtClean="0"/>
              <a:t>put </a:t>
            </a:r>
            <a:r>
              <a:rPr lang="en-US" sz="2400" dirty="0" smtClean="0"/>
              <a:t>into practice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A pragmatic approach should be taken in the implementation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Unnecessary restructuring should be </a:t>
            </a:r>
            <a:r>
              <a:rPr lang="en-US" sz="2400" dirty="0" err="1" smtClean="0"/>
              <a:t>minimised</a:t>
            </a:r>
            <a:r>
              <a:rPr lang="en-US" sz="2400" dirty="0" smtClean="0"/>
              <a:t> as the industry is already well regulated at a national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28B080-332C-4713-9030-1B6276AAEF7F}" type="slidenum">
              <a:rPr lang="nl-BE" smtClean="0"/>
              <a:pPr>
                <a:defRPr/>
              </a:pPr>
              <a:t>4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AIFMD: Overview Timing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360363" y="1079500"/>
            <a:ext cx="8243887" cy="4895850"/>
          </a:xfrm>
          <a:solidFill>
            <a:srgbClr val="F2F2F2"/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533400" indent="-533400">
              <a:buFont typeface="Arial" charset="0"/>
              <a:buNone/>
              <a:defRPr/>
            </a:pPr>
            <a:r>
              <a:rPr lang="en-US" sz="2000" b="1" dirty="0" smtClean="0"/>
              <a:t>Transposition into National Law and Application</a:t>
            </a:r>
          </a:p>
          <a:p>
            <a:pPr marL="533400" indent="-533400">
              <a:buFont typeface="Arial" charset="0"/>
              <a:buNone/>
              <a:defRPr/>
            </a:pPr>
            <a:endParaRPr lang="en-US" sz="2000" dirty="0" smtClean="0"/>
          </a:p>
          <a:p>
            <a:pPr marL="533400" indent="-533400">
              <a:defRPr/>
            </a:pPr>
            <a:r>
              <a:rPr lang="en-US" sz="2000" dirty="0" smtClean="0"/>
              <a:t>Until summer 2013 (2 years after entry into force) - Transposition by EU Member States into national law: I</a:t>
            </a:r>
            <a:r>
              <a:rPr lang="en-US" sz="2000" dirty="0" smtClean="0">
                <a:solidFill>
                  <a:srgbClr val="000000"/>
                </a:solidFill>
              </a:rPr>
              <a:t>mmediate application for new AIFM and AIF </a:t>
            </a:r>
          </a:p>
          <a:p>
            <a:pPr marL="533400" indent="-533400">
              <a:defRPr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533400" indent="-533400"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Until summer 2014 – 1 year-extended-transitional-period for EU AIFM existing before transposition to comply with AIFMD and submit request for authorization</a:t>
            </a:r>
          </a:p>
          <a:p>
            <a:pPr marL="533400" indent="-533400">
              <a:defRPr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533400" indent="-533400">
              <a:defRPr/>
            </a:pPr>
            <a:r>
              <a:rPr lang="en-US" sz="2000" dirty="0" smtClean="0"/>
              <a:t>2011 until 2018 – Transitional period regarding cross-border marketing/management; Parallel systems of EU Passport and </a:t>
            </a:r>
            <a:r>
              <a:rPr lang="en-US" sz="2000" dirty="0" smtClean="0">
                <a:solidFill>
                  <a:srgbClr val="000000"/>
                </a:solidFill>
              </a:rPr>
              <a:t>national regimes of EU Member States regarding marketing / management for </a:t>
            </a:r>
            <a:r>
              <a:rPr lang="en-US" sz="2000" dirty="0" smtClean="0"/>
              <a:t>Third Country Funds or Third Country Managers</a:t>
            </a:r>
          </a:p>
          <a:p>
            <a:pPr marL="533400" indent="-533400">
              <a:defRPr/>
            </a:pPr>
            <a:endParaRPr lang="en-US" sz="2000" dirty="0" smtClean="0"/>
          </a:p>
          <a:p>
            <a:pPr marL="533400" indent="-533400">
              <a:defRPr/>
            </a:pPr>
            <a:r>
              <a:rPr lang="en-US" sz="2000" dirty="0" smtClean="0"/>
              <a:t>2018 – End of transitional period; European Passport-system only existing and mandatory regime</a:t>
            </a:r>
          </a:p>
          <a:p>
            <a:pPr marL="533400" indent="-533400">
              <a:defRPr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533400" indent="-533400">
              <a:defRPr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533400" indent="-533400">
              <a:defRPr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533400" indent="-533400">
              <a:defRPr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533400" indent="-533400">
              <a:defRPr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533400" indent="-533400">
              <a:defRPr/>
            </a:pPr>
            <a:endParaRPr lang="en-US" sz="1800" dirty="0" smtClean="0"/>
          </a:p>
          <a:p>
            <a:pPr marL="533400" indent="-533400">
              <a:buFont typeface="Arial" charset="0"/>
              <a:buNone/>
              <a:defRPr/>
            </a:pPr>
            <a:endParaRPr lang="en-US" sz="1800" b="1" dirty="0" smtClean="0"/>
          </a:p>
          <a:p>
            <a:pPr marL="533400" indent="-533400">
              <a:lnSpc>
                <a:spcPct val="90000"/>
              </a:lnSpc>
              <a:buFont typeface="Arial" charset="0"/>
              <a:buNone/>
              <a:defRPr/>
            </a:pPr>
            <a:endParaRPr lang="en-US" sz="1800" b="1" dirty="0" smtClean="0"/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endParaRPr lang="nl-BE" sz="1200" dirty="0">
              <a:solidFill>
                <a:schemeClr val="tx1">
                  <a:tint val="75000"/>
                </a:schemeClr>
              </a:solidFill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986D92-D512-4D78-9448-B888C2145AE2}" type="slidenum">
              <a:rPr lang="nl-BE" smtClean="0"/>
              <a:pPr>
                <a:defRPr/>
              </a:pPr>
              <a:t>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AIFMD: Overview Timing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360363" y="1079500"/>
            <a:ext cx="8243887" cy="4895850"/>
          </a:xfrm>
          <a:solidFill>
            <a:srgbClr val="F2F2F2"/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33400" indent="-533400">
              <a:buFont typeface="Arial" charset="0"/>
              <a:buNone/>
              <a:defRPr/>
            </a:pPr>
            <a:r>
              <a:rPr lang="en-US" sz="2000" b="1" dirty="0" smtClean="0"/>
              <a:t>Level 2 and Level 3</a:t>
            </a:r>
          </a:p>
          <a:p>
            <a:pPr marL="533400" indent="-533400">
              <a:buFont typeface="Arial" charset="0"/>
              <a:buNone/>
              <a:defRPr/>
            </a:pPr>
            <a:endParaRPr lang="en-US" sz="2000" b="1" dirty="0" smtClean="0"/>
          </a:p>
          <a:p>
            <a:pPr marL="533400" indent="-533400">
              <a:buFont typeface="Arial" charset="0"/>
              <a:buNone/>
              <a:defRPr/>
            </a:pPr>
            <a:r>
              <a:rPr lang="en-US" sz="2000" dirty="0" smtClean="0"/>
              <a:t>European Commission and ESMA to adopt/conduct:</a:t>
            </a:r>
          </a:p>
          <a:p>
            <a:pPr marL="533400" indent="-533400">
              <a:buFont typeface="Arial" charset="0"/>
              <a:buNone/>
              <a:defRPr/>
            </a:pPr>
            <a:endParaRPr lang="en-US" sz="2000" dirty="0" smtClean="0"/>
          </a:p>
          <a:p>
            <a:pPr marL="533400" indent="-533400">
              <a:buFontTx/>
              <a:buChar char="-"/>
              <a:defRPr/>
            </a:pPr>
            <a:r>
              <a:rPr lang="en-US" sz="2000" dirty="0" smtClean="0"/>
              <a:t>Level 2 implementing measures</a:t>
            </a:r>
          </a:p>
          <a:p>
            <a:pPr marL="533400" indent="-533400">
              <a:buFontTx/>
              <a:buChar char="-"/>
              <a:defRPr/>
            </a:pPr>
            <a:r>
              <a:rPr lang="en-US" sz="2000" dirty="0" smtClean="0"/>
              <a:t>Level 3 Technical standards and guidelines and</a:t>
            </a:r>
          </a:p>
          <a:p>
            <a:pPr marL="533400" indent="-533400">
              <a:buFontTx/>
              <a:buChar char="-"/>
              <a:defRPr/>
            </a:pPr>
            <a:r>
              <a:rPr lang="en-US" sz="2000" dirty="0" smtClean="0"/>
              <a:t>Impact  Assessment</a:t>
            </a:r>
          </a:p>
          <a:p>
            <a:pPr marL="533400" indent="-533400">
              <a:defRPr/>
            </a:pPr>
            <a:endParaRPr lang="en-US" sz="2000" dirty="0" smtClean="0"/>
          </a:p>
          <a:p>
            <a:pPr marL="533400" indent="-533400">
              <a:buFont typeface="Arial" charset="0"/>
              <a:buNone/>
              <a:defRPr/>
            </a:pPr>
            <a:r>
              <a:rPr lang="en-US" sz="2000" dirty="0" smtClean="0"/>
              <a:t>Envisaged timing – phased approach:</a:t>
            </a:r>
          </a:p>
          <a:p>
            <a:pPr marL="533400" indent="-533400">
              <a:buFont typeface="Arial" charset="0"/>
              <a:buNone/>
              <a:defRPr/>
            </a:pPr>
            <a:endParaRPr lang="en-US" sz="2000" dirty="0" smtClean="0"/>
          </a:p>
          <a:p>
            <a:pPr marL="533400" indent="-533400">
              <a:buFontTx/>
              <a:buChar char="-"/>
              <a:defRPr/>
            </a:pPr>
            <a:r>
              <a:rPr lang="en-US" sz="2000" dirty="0" smtClean="0"/>
              <a:t>1 year after entry into force: Deliver nearly entire package of Level 2 and Level 3 measures</a:t>
            </a:r>
          </a:p>
          <a:p>
            <a:pPr marL="533400" indent="-533400">
              <a:buFontTx/>
              <a:buChar char="-"/>
              <a:defRPr/>
            </a:pPr>
            <a:r>
              <a:rPr lang="en-US" sz="2000" dirty="0" smtClean="0"/>
              <a:t>Different timeline for Level 2 measures regarding “Third Country Passport”</a:t>
            </a:r>
          </a:p>
          <a:p>
            <a:pPr marL="533400" indent="-533400">
              <a:defRPr/>
            </a:pPr>
            <a:endParaRPr lang="en-US" sz="2000" dirty="0" smtClean="0"/>
          </a:p>
          <a:p>
            <a:pPr marL="533400" indent="-533400">
              <a:defRPr/>
            </a:pPr>
            <a:endParaRPr lang="en-US" sz="2000" dirty="0" smtClean="0"/>
          </a:p>
          <a:p>
            <a:pPr marL="533400" indent="-533400">
              <a:defRPr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533400" indent="-533400">
              <a:defRPr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533400" indent="-533400">
              <a:defRPr/>
            </a:pPr>
            <a:endParaRPr lang="en-US" sz="1800" dirty="0" smtClean="0"/>
          </a:p>
          <a:p>
            <a:pPr marL="533400" indent="-533400">
              <a:buFont typeface="Arial" charset="0"/>
              <a:buNone/>
              <a:defRPr/>
            </a:pPr>
            <a:endParaRPr lang="en-US" sz="1800" b="1" dirty="0" smtClean="0"/>
          </a:p>
          <a:p>
            <a:pPr marL="533400" indent="-533400">
              <a:lnSpc>
                <a:spcPct val="90000"/>
              </a:lnSpc>
              <a:buFont typeface="Arial" charset="0"/>
              <a:buNone/>
              <a:defRPr/>
            </a:pPr>
            <a:endParaRPr lang="en-US" sz="1800" b="1" dirty="0" smtClean="0"/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endParaRPr lang="nl-BE" sz="1200" dirty="0">
              <a:solidFill>
                <a:schemeClr val="tx1">
                  <a:tint val="75000"/>
                </a:schemeClr>
              </a:solidFill>
              <a:latin typeface="+mj-l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490F74-2963-4B74-B8A9-0C1D4DCF15CE}" type="slidenum">
              <a:rPr lang="nl-BE" smtClean="0"/>
              <a:pPr>
                <a:defRPr/>
              </a:pPr>
              <a:t>6</a:t>
            </a:fld>
            <a:endParaRPr lang="nl-B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AIFMD: Overview Timing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4294967295"/>
          </p:nvPr>
        </p:nvSpPr>
        <p:spPr bwMode="auto">
          <a:xfrm>
            <a:off x="360363" y="1079500"/>
            <a:ext cx="8243887" cy="4895850"/>
          </a:xfrm>
          <a:solidFill>
            <a:srgbClr val="F2F2F2"/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533400" indent="-533400">
              <a:buFont typeface="Arial" charset="0"/>
              <a:buNone/>
            </a:pPr>
            <a:r>
              <a:rPr lang="en-US" sz="2200" b="1" smtClean="0"/>
              <a:t>Level 2</a:t>
            </a:r>
          </a:p>
          <a:p>
            <a:pPr marL="533400" indent="-533400">
              <a:buFont typeface="Arial" charset="0"/>
              <a:buNone/>
            </a:pPr>
            <a:endParaRPr lang="en-US" sz="2000" smtClean="0"/>
          </a:p>
          <a:p>
            <a:pPr marL="533400" indent="-533400"/>
            <a:r>
              <a:rPr lang="en-US" sz="2000" smtClean="0"/>
              <a:t>December 2010 – European Commission Mandate to ESMA with 4 Parts: </a:t>
            </a:r>
          </a:p>
          <a:p>
            <a:pPr marL="933450" lvl="1" indent="-20638">
              <a:buFont typeface="Arial" charset="0"/>
              <a:buNone/>
            </a:pPr>
            <a:endParaRPr lang="en-US" sz="1600" smtClean="0">
              <a:solidFill>
                <a:schemeClr val="tx1"/>
              </a:solidFill>
            </a:endParaRPr>
          </a:p>
          <a:p>
            <a:pPr marL="933450" lvl="1" indent="-20638">
              <a:buFont typeface="Arial" charset="0"/>
              <a:buNone/>
            </a:pPr>
            <a:r>
              <a:rPr lang="en-US" sz="1600" smtClean="0">
                <a:solidFill>
                  <a:schemeClr val="tx1"/>
                </a:solidFill>
              </a:rPr>
              <a:t>	I. General Provisions of the AIFMD, authorisation and operation conditions for AIFM</a:t>
            </a:r>
          </a:p>
          <a:p>
            <a:pPr marL="933450" lvl="1" indent="-20638">
              <a:buFont typeface="Arial" charset="0"/>
              <a:buNone/>
            </a:pPr>
            <a:r>
              <a:rPr lang="en-US" sz="1600" smtClean="0">
                <a:solidFill>
                  <a:schemeClr val="tx1"/>
                </a:solidFill>
              </a:rPr>
              <a:t>	II. Depositary Requirements</a:t>
            </a:r>
          </a:p>
          <a:p>
            <a:pPr marL="933450" lvl="1" indent="-20638">
              <a:buFont typeface="Arial" charset="0"/>
              <a:buNone/>
            </a:pPr>
            <a:r>
              <a:rPr lang="en-US" sz="1600" smtClean="0">
                <a:solidFill>
                  <a:schemeClr val="tx1"/>
                </a:solidFill>
              </a:rPr>
              <a:t>III. Transparency Requirements and Leverage</a:t>
            </a:r>
          </a:p>
          <a:p>
            <a:pPr marL="933450" lvl="1" indent="-20638">
              <a:buFont typeface="Arial" charset="0"/>
              <a:buNone/>
            </a:pPr>
            <a:r>
              <a:rPr lang="en-US" sz="1600" smtClean="0">
                <a:solidFill>
                  <a:schemeClr val="tx1"/>
                </a:solidFill>
              </a:rPr>
              <a:t>IV. Supervision of AIFM, including 3</a:t>
            </a:r>
            <a:r>
              <a:rPr lang="en-US" sz="1600" baseline="30000" smtClean="0">
                <a:solidFill>
                  <a:schemeClr val="tx1"/>
                </a:solidFill>
              </a:rPr>
              <a:t>rd</a:t>
            </a:r>
            <a:r>
              <a:rPr lang="en-US" sz="1600" smtClean="0">
                <a:solidFill>
                  <a:schemeClr val="tx1"/>
                </a:solidFill>
              </a:rPr>
              <a:t> Country AIFM</a:t>
            </a:r>
          </a:p>
          <a:p>
            <a:pPr marL="533400" indent="-533400">
              <a:buFont typeface="Arial" charset="0"/>
              <a:buNone/>
            </a:pPr>
            <a:r>
              <a:rPr lang="en-US" sz="2000" smtClean="0"/>
              <a:t>	</a:t>
            </a:r>
          </a:p>
          <a:p>
            <a:pPr marL="533400" indent="-533400"/>
            <a:r>
              <a:rPr lang="en-US" sz="2000" smtClean="0"/>
              <a:t>December 2010 - CESR Call for Evidence based on the mandate, deadline 14 January 2011</a:t>
            </a:r>
          </a:p>
          <a:p>
            <a:pPr marL="533400" indent="-533400"/>
            <a:r>
              <a:rPr lang="en-US" sz="2000" smtClean="0"/>
              <a:t>Deadline for ESMA Advice to Commission 16 November 2011</a:t>
            </a:r>
          </a:p>
          <a:p>
            <a:pPr marL="533400" indent="-533400"/>
            <a:endParaRPr lang="en-US" sz="2000" smtClean="0"/>
          </a:p>
          <a:p>
            <a:pPr marL="533400" indent="-533400"/>
            <a:endParaRPr lang="en-US" sz="2000" smtClean="0"/>
          </a:p>
          <a:p>
            <a:pPr marL="533400" indent="-533400">
              <a:buFont typeface="Arial" charset="0"/>
              <a:buNone/>
            </a:pPr>
            <a:endParaRPr lang="en-US" sz="2000" smtClean="0"/>
          </a:p>
          <a:p>
            <a:pPr marL="533400" indent="-533400"/>
            <a:endParaRPr lang="en-US" sz="2000" smtClean="0">
              <a:solidFill>
                <a:srgbClr val="000000"/>
              </a:solidFill>
            </a:endParaRPr>
          </a:p>
          <a:p>
            <a:pPr marL="533400" indent="-533400"/>
            <a:endParaRPr lang="en-US" sz="1800" smtClean="0">
              <a:solidFill>
                <a:srgbClr val="000000"/>
              </a:solidFill>
            </a:endParaRPr>
          </a:p>
          <a:p>
            <a:pPr marL="533400" indent="-533400"/>
            <a:endParaRPr lang="en-US" sz="1800" smtClean="0"/>
          </a:p>
          <a:p>
            <a:pPr marL="533400" indent="-533400">
              <a:buFont typeface="Arial" charset="0"/>
              <a:buNone/>
            </a:pPr>
            <a:endParaRPr lang="en-US" sz="1800" b="1" smtClean="0"/>
          </a:p>
          <a:p>
            <a:pPr marL="533400" indent="-533400">
              <a:lnSpc>
                <a:spcPct val="90000"/>
              </a:lnSpc>
              <a:buFont typeface="Arial" charset="0"/>
              <a:buNone/>
            </a:pPr>
            <a:endParaRPr lang="en-US" sz="1800" b="1" smtClean="0"/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endParaRPr lang="nl-BE" sz="1200" dirty="0">
              <a:solidFill>
                <a:schemeClr val="tx1">
                  <a:tint val="75000"/>
                </a:schemeClr>
              </a:solidFill>
              <a:latin typeface="+mj-l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D41773-F11D-4755-A881-B6B157B41DDA}" type="slidenum">
              <a:rPr lang="nl-BE" smtClean="0"/>
              <a:pPr>
                <a:defRPr/>
              </a:pPr>
              <a:t>7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AIFMD: </a:t>
            </a:r>
            <a:r>
              <a:rPr lang="en-GB" smtClean="0"/>
              <a:t>Depositary liability</a:t>
            </a:r>
            <a:endParaRPr lang="en-US" smtClean="0"/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 bwMode="auto">
          <a:solidFill>
            <a:srgbClr val="F2F2F2"/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mtClean="0"/>
              <a:t>The level of liability is much higher than currently and its business impact is to be seen</a:t>
            </a:r>
          </a:p>
          <a:p>
            <a:endParaRPr lang="en-GB" smtClean="0"/>
          </a:p>
          <a:p>
            <a:r>
              <a:rPr lang="en-GB" smtClean="0"/>
              <a:t>Clearly pressure towards higher fees</a:t>
            </a:r>
          </a:p>
          <a:p>
            <a:endParaRPr lang="en-GB" smtClean="0"/>
          </a:p>
          <a:p>
            <a:r>
              <a:rPr lang="en-GB" smtClean="0"/>
              <a:t>Emerging market funds will be an issue</a:t>
            </a:r>
          </a:p>
          <a:p>
            <a:endParaRPr lang="en-GB" smtClean="0"/>
          </a:p>
          <a:p>
            <a:r>
              <a:rPr lang="en-GB" smtClean="0"/>
              <a:t>Implementing measures still to provide important guidance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940425" y="6381750"/>
            <a:ext cx="2786063" cy="333375"/>
          </a:xfrm>
        </p:spPr>
        <p:txBody>
          <a:bodyPr/>
          <a:lstStyle/>
          <a:p>
            <a:pPr>
              <a:defRPr/>
            </a:pPr>
            <a:fld id="{AA7E16E7-8553-4239-8FAC-A6D524DC2C80}" type="slidenum">
              <a:rPr lang="nl-BE"/>
              <a:pPr>
                <a:defRPr/>
              </a:pPr>
              <a:t>8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>
          <a:xfrm>
            <a:off x="454025" y="0"/>
            <a:ext cx="8099425" cy="792163"/>
          </a:xfrm>
        </p:spPr>
        <p:txBody>
          <a:bodyPr/>
          <a:lstStyle/>
          <a:p>
            <a:r>
              <a:rPr lang="fr-FR" smtClean="0"/>
              <a:t>AIFMD: Industry View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539750" y="1079500"/>
            <a:ext cx="8243888" cy="4895850"/>
          </a:xfrm>
          <a:solidFill>
            <a:srgbClr val="F2F2F2"/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400" b="1" dirty="0" smtClean="0"/>
              <a:t>Where does the AIFMD impact an asset manager?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Additional license as AIFM needed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Rules require restructuring / changes of current practices and will add costs, thus potentially lower returns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EU Management Company Passport could bring opportunities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EU Fund Passport for selling to institutional investors could be useful though more flexible national private placement regimes should have remained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No passport for marketing to retail investors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800" dirty="0" smtClean="0"/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940425" y="6381750"/>
            <a:ext cx="2786063" cy="333375"/>
          </a:xfrm>
        </p:spPr>
        <p:txBody>
          <a:bodyPr/>
          <a:lstStyle/>
          <a:p>
            <a:pPr>
              <a:defRPr/>
            </a:pPr>
            <a:fld id="{70D671E4-48FB-4595-90B5-1A1101AB4056}" type="slidenum">
              <a:rPr lang="nl-BE"/>
              <a:pPr>
                <a:defRPr/>
              </a:pPr>
              <a:t>9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AKAT ČR - SASS Conference, Prague, 19 May 2011</a:t>
            </a:r>
            <a:endParaRPr lang="nl-BE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FAMA Template for Powerpoint Presentations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29839</TotalTime>
  <Words>1566</Words>
  <Application>Microsoft Office PowerPoint</Application>
  <PresentationFormat>On-screen Show (4:3)</PresentationFormat>
  <Paragraphs>315</Paragraphs>
  <Slides>21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Times New Roman</vt:lpstr>
      <vt:lpstr>Arial</vt:lpstr>
      <vt:lpstr>Wingdings</vt:lpstr>
      <vt:lpstr>Wingdings 3</vt:lpstr>
      <vt:lpstr>EFAMA Template for Powerpoint Presentations</vt:lpstr>
      <vt:lpstr>Latest developments in the  EU regulation impacting  investment management</vt:lpstr>
      <vt:lpstr>"EFAMA Land"</vt:lpstr>
      <vt:lpstr>Everything is on the move</vt:lpstr>
      <vt:lpstr>AIFMD: Not a hedge fund directive</vt:lpstr>
      <vt:lpstr>AIFMD: Overview Timing</vt:lpstr>
      <vt:lpstr>AIFMD: Overview Timing</vt:lpstr>
      <vt:lpstr>AIFMD: Overview Timing</vt:lpstr>
      <vt:lpstr>AIFMD: Depositary liability</vt:lpstr>
      <vt:lpstr>AIFMD: Industry View</vt:lpstr>
      <vt:lpstr>Likely overall impact of AIFMD</vt:lpstr>
      <vt:lpstr>UCITS V – Next steps</vt:lpstr>
      <vt:lpstr>ICSD Review</vt:lpstr>
      <vt:lpstr>ICSD Review: in Council</vt:lpstr>
      <vt:lpstr>ICSD Review: in European Parliament</vt:lpstr>
      <vt:lpstr>Packaged Retail Investment Products (PRIPs)</vt:lpstr>
      <vt:lpstr>PRIPs/MiFID Review/IMD Review: Next Steps</vt:lpstr>
      <vt:lpstr>MiFID Review – Key Issues</vt:lpstr>
      <vt:lpstr>OTC Derivatives - EMIR: Key Issues </vt:lpstr>
      <vt:lpstr>EMIR: Unintended consequences</vt:lpstr>
      <vt:lpstr>Rising regulatory cost a risk for the competitiveness of funds</vt:lpstr>
      <vt:lpstr>Contact</vt:lpstr>
    </vt:vector>
  </TitlesOfParts>
  <Company>FEFSI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AGM</dc:title>
  <dc:creator>Steffen Matthias</dc:creator>
  <cp:lastModifiedBy>miriam</cp:lastModifiedBy>
  <cp:revision>2120</cp:revision>
  <cp:lastPrinted>2002-02-23T17:27:41Z</cp:lastPrinted>
  <dcterms:created xsi:type="dcterms:W3CDTF">2001-11-28T09:17:33Z</dcterms:created>
  <dcterms:modified xsi:type="dcterms:W3CDTF">2011-05-02T09:35:41Z</dcterms:modified>
  <cp:category>supporting discussion with members</cp:category>
</cp:coreProperties>
</file>