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57" r:id="rId12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Zo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style val="26"/>
  <c:chart>
    <c:plotArea>
      <c:layout/>
      <c:pieChart>
        <c:varyColors val="1"/>
        <c:ser>
          <c:idx val="0"/>
          <c:order val="0"/>
          <c:dLbls>
            <c:dLbl>
              <c:idx val="0"/>
              <c:delete val="1"/>
            </c:dLbl>
            <c:dLbl>
              <c:idx val="1"/>
              <c:layout>
                <c:manualLayout>
                  <c:x val="-7.1598558860697964E-2"/>
                  <c:y val="0.15487709466471555"/>
                </c:manualLayout>
              </c:layout>
              <c:showVal val="1"/>
            </c:dLbl>
            <c:dLbl>
              <c:idx val="2"/>
              <c:layout>
                <c:manualLayout>
                  <c:x val="0.10163574171284151"/>
                  <c:y val="-0.24250861087463596"/>
                </c:manualLayout>
              </c:layout>
              <c:showVal val="1"/>
            </c:dLbl>
            <c:dLbl>
              <c:idx val="3"/>
              <c:layout>
                <c:manualLayout>
                  <c:x val="6.7627831243316861E-3"/>
                  <c:y val="9.7501901805207066E-3"/>
                </c:manualLayout>
              </c:layout>
              <c:showVal val="1"/>
            </c:dLbl>
            <c:dLbl>
              <c:idx val="4"/>
              <c:delete val="1"/>
            </c:dLbl>
            <c:showVal val="1"/>
            <c:showLeaderLines val="1"/>
          </c:dLbls>
          <c:cat>
            <c:strRef>
              <c:f>Hárok1!$A$2:$A$6</c:f>
              <c:strCache>
                <c:ptCount val="5"/>
                <c:pt idx="0">
                  <c:v>výborné  (rast AUM viac ako 80%, napr. v rokoch 2003-2007 dosiahol rast AUM 84,1%)</c:v>
                </c:pt>
                <c:pt idx="1">
                  <c:v>veľmi dobré (rast AUM od 40% až 80%) </c:v>
                </c:pt>
                <c:pt idx="2">
                  <c:v>dobré (rast AUM od 10% do 40%) </c:v>
                </c:pt>
                <c:pt idx="3">
                  <c:v>zlé (rast AUM menej ako 10%, prípadne pokles)</c:v>
                </c:pt>
                <c:pt idx="4">
                  <c:v>nevyjadrujem sa  </c:v>
                </c:pt>
              </c:strCache>
            </c:strRef>
          </c:cat>
          <c:val>
            <c:numRef>
              <c:f>Hárok1!$B$2:$B$6</c:f>
              <c:numCache>
                <c:formatCode>0.00%</c:formatCode>
                <c:ptCount val="5"/>
                <c:pt idx="0">
                  <c:v>0</c:v>
                </c:pt>
                <c:pt idx="1">
                  <c:v>0.18400000000000005</c:v>
                </c:pt>
                <c:pt idx="2">
                  <c:v>0.78900000000000003</c:v>
                </c:pt>
                <c:pt idx="3">
                  <c:v>2.6000000000000006E-2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8658367356858199"/>
          <c:y val="5.0827500729075527E-2"/>
          <c:w val="0.40093588995819968"/>
          <c:h val="0.89371536891221859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style val="26"/>
  <c:chart>
    <c:plotArea>
      <c:layout/>
      <c:pieChart>
        <c:varyColors val="1"/>
        <c:ser>
          <c:idx val="0"/>
          <c:order val="0"/>
          <c:dLbls>
            <c:dLbl>
              <c:idx val="1"/>
              <c:layout>
                <c:manualLayout>
                  <c:x val="-0.14373487168270638"/>
                  <c:y val="-3.0384030978600582E-2"/>
                </c:manualLayout>
              </c:layout>
              <c:showVal val="1"/>
            </c:dLbl>
            <c:dLbl>
              <c:idx val="2"/>
              <c:layout>
                <c:manualLayout>
                  <c:x val="0.16517917031204432"/>
                  <c:y val="-3.177467425164545E-2"/>
                </c:manualLayout>
              </c:layout>
              <c:showVal val="1"/>
            </c:dLbl>
            <c:dLbl>
              <c:idx val="3"/>
              <c:layout>
                <c:manualLayout>
                  <c:x val="4.6309905706231162E-2"/>
                  <c:y val="0.14817376986952832"/>
                </c:manualLayout>
              </c:layout>
              <c:showVal val="1"/>
            </c:dLbl>
            <c:dLbl>
              <c:idx val="4"/>
              <c:delete val="1"/>
            </c:dLbl>
            <c:showVal val="1"/>
            <c:showLeaderLines val="1"/>
          </c:dLbls>
          <c:cat>
            <c:strRef>
              <c:f>Hárok1!$A$15:$A$19</c:f>
              <c:strCache>
                <c:ptCount val="5"/>
                <c:pt idx="0">
                  <c:v>minimálne o 80% </c:v>
                </c:pt>
                <c:pt idx="1">
                  <c:v>o 40% až 80%  </c:v>
                </c:pt>
                <c:pt idx="2">
                  <c:v>o 10% až 40%  </c:v>
                </c:pt>
                <c:pt idx="3">
                  <c:v>rast bude maximálne 10%, prípadne objem fondov poklesne</c:v>
                </c:pt>
                <c:pt idx="4">
                  <c:v>nevyjadrujem sa</c:v>
                </c:pt>
              </c:strCache>
            </c:strRef>
          </c:cat>
          <c:val>
            <c:numRef>
              <c:f>Hárok1!$B$15:$B$19</c:f>
              <c:numCache>
                <c:formatCode>0.00%</c:formatCode>
                <c:ptCount val="5"/>
                <c:pt idx="0">
                  <c:v>2.5999999999999999E-2</c:v>
                </c:pt>
                <c:pt idx="1">
                  <c:v>0.5</c:v>
                </c:pt>
                <c:pt idx="2">
                  <c:v>0.39500000000000013</c:v>
                </c:pt>
                <c:pt idx="3">
                  <c:v>7.9000000000000029E-2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9500546806649168"/>
          <c:y val="7.2154782735491418E-2"/>
          <c:w val="0.39403567609604367"/>
          <c:h val="0.85569043452901827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style val="26"/>
  <c:chart>
    <c:plotArea>
      <c:layout/>
      <c:pieChart>
        <c:varyColors val="1"/>
        <c:ser>
          <c:idx val="0"/>
          <c:order val="0"/>
          <c:dLbls>
            <c:dLbl>
              <c:idx val="0"/>
              <c:delete val="1"/>
            </c:dLbl>
            <c:dLbl>
              <c:idx val="1"/>
              <c:layout>
                <c:manualLayout>
                  <c:x val="-0.1043883663847574"/>
                  <c:y val="0.15685214395256883"/>
                </c:manualLayout>
              </c:layout>
              <c:showVal val="1"/>
            </c:dLbl>
            <c:dLbl>
              <c:idx val="2"/>
              <c:layout>
                <c:manualLayout>
                  <c:x val="3.4098923398464077E-2"/>
                  <c:y val="-0.25052325880702075"/>
                </c:manualLayout>
              </c:layout>
              <c:showVal val="1"/>
            </c:dLbl>
            <c:dLbl>
              <c:idx val="3"/>
              <c:layout>
                <c:manualLayout>
                  <c:x val="7.8393299795858878E-2"/>
                  <c:y val="0.14643844856884614"/>
                </c:manualLayout>
              </c:layout>
              <c:showVal val="1"/>
            </c:dLbl>
            <c:dLbl>
              <c:idx val="4"/>
              <c:delete val="1"/>
            </c:dLbl>
            <c:showVal val="1"/>
            <c:showLeaderLines val="1"/>
          </c:dLbls>
          <c:cat>
            <c:strRef>
              <c:f>Hárok1!$A$28:$A$32</c:f>
              <c:strCache>
                <c:ptCount val="5"/>
                <c:pt idx="0">
                  <c:v>zvýši</c:v>
                </c:pt>
                <c:pt idx="1">
                  <c:v>zostane približne rovnaký</c:v>
                </c:pt>
                <c:pt idx="2">
                  <c:v>poklesne, ale zostane nad hranicou 2000 správcovských spoločností </c:v>
                </c:pt>
                <c:pt idx="3">
                  <c:v>poklesne pod hranicu 2000 správcovských spoločností</c:v>
                </c:pt>
                <c:pt idx="4">
                  <c:v>nevyjadrujem sa</c:v>
                </c:pt>
              </c:strCache>
            </c:strRef>
          </c:cat>
          <c:val>
            <c:numRef>
              <c:f>Hárok1!$B$28:$B$32</c:f>
              <c:numCache>
                <c:formatCode>0.00%</c:formatCode>
                <c:ptCount val="5"/>
                <c:pt idx="0">
                  <c:v>0</c:v>
                </c:pt>
                <c:pt idx="1">
                  <c:v>0.26300000000000001</c:v>
                </c:pt>
                <c:pt idx="2">
                  <c:v>0.55300000000000005</c:v>
                </c:pt>
                <c:pt idx="3">
                  <c:v>0.18400000000000005</c:v>
                </c:pt>
                <c:pt idx="4">
                  <c:v>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301545640128363"/>
          <c:y val="4.1568241469816282E-2"/>
          <c:w val="0.37598048507825443"/>
          <c:h val="0.91686351706036751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style val="26"/>
  <c:chart>
    <c:plotArea>
      <c:layout/>
      <c:pieChart>
        <c:varyColors val="1"/>
        <c:ser>
          <c:idx val="0"/>
          <c:order val="0"/>
          <c:dLbls>
            <c:dLbl>
              <c:idx val="0"/>
              <c:delete val="1"/>
            </c:dLbl>
            <c:dLbl>
              <c:idx val="1"/>
              <c:layout>
                <c:manualLayout>
                  <c:x val="-0.11000334159618941"/>
                  <c:y val="0.1428321442309626"/>
                </c:manualLayout>
              </c:layout>
              <c:showVal val="1"/>
            </c:dLbl>
            <c:dLbl>
              <c:idx val="2"/>
              <c:layout>
                <c:manualLayout>
                  <c:x val="8.5825860309128088E-2"/>
                  <c:y val="-0.19323489829678236"/>
                </c:manualLayout>
              </c:layout>
              <c:showVal val="1"/>
            </c:dLbl>
            <c:dLbl>
              <c:idx val="3"/>
              <c:layout>
                <c:manualLayout>
                  <c:x val="5.9737958102459424E-2"/>
                  <c:y val="0.14890024509701041"/>
                </c:manualLayout>
              </c:layout>
              <c:showVal val="1"/>
            </c:dLbl>
            <c:showVal val="1"/>
            <c:showLeaderLines val="1"/>
          </c:dLbls>
          <c:cat>
            <c:strRef>
              <c:f>Hárok1!$A$41:$A$45</c:f>
              <c:strCache>
                <c:ptCount val="5"/>
                <c:pt idx="0">
                  <c:v>zvýši</c:v>
                </c:pt>
                <c:pt idx="1">
                  <c:v>zostane rovnaký</c:v>
                </c:pt>
                <c:pt idx="2">
                  <c:v>zostane aspoň 5 správcovských spoločnosti</c:v>
                </c:pt>
                <c:pt idx="3">
                  <c:v>zostanú najviac 4 správcovské spoločnosti</c:v>
                </c:pt>
                <c:pt idx="4">
                  <c:v>nevyjadrujem sa</c:v>
                </c:pt>
              </c:strCache>
            </c:strRef>
          </c:cat>
          <c:val>
            <c:numRef>
              <c:f>Hárok1!$B$41:$B$45</c:f>
              <c:numCache>
                <c:formatCode>0.00%</c:formatCode>
                <c:ptCount val="5"/>
                <c:pt idx="0">
                  <c:v>0</c:v>
                </c:pt>
                <c:pt idx="1">
                  <c:v>0.28900000000000009</c:v>
                </c:pt>
                <c:pt idx="2">
                  <c:v>0.6050000000000002</c:v>
                </c:pt>
                <c:pt idx="3">
                  <c:v>7.9000000000000029E-2</c:v>
                </c:pt>
                <c:pt idx="4">
                  <c:v>2.5999999999999999E-2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0257485175464176"/>
          <c:y val="8.640724636944673E-2"/>
          <c:w val="0.394152206668611"/>
          <c:h val="0.81034922717993585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style val="26"/>
  <c:chart>
    <c:plotArea>
      <c:layout>
        <c:manualLayout>
          <c:layoutTarget val="inner"/>
          <c:xMode val="edge"/>
          <c:yMode val="edge"/>
          <c:x val="8.8517910955575027E-2"/>
          <c:y val="8.2142076724887061E-2"/>
          <c:w val="0.44726584524156704"/>
          <c:h val="0.8132675852630697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408185087975114"/>
                  <c:y val="8.3739526814514395E-2"/>
                </c:manualLayout>
              </c:layout>
              <c:showVal val="1"/>
            </c:dLbl>
            <c:dLbl>
              <c:idx val="1"/>
              <c:layout>
                <c:manualLayout>
                  <c:x val="0.14401082677165356"/>
                  <c:y val="-0.19354488757420249"/>
                </c:manualLayout>
              </c:layout>
              <c:showVal val="1"/>
            </c:dLbl>
            <c:dLbl>
              <c:idx val="3"/>
              <c:delete val="1"/>
            </c:dLbl>
            <c:showVal val="1"/>
            <c:showLeaderLines val="1"/>
          </c:dLbls>
          <c:cat>
            <c:strRef>
              <c:f>Hárok1!$A$80:$A$84</c:f>
              <c:strCache>
                <c:ptCount val="5"/>
                <c:pt idx="0">
                  <c:v>pomer zostane približne 90:10 v prospech retailových investorov</c:v>
                </c:pt>
                <c:pt idx="1">
                  <c:v>pomer bude približne   75:25 v prospech retailových investorov </c:v>
                </c:pt>
                <c:pt idx="2">
                  <c:v>pomer bude približne   60:40 v prospech retailových investorov</c:v>
                </c:pt>
                <c:pt idx="3">
                  <c:v>pomer sa vymení v prospech inštitucionálnych investorov</c:v>
                </c:pt>
                <c:pt idx="4">
                  <c:v>nevyjadrujem sa</c:v>
                </c:pt>
              </c:strCache>
            </c:strRef>
          </c:cat>
          <c:val>
            <c:numRef>
              <c:f>Hárok1!$B$80:$B$84</c:f>
              <c:numCache>
                <c:formatCode>0.00%</c:formatCode>
                <c:ptCount val="5"/>
                <c:pt idx="0">
                  <c:v>0.36800000000000016</c:v>
                </c:pt>
                <c:pt idx="1">
                  <c:v>0.52600000000000002</c:v>
                </c:pt>
                <c:pt idx="2">
                  <c:v>7.9000000000000029E-2</c:v>
                </c:pt>
                <c:pt idx="3">
                  <c:v>0</c:v>
                </c:pt>
                <c:pt idx="4">
                  <c:v>2.5999999999999999E-2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6720290172061805"/>
          <c:y val="0"/>
          <c:w val="0.42353783902012249"/>
          <c:h val="1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style val="26"/>
  <c:chart>
    <c:plotArea>
      <c:layout>
        <c:manualLayout>
          <c:layoutTarget val="inner"/>
          <c:xMode val="edge"/>
          <c:yMode val="edge"/>
          <c:x val="8.1338218139399232E-2"/>
          <c:y val="8.7754142046676115E-2"/>
          <c:w val="0.44726584524156704"/>
          <c:h val="0.8132675852630697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8.735904539710318E-2"/>
                  <c:y val="0.17053453596505319"/>
                </c:manualLayout>
              </c:layout>
              <c:showVal val="1"/>
            </c:dLbl>
            <c:dLbl>
              <c:idx val="1"/>
              <c:layout>
                <c:manualLayout>
                  <c:x val="-9.5389387090502542E-2"/>
                  <c:y val="-0.22770756190450517"/>
                </c:manualLayout>
              </c:layout>
              <c:showVal val="1"/>
            </c:dLbl>
            <c:dLbl>
              <c:idx val="2"/>
              <c:layout>
                <c:manualLayout>
                  <c:x val="0.13854956498493243"/>
                  <c:y val="4.67420966543474E-2"/>
                </c:manualLayout>
              </c:layout>
              <c:showVal val="1"/>
            </c:dLbl>
            <c:dLbl>
              <c:idx val="3"/>
              <c:layout>
                <c:manualLayout>
                  <c:x val="7.8617429765723723E-2"/>
                  <c:y val="0.15503197882969885"/>
                </c:manualLayout>
              </c:layout>
              <c:showVal val="1"/>
            </c:dLbl>
            <c:showVal val="1"/>
            <c:showLeaderLines val="1"/>
          </c:dLbls>
          <c:cat>
            <c:strRef>
              <c:f>Hárok1!$A$95:$A$99</c:f>
              <c:strCache>
                <c:ptCount val="5"/>
                <c:pt idx="0">
                  <c:v>neočakávam zmenu, t.j. pomer ostane približne 20:80</c:v>
                </c:pt>
                <c:pt idx="1">
                  <c:v>očakávam pomer približne 30:70</c:v>
                </c:pt>
                <c:pt idx="2">
                  <c:v>očakávam pomer približne 40:60</c:v>
                </c:pt>
                <c:pt idx="3">
                  <c:v>očakávam, že zahraniční správcovia budú spravovať viac ako domáci</c:v>
                </c:pt>
                <c:pt idx="4">
                  <c:v>nevyjadrujem sa</c:v>
                </c:pt>
              </c:strCache>
            </c:strRef>
          </c:cat>
          <c:val>
            <c:numRef>
              <c:f>Hárok1!$B$95:$B$99</c:f>
              <c:numCache>
                <c:formatCode>0.00%</c:formatCode>
                <c:ptCount val="5"/>
                <c:pt idx="0">
                  <c:v>0.15800000000000006</c:v>
                </c:pt>
                <c:pt idx="1">
                  <c:v>0.52600000000000002</c:v>
                </c:pt>
                <c:pt idx="2">
                  <c:v>0.18400000000000005</c:v>
                </c:pt>
                <c:pt idx="3">
                  <c:v>0.10500000000000002</c:v>
                </c:pt>
                <c:pt idx="4">
                  <c:v>2.5999999999999999E-2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605594439583943"/>
          <c:y val="6.6063288630508052E-5"/>
          <c:w val="0.43018129678234684"/>
          <c:h val="0.99986787342273897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style val="26"/>
  <c:chart>
    <c:plotArea>
      <c:layout>
        <c:manualLayout>
          <c:layoutTarget val="inner"/>
          <c:xMode val="edge"/>
          <c:yMode val="edge"/>
          <c:x val="2.8681952950325659E-2"/>
          <c:y val="7.0917946081309108E-2"/>
          <c:w val="0.44726584524156704"/>
          <c:h val="0.8132675852630697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6.4777996500437487E-2"/>
                  <c:y val="0.14204910645535551"/>
                </c:manualLayout>
              </c:layout>
              <c:showVal val="1"/>
            </c:dLbl>
            <c:dLbl>
              <c:idx val="1"/>
              <c:delete val="1"/>
            </c:dLbl>
            <c:dLbl>
              <c:idx val="2"/>
              <c:layout>
                <c:manualLayout>
                  <c:x val="-8.3146993778555514E-2"/>
                  <c:y val="-0.25218942355472196"/>
                </c:manualLayout>
              </c:layout>
              <c:showVal val="1"/>
            </c:dLbl>
            <c:dLbl>
              <c:idx val="3"/>
              <c:layout>
                <c:manualLayout>
                  <c:x val="8.8846420239136817E-2"/>
                  <c:y val="0.11669604899553979"/>
                </c:manualLayout>
              </c:layout>
              <c:showVal val="1"/>
            </c:dLbl>
            <c:dLbl>
              <c:idx val="4"/>
              <c:layout>
                <c:manualLayout>
                  <c:x val="5.8989865850102068E-2"/>
                  <c:y val="0.14204910645535551"/>
                </c:manualLayout>
              </c:layout>
              <c:showVal val="1"/>
            </c:dLbl>
            <c:showVal val="1"/>
            <c:showLeaderLines val="1"/>
          </c:dLbls>
          <c:cat>
            <c:strRef>
              <c:f>Hárok1!$A$109:$A$113</c:f>
              <c:strCache>
                <c:ptCount val="5"/>
                <c:pt idx="0">
                  <c:v>myslím si, že Slovensko by mohlo mať ambíciu stať sa centrom fondového biznisu v CEE </c:v>
                </c:pt>
                <c:pt idx="1">
                  <c:v>očakávam, že niekoľko finančných skupín kompetenčné centrum vytvorí</c:v>
                </c:pt>
                <c:pt idx="2">
                  <c:v>očakávam, že aspoň jedna finančná skupina kompetenčné centrum vytvorí</c:v>
                </c:pt>
                <c:pt idx="3">
                  <c:v>považujem to za nemožné a skôr očakávam postupný zánik domácich správcovských spoločností</c:v>
                </c:pt>
                <c:pt idx="4">
                  <c:v>nevyjadrujem sa</c:v>
                </c:pt>
              </c:strCache>
            </c:strRef>
          </c:cat>
          <c:val>
            <c:numRef>
              <c:f>Hárok1!$B$109:$B$113</c:f>
              <c:numCache>
                <c:formatCode>0.00%</c:formatCode>
                <c:ptCount val="5"/>
                <c:pt idx="0">
                  <c:v>0.10500000000000002</c:v>
                </c:pt>
                <c:pt idx="1">
                  <c:v>0</c:v>
                </c:pt>
                <c:pt idx="2">
                  <c:v>0.65800000000000025</c:v>
                </c:pt>
                <c:pt idx="3">
                  <c:v>0.13200000000000001</c:v>
                </c:pt>
                <c:pt idx="4">
                  <c:v>0.10500000000000002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49845679012345701"/>
          <c:y val="0"/>
          <c:w val="0.49228395061728397"/>
          <c:h val="1"/>
        </c:manualLayout>
      </c:layout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k-SK"/>
  <c:style val="26"/>
  <c:chart>
    <c:plotArea>
      <c:layout>
        <c:manualLayout>
          <c:layoutTarget val="inner"/>
          <c:xMode val="edge"/>
          <c:yMode val="edge"/>
          <c:x val="1.0163434431807138E-2"/>
          <c:y val="2.3215390846102798E-2"/>
          <c:w val="0.44417942548848061"/>
          <c:h val="0.80765551994128104"/>
        </c:manualLayout>
      </c:layout>
      <c:pieChart>
        <c:varyColors val="1"/>
        <c:ser>
          <c:idx val="0"/>
          <c:order val="0"/>
          <c:dLbls>
            <c:showVal val="1"/>
            <c:showLeaderLines val="1"/>
          </c:dLbls>
          <c:cat>
            <c:strRef>
              <c:f>Hárok1!$A$124:$A$128</c:f>
              <c:strCache>
                <c:ptCount val="5"/>
                <c:pt idx="0">
                  <c:v>pokračovanie spolupráce zhruba v dnešnom rozsahu </c:v>
                </c:pt>
                <c:pt idx="1">
                  <c:v>významné rozšírenie outsourcingu vybraných činností do zahraničných centrál</c:v>
                </c:pt>
                <c:pt idx="2">
                  <c:v>nový obchodný model so zameraním na master - feeder štruktúry </c:v>
                </c:pt>
                <c:pt idx="3">
                  <c:v>nový obchodný model so zameraním na cezhraničné zlučovanie fondov s postupným ukončením činnosti slovenskej správcovskej spoločnosti </c:v>
                </c:pt>
                <c:pt idx="4">
                  <c:v>nevyjadrujem sa  </c:v>
                </c:pt>
              </c:strCache>
            </c:strRef>
          </c:cat>
          <c:val>
            <c:numRef>
              <c:f>Hárok1!$B$124:$B$128</c:f>
              <c:numCache>
                <c:formatCode>0.00%</c:formatCode>
                <c:ptCount val="5"/>
                <c:pt idx="0">
                  <c:v>7.9000000000000029E-2</c:v>
                </c:pt>
                <c:pt idx="1">
                  <c:v>0.39500000000000013</c:v>
                </c:pt>
                <c:pt idx="2">
                  <c:v>0.31600000000000011</c:v>
                </c:pt>
                <c:pt idx="3">
                  <c:v>0.13200000000000001</c:v>
                </c:pt>
                <c:pt idx="4">
                  <c:v>7.9000000000000029E-2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4706790123456791"/>
          <c:y val="0"/>
          <c:w val="0.49228395061728397"/>
          <c:h val="0.98316380403463288"/>
        </c:manualLayout>
      </c:layout>
      <c:txPr>
        <a:bodyPr/>
        <a:lstStyle/>
        <a:p>
          <a:pPr>
            <a:defRPr sz="1600" spc="-100" baseline="0"/>
          </a:pPr>
          <a:endParaRPr lang="sk-SK"/>
        </a:p>
      </c:txPr>
    </c:legend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style val="26"/>
  <c:chart>
    <c:autoTitleDeleted val="1"/>
    <c:plotArea>
      <c:layout>
        <c:manualLayout>
          <c:layoutTarget val="inner"/>
          <c:xMode val="edge"/>
          <c:yMode val="edge"/>
          <c:x val="0.53607154709662042"/>
          <c:y val="3.0619345859429419E-2"/>
          <c:w val="0.44943570078369777"/>
          <c:h val="0.93876130828114124"/>
        </c:manualLayout>
      </c:layout>
      <c:barChart>
        <c:barDir val="bar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200"/>
                </a:pPr>
                <a:endParaRPr lang="sk-SK"/>
              </a:p>
            </c:txPr>
            <c:showVal val="1"/>
          </c:dLbls>
          <c:cat>
            <c:strRef>
              <c:f>Hárok1!$A$55:$A$69</c:f>
              <c:strCache>
                <c:ptCount val="15"/>
                <c:pt idx="0">
                  <c:v>zvýšenie rizikovej averzie investorov</c:v>
                </c:pt>
                <c:pt idx="1">
                  <c:v>rušenie vstupných poplatkov</c:v>
                </c:pt>
                <c:pt idx="2">
                  <c:v>znižovanie správcovských poplatkov</c:v>
                </c:pt>
                <c:pt idx="3">
                  <c:v>nedôvera ľudí voči schopnosti štátu zabezpečiť primerané dôchodky</c:v>
                </c:pt>
                <c:pt idx="4">
                  <c:v>zníženie záujmu investorov o fondy v prospech ETF, dlhopisov, akcií </c:v>
                </c:pt>
                <c:pt idx="5">
                  <c:v>znižovanie dominancie distribúcie fondov prostredníctvom pobočiek bánk</c:v>
                </c:pt>
                <c:pt idx="6">
                  <c:v>zvýšený záujem o štandardné fondy bez garancie vloženého kapitálu</c:v>
                </c:pt>
                <c:pt idx="7">
                  <c:v>realizácia programov na  zvýšenie finančnej gramotnosti obyvateľstva</c:v>
                </c:pt>
                <c:pt idx="8">
                  <c:v>zavedenie správcovských poplatkov závislých od dosiahnutej  výkonnosti</c:v>
                </c:pt>
                <c:pt idx="9">
                  <c:v>zvyšovanie investícií do fondov spravovaných zahraničnými spol.</c:v>
                </c:pt>
                <c:pt idx="10">
                  <c:v>zvýšenie distribúcie fondov prostredníctvom internetu</c:v>
                </c:pt>
                <c:pt idx="11">
                  <c:v>znižovanie dominancie peňažných fondov v prospech rizikovejších fondov</c:v>
                </c:pt>
                <c:pt idx="12">
                  <c:v>zvýšený záujem o "garantované" fondy</c:v>
                </c:pt>
                <c:pt idx="13">
                  <c:v>rozšírenie nových sporiacich schém a zvýšená podpora ich predaja</c:v>
                </c:pt>
                <c:pt idx="14">
                  <c:v>legislatíva snažiaca sa zvýšiť ochranu investorov a prísnejšia regulácia</c:v>
                </c:pt>
              </c:strCache>
            </c:strRef>
          </c:cat>
          <c:val>
            <c:numRef>
              <c:f>Hárok1!$B$55:$B$69</c:f>
              <c:numCache>
                <c:formatCode>0.00%</c:formatCode>
                <c:ptCount val="15"/>
                <c:pt idx="0">
                  <c:v>2.5999999999999999E-2</c:v>
                </c:pt>
                <c:pt idx="1">
                  <c:v>0.10500000000000002</c:v>
                </c:pt>
                <c:pt idx="2">
                  <c:v>0.10500000000000002</c:v>
                </c:pt>
                <c:pt idx="3">
                  <c:v>0.10500000000000002</c:v>
                </c:pt>
                <c:pt idx="4">
                  <c:v>0.10500000000000002</c:v>
                </c:pt>
                <c:pt idx="5">
                  <c:v>0.10500000000000002</c:v>
                </c:pt>
                <c:pt idx="6">
                  <c:v>0.23700000000000004</c:v>
                </c:pt>
                <c:pt idx="7">
                  <c:v>0.26300000000000001</c:v>
                </c:pt>
                <c:pt idx="8">
                  <c:v>0.26300000000000001</c:v>
                </c:pt>
                <c:pt idx="9">
                  <c:v>0.34200000000000008</c:v>
                </c:pt>
                <c:pt idx="10">
                  <c:v>0.39500000000000013</c:v>
                </c:pt>
                <c:pt idx="11">
                  <c:v>0.42100000000000015</c:v>
                </c:pt>
                <c:pt idx="12">
                  <c:v>0.44700000000000001</c:v>
                </c:pt>
                <c:pt idx="13">
                  <c:v>0.5</c:v>
                </c:pt>
                <c:pt idx="14">
                  <c:v>0.86800000000000022</c:v>
                </c:pt>
              </c:numCache>
            </c:numRef>
          </c:val>
        </c:ser>
        <c:dLbls>
          <c:showVal val="1"/>
        </c:dLbls>
        <c:overlap val="-25"/>
        <c:axId val="69270528"/>
        <c:axId val="69341952"/>
      </c:barChart>
      <c:catAx>
        <c:axId val="69270528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000" b="1"/>
            </a:pPr>
            <a:endParaRPr lang="sk-SK"/>
          </a:p>
        </c:txPr>
        <c:crossAx val="69341952"/>
        <c:crosses val="autoZero"/>
        <c:auto val="1"/>
        <c:lblAlgn val="ctr"/>
        <c:lblOffset val="100"/>
      </c:catAx>
      <c:valAx>
        <c:axId val="69341952"/>
        <c:scaling>
          <c:orientation val="minMax"/>
        </c:scaling>
        <c:delete val="1"/>
        <c:axPos val="b"/>
        <c:numFmt formatCode="0.00%" sourceLinked="1"/>
        <c:tickLblPos val="none"/>
        <c:crossAx val="69270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sk-SK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FA8C7-49F1-416C-B451-2ABD51875C89}" type="datetimeFigureOut">
              <a:rPr lang="sk-SK" smtClean="0"/>
              <a:t>9.5.2011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42B44-875A-4967-AC49-94D7B1379EB8}" type="slidenum">
              <a:rPr lang="sk-SK" smtClean="0"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sk-SK"/>
          </a:p>
        </p:txBody>
      </p:sp>
      <p:pic>
        <p:nvPicPr>
          <p:cNvPr id="8" name="Picture 18" descr="hp_ass_logo"/>
          <p:cNvPicPr>
            <a:picLocks noChangeAspect="1" noChangeArrowheads="1"/>
          </p:cNvPicPr>
          <p:nvPr userDrawn="1"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41839-E46C-4DE1-B2CA-76C161777E7F}" type="datetimeFigureOut">
              <a:rPr lang="sk-SK" smtClean="0"/>
              <a:pPr/>
              <a:t>9.5.2011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EA47E-B1CB-4BBF-B646-C00924C4D368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1226567"/>
          </a:xfrm>
        </p:spPr>
        <p:txBody>
          <a:bodyPr/>
          <a:lstStyle/>
          <a:p>
            <a:r>
              <a:rPr lang="sk-SK" dirty="0" smtClean="0"/>
              <a:t>Trendy v kolektívnom investovaní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27584" y="2708920"/>
            <a:ext cx="7272808" cy="622920"/>
          </a:xfrm>
        </p:spPr>
        <p:txBody>
          <a:bodyPr>
            <a:normAutofit/>
          </a:bodyPr>
          <a:lstStyle/>
          <a:p>
            <a:r>
              <a:rPr lang="sk-SK" sz="2800" dirty="0" smtClean="0"/>
              <a:t>Prieskum názorov slovenských manažérov</a:t>
            </a:r>
            <a:endParaRPr lang="sk-SK" sz="2800" dirty="0"/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755576" y="5157192"/>
            <a:ext cx="2088232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3200" dirty="0" smtClean="0">
                <a:solidFill>
                  <a:schemeClr val="tx1">
                    <a:tint val="75000"/>
                  </a:schemeClr>
                </a:solidFill>
              </a:rPr>
              <a:t>Praha, 19.5.2011</a:t>
            </a:r>
            <a:endParaRPr kumimoji="0" lang="sk-SK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5076056" y="5085184"/>
            <a:ext cx="3528392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2000" dirty="0" smtClean="0">
                <a:solidFill>
                  <a:schemeClr val="tx1">
                    <a:tint val="75000"/>
                  </a:schemeClr>
                </a:solidFill>
              </a:rPr>
              <a:t>RNDr. Roman Vlček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Predseda predstavenstva </a:t>
            </a:r>
            <a:r>
              <a:rPr kumimoji="0" lang="sk-SK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SASS</a:t>
            </a: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indent="-457200" algn="l"/>
            <a:r>
              <a:rPr lang="sk-SK" sz="2000" b="1" dirty="0" smtClean="0">
                <a:solidFill>
                  <a:srgbClr val="000000"/>
                </a:solidFill>
              </a:rPr>
              <a:t>Implementácia </a:t>
            </a:r>
            <a:r>
              <a:rPr lang="sk-SK" sz="2000" b="1" dirty="0" err="1" smtClean="0">
                <a:solidFill>
                  <a:srgbClr val="000000"/>
                </a:solidFill>
              </a:rPr>
              <a:t>UCITS</a:t>
            </a:r>
            <a:r>
              <a:rPr lang="sk-SK" sz="2000" b="1" dirty="0" smtClean="0">
                <a:solidFill>
                  <a:srgbClr val="000000"/>
                </a:solidFill>
              </a:rPr>
              <a:t> </a:t>
            </a:r>
            <a:r>
              <a:rPr lang="sk-SK" sz="2000" b="1" dirty="0" err="1" smtClean="0">
                <a:solidFill>
                  <a:srgbClr val="000000"/>
                </a:solidFill>
              </a:rPr>
              <a:t>IV</a:t>
            </a:r>
            <a:r>
              <a:rPr lang="sk-SK" sz="2000" b="1" dirty="0" smtClean="0">
                <a:solidFill>
                  <a:srgbClr val="000000"/>
                </a:solidFill>
              </a:rPr>
              <a:t> bude podľa Vášho názoru pre slovenské správcovské spoločnosti, ktoré sú súčasťou zahraničných finančných skupín znamenať:</a:t>
            </a:r>
            <a:endParaRPr lang="sk-SK" sz="2000" b="1" dirty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</p:nvPr>
        </p:nvGraphicFramePr>
        <p:xfrm>
          <a:off x="539552" y="1556793"/>
          <a:ext cx="822960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748464" cy="922114"/>
          </a:xfrm>
        </p:spPr>
        <p:txBody>
          <a:bodyPr>
            <a:noAutofit/>
          </a:bodyPr>
          <a:lstStyle/>
          <a:p>
            <a:pPr algn="l">
              <a:spcBef>
                <a:spcPct val="20000"/>
              </a:spcBef>
            </a:pPr>
            <a:r>
              <a:rPr lang="sk-SK" sz="1800" b="1" dirty="0" smtClean="0"/>
              <a:t>Ktoré z uvedených trendov v oblasti kolektívneho investovania budú s najväčšou </a:t>
            </a:r>
            <a:r>
              <a:rPr lang="sk-SK" sz="2000" b="1" dirty="0" smtClean="0"/>
              <a:t>pravdepodobnosťou</a:t>
            </a:r>
            <a:r>
              <a:rPr lang="sk-SK" sz="1800" b="1" dirty="0" smtClean="0"/>
              <a:t> podľa Vášho názoru v blízkej budúcnosti realizované na Slovensku ? </a:t>
            </a:r>
            <a:br>
              <a:rPr lang="sk-SK" sz="1800" b="1" dirty="0" smtClean="0"/>
            </a:br>
            <a:endParaRPr lang="sk-SK" sz="1800" dirty="0"/>
          </a:p>
        </p:txBody>
      </p:sp>
      <p:graphicFrame>
        <p:nvGraphicFramePr>
          <p:cNvPr id="14" name="Zástupný symbol obsahu 13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112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sk-SK" sz="2000" b="1" dirty="0" smtClean="0"/>
              <a:t>Základné údaje:</a:t>
            </a:r>
            <a:endParaRPr lang="sk-SK" sz="20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824536"/>
          </a:xfrm>
        </p:spPr>
        <p:txBody>
          <a:bodyPr>
            <a:normAutofit/>
          </a:bodyPr>
          <a:lstStyle/>
          <a:p>
            <a:pPr marL="361950" lvl="1" indent="-182563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sk-SK" sz="1800" dirty="0" smtClean="0"/>
              <a:t>Realizácia prieskumu: august 2010;</a:t>
            </a:r>
          </a:p>
          <a:p>
            <a:pPr marL="361950" lvl="1" indent="-182563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sk-SK" sz="1800" dirty="0" smtClean="0"/>
              <a:t>Autor: Ing. RNDr. Marián Matušovič, </a:t>
            </a:r>
            <a:r>
              <a:rPr lang="sk-SK" sz="1800" dirty="0" smtClean="0"/>
              <a:t>PhD.</a:t>
            </a:r>
            <a:endParaRPr lang="sk-SK" sz="1800" dirty="0" smtClean="0"/>
          </a:p>
          <a:p>
            <a:pPr marL="361950" lvl="1" indent="-182563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sk-SK" sz="1800" dirty="0" smtClean="0"/>
              <a:t>Hlavný cieľ: zistiť očakávané trendy v produktovom portfóliu, v rozsahu poskytovaných služieb, segmentácii klientov, ako aj pri úprave obchodných modelov slovenských správcovských spoločností;</a:t>
            </a:r>
          </a:p>
          <a:p>
            <a:pPr marL="361950" lvl="1" indent="-182563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sk-SK" sz="1800" dirty="0" smtClean="0"/>
              <a:t>Štatistická metóda získavania údajov: štandardizovaný dotazník;</a:t>
            </a:r>
          </a:p>
          <a:p>
            <a:pPr marL="361950" lvl="1" indent="-182563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sk-SK" sz="1800" dirty="0" smtClean="0"/>
              <a:t>Respondenti: členovia predstavenstiev správcovských spoločností a dôchodkových správcovských spoločností, senior manažéri bánk (oddelenia </a:t>
            </a:r>
            <a:r>
              <a:rPr lang="sk-SK" sz="1800" dirty="0" err="1" smtClean="0"/>
              <a:t>treasury</a:t>
            </a:r>
            <a:r>
              <a:rPr lang="sk-SK" sz="1800" dirty="0" smtClean="0"/>
              <a:t>, depozitára, vývoja a distribúcie investičných produktov, privátneho bankovníctva),  odborníci z NBS a SAV;</a:t>
            </a:r>
          </a:p>
          <a:p>
            <a:pPr marL="361950" lvl="1" indent="-182563"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sk-SK" sz="1800" dirty="0" smtClean="0"/>
              <a:t>Počet dotazníkov:</a:t>
            </a:r>
            <a:endParaRPr lang="en-GB" sz="1800" dirty="0" smtClean="0"/>
          </a:p>
          <a:p>
            <a:pPr marL="712788" lvl="2" indent="-169863">
              <a:buClr>
                <a:schemeClr val="tx2"/>
              </a:buClr>
            </a:pPr>
            <a:r>
              <a:rPr lang="sk-SK" sz="1800" dirty="0" smtClean="0"/>
              <a:t>74 zaslaných,</a:t>
            </a:r>
          </a:p>
          <a:p>
            <a:pPr marL="712788" lvl="2" indent="-169863">
              <a:buClr>
                <a:schemeClr val="tx2"/>
              </a:buClr>
            </a:pPr>
            <a:r>
              <a:rPr lang="sk-SK" sz="1800" dirty="0" smtClean="0"/>
              <a:t>38  vyplnených s  najväčším  zastúpením   manažérov správcovských spoločností (39,5 %) a  manažérov bánk (34,2 %).</a:t>
            </a:r>
            <a:endParaRPr lang="en-GB" sz="1800" dirty="0" smtClean="0"/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indent="-457200" algn="l"/>
            <a:r>
              <a:rPr lang="sk-SK" sz="2000" b="1" dirty="0" smtClean="0"/>
              <a:t>V </a:t>
            </a:r>
            <a:r>
              <a:rPr lang="sk-SK" sz="2000" b="1" dirty="0" smtClean="0">
                <a:solidFill>
                  <a:srgbClr val="000000"/>
                </a:solidFill>
              </a:rPr>
              <a:t>horizonte 5 rokov hodnotíte  vyhliadky vývoja sektora kolektívneho investovania v Európe v oblasti rastu </a:t>
            </a:r>
            <a:r>
              <a:rPr lang="sk-SK" sz="2000" b="1" dirty="0" err="1" smtClean="0">
                <a:solidFill>
                  <a:srgbClr val="000000"/>
                </a:solidFill>
              </a:rPr>
              <a:t>AUM</a:t>
            </a:r>
            <a:r>
              <a:rPr lang="sk-SK" sz="2000" b="1" dirty="0" smtClean="0">
                <a:solidFill>
                  <a:srgbClr val="000000"/>
                </a:solidFill>
              </a:rPr>
              <a:t> (</a:t>
            </a:r>
            <a:r>
              <a:rPr lang="sk-SK" sz="2000" b="1" dirty="0" err="1" smtClean="0">
                <a:solidFill>
                  <a:srgbClr val="000000"/>
                </a:solidFill>
              </a:rPr>
              <a:t>UCITS</a:t>
            </a:r>
            <a:r>
              <a:rPr lang="sk-SK" sz="2000" b="1" dirty="0" smtClean="0">
                <a:solidFill>
                  <a:srgbClr val="000000"/>
                </a:solidFill>
              </a:rPr>
              <a:t> aj </a:t>
            </a:r>
            <a:r>
              <a:rPr lang="sk-SK" sz="2000" b="1" dirty="0" err="1" smtClean="0">
                <a:solidFill>
                  <a:srgbClr val="000000"/>
                </a:solidFill>
              </a:rPr>
              <a:t>non-UCITS</a:t>
            </a:r>
            <a:r>
              <a:rPr lang="sk-SK" sz="2000" b="1" dirty="0" smtClean="0">
                <a:solidFill>
                  <a:srgbClr val="000000"/>
                </a:solidFill>
              </a:rPr>
              <a:t> fondy) ako:</a:t>
            </a:r>
            <a:endParaRPr lang="sk-SK" sz="2000" b="1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pPr indent="-457200" algn="l"/>
            <a:r>
              <a:rPr lang="sk-SK" sz="2000" b="1" kern="0" dirty="0" smtClean="0">
                <a:solidFill>
                  <a:srgbClr val="000000"/>
                </a:solidFill>
              </a:rPr>
              <a:t>Očakávate, že v horizonte 5 rokov sa objem fondov spravovaný slovenskými a zahraničnými správcovskými spoločnosťami vo vlastníctve </a:t>
            </a:r>
            <a:r>
              <a:rPr lang="sk-SK" sz="2000" b="1" kern="0" dirty="0" err="1" smtClean="0">
                <a:solidFill>
                  <a:srgbClr val="000000"/>
                </a:solidFill>
              </a:rPr>
              <a:t>retailových</a:t>
            </a:r>
            <a:r>
              <a:rPr lang="sk-SK" sz="2000" b="1" kern="0" dirty="0" smtClean="0">
                <a:solidFill>
                  <a:srgbClr val="000000"/>
                </a:solidFill>
              </a:rPr>
              <a:t> a inštitucionálnych klientov na Slovensku zvýši:</a:t>
            </a:r>
            <a:endParaRPr lang="sk-SK" sz="2000" b="1" dirty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indent="-457200" algn="l"/>
            <a:r>
              <a:rPr lang="sk-SK" sz="2000" b="1" dirty="0" smtClean="0"/>
              <a:t>Počet registrovaných správcovských spoločností v Európe sa v horizonte</a:t>
            </a:r>
            <a:r>
              <a:rPr lang="sk-SK" sz="2000" b="1" dirty="0"/>
              <a:t> </a:t>
            </a:r>
            <a:r>
              <a:rPr lang="sk-SK" sz="2000" b="1" dirty="0" smtClean="0"/>
              <a:t>5 rokov zo súčasného počtu približne 2500:</a:t>
            </a:r>
            <a:endParaRPr lang="sk-SK" sz="2000" b="1" dirty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indent="-457200" algn="l"/>
            <a:r>
              <a:rPr lang="sk-SK" sz="2000" b="1" kern="0" dirty="0" smtClean="0">
                <a:solidFill>
                  <a:srgbClr val="000000"/>
                </a:solidFill>
              </a:rPr>
              <a:t>Počet domácich správcovských spoločností na Slovensku sa v horizonte 5 rokov zo súčasného počtu 8:</a:t>
            </a:r>
            <a:endParaRPr lang="sk-SK" sz="2000" b="1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7016" y="404664"/>
            <a:ext cx="8856984" cy="994122"/>
          </a:xfrm>
        </p:spPr>
        <p:txBody>
          <a:bodyPr>
            <a:noAutofit/>
          </a:bodyPr>
          <a:lstStyle/>
          <a:p>
            <a:pPr algn="l"/>
            <a:r>
              <a:rPr lang="sk-SK" sz="2000" b="1" dirty="0" smtClean="0">
                <a:solidFill>
                  <a:srgbClr val="000000"/>
                </a:solidFill>
              </a:rPr>
              <a:t>Akú výšku podielu dosiahnu podľa Vášho názoru  na Slovensku v horizonte 5 rokov investície do fondov od inštitucionálnych investorov  voči </a:t>
            </a:r>
            <a:r>
              <a:rPr lang="sk-SK" sz="2000" b="1" dirty="0" err="1" smtClean="0">
                <a:solidFill>
                  <a:srgbClr val="000000"/>
                </a:solidFill>
              </a:rPr>
              <a:t>retailovým</a:t>
            </a:r>
            <a:r>
              <a:rPr lang="sk-SK" sz="2000" b="1" dirty="0" smtClean="0">
                <a:solidFill>
                  <a:srgbClr val="000000"/>
                </a:solidFill>
              </a:rPr>
              <a:t> investorom (odhad súčasného pomeru v SR je cca 90:10 v prospech </a:t>
            </a:r>
            <a:r>
              <a:rPr lang="sk-SK" sz="2000" b="1" dirty="0" err="1" smtClean="0">
                <a:solidFill>
                  <a:srgbClr val="000000"/>
                </a:solidFill>
              </a:rPr>
              <a:t>retailových</a:t>
            </a:r>
            <a:r>
              <a:rPr lang="sk-SK" sz="2000" b="1" dirty="0" smtClean="0">
                <a:solidFill>
                  <a:srgbClr val="000000"/>
                </a:solidFill>
              </a:rPr>
              <a:t> investorov, pričom v Európe bol na konci roka 2008 pomer 34:66 v prospech </a:t>
            </a:r>
            <a:r>
              <a:rPr lang="sk-SK" sz="2000" b="1" dirty="0" err="1" smtClean="0">
                <a:solidFill>
                  <a:srgbClr val="000000"/>
                </a:solidFill>
              </a:rPr>
              <a:t>inšt</a:t>
            </a:r>
            <a:r>
              <a:rPr lang="sk-SK" sz="2000" b="1" dirty="0" smtClean="0">
                <a:solidFill>
                  <a:srgbClr val="000000"/>
                </a:solidFill>
              </a:rPr>
              <a:t>. klientov)?</a:t>
            </a:r>
            <a:r>
              <a:rPr lang="sk-SK" sz="2000" dirty="0" smtClean="0"/>
              <a:t/>
            </a:r>
            <a:br>
              <a:rPr lang="sk-SK" sz="2000" dirty="0" smtClean="0"/>
            </a:br>
            <a:endParaRPr lang="sk-SK" sz="2000" dirty="0" smtClean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</p:nvPr>
        </p:nvGraphicFramePr>
        <p:xfrm>
          <a:off x="467544" y="170080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994122"/>
          </a:xfrm>
        </p:spPr>
        <p:txBody>
          <a:bodyPr>
            <a:noAutofit/>
          </a:bodyPr>
          <a:lstStyle/>
          <a:p>
            <a:pPr indent="-457200" algn="l"/>
            <a:r>
              <a:rPr lang="sk-SK" sz="2000" b="1" kern="0" dirty="0" smtClean="0">
                <a:solidFill>
                  <a:srgbClr val="000000"/>
                </a:solidFill>
              </a:rPr>
              <a:t>Očakávate v horizonte 5 rokov na Slovensku zvýšenie objemu fondov spravovaných zahraničnými správcovskými spoločnosťami vo vlastníctve slovenských investorov (ku koncu roka 2009 bol tento pomer  17,2 % : 82,8 % v prospech domácich správcov)?</a:t>
            </a:r>
            <a:endParaRPr lang="sk-SK" sz="2000" b="1" dirty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pPr indent="-457200" algn="l"/>
            <a:r>
              <a:rPr lang="sk-SK" sz="2000" b="1" dirty="0"/>
              <a:t>O</a:t>
            </a:r>
            <a:r>
              <a:rPr lang="sk-SK" sz="2000" b="1" dirty="0" smtClean="0"/>
              <a:t>čakávate, že medzinárodné finančné skupiny môžu vytvoriť na Slovensku kompetenčné centrum na podporu fondového biznisu v </a:t>
            </a:r>
            <a:r>
              <a:rPr lang="sk-SK" sz="2000" b="1" dirty="0" err="1" smtClean="0"/>
              <a:t>CEE</a:t>
            </a:r>
            <a:r>
              <a:rPr lang="sk-SK" sz="2000" b="1" dirty="0" smtClean="0"/>
              <a:t>, resp.  na Slovensku centralizovať aspoň časť súvisiacich činností?</a:t>
            </a:r>
            <a:endParaRPr lang="sk-SK" sz="2000" b="1" dirty="0"/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184</Words>
  <Application>Microsoft Office PowerPoint</Application>
  <PresentationFormat>On-screen Show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Motív Office</vt:lpstr>
      <vt:lpstr>Trendy v kolektívnom investovaní</vt:lpstr>
      <vt:lpstr>Základné údaje:</vt:lpstr>
      <vt:lpstr>V horizonte 5 rokov hodnotíte  vyhliadky vývoja sektora kolektívneho investovania v Európe v oblasti rastu AUM (UCITS aj non-UCITS fondy) ako:</vt:lpstr>
      <vt:lpstr>Očakávate, že v horizonte 5 rokov sa objem fondov spravovaný slovenskými a zahraničnými správcovskými spoločnosťami vo vlastníctve retailových a inštitucionálnych klientov na Slovensku zvýši:</vt:lpstr>
      <vt:lpstr>Počet registrovaných správcovských spoločností v Európe sa v horizonte 5 rokov zo súčasného počtu približne 2500:</vt:lpstr>
      <vt:lpstr>Počet domácich správcovských spoločností na Slovensku sa v horizonte 5 rokov zo súčasného počtu 8:</vt:lpstr>
      <vt:lpstr>Akú výšku podielu dosiahnu podľa Vášho názoru  na Slovensku v horizonte 5 rokov investície do fondov od inštitucionálnych investorov  voči retailovým investorom (odhad súčasného pomeru v SR je cca 90:10 v prospech retailových investorov, pričom v Európe bol na konci roka 2008 pomer 34:66 v prospech inšt. klientov)? </vt:lpstr>
      <vt:lpstr>Očakávate v horizonte 5 rokov na Slovensku zvýšenie objemu fondov spravovaných zahraničnými správcovskými spoločnosťami vo vlastníctve slovenských investorov (ku koncu roka 2009 bol tento pomer  17,2 % : 82,8 % v prospech domácich správcov)?</vt:lpstr>
      <vt:lpstr>Očakávate, že medzinárodné finančné skupiny môžu vytvoriť na Slovensku kompetenčné centrum na podporu fondového biznisu v CEE, resp.  na Slovensku centralizovať aspoň časť súvisiacich činností?</vt:lpstr>
      <vt:lpstr>Implementácia UCITS IV bude podľa Vášho názoru pre slovenské správcovské spoločnosti, ktoré sú súčasťou zahraničných finančných skupín znamenať:</vt:lpstr>
      <vt:lpstr>Ktoré z uvedených trendov v oblasti kolektívneho investovania budú s najväčšou pravdepodobnosťou podľa Vášho názoru v blízkej budúcnosti realizované na Slovensku ?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Roman</dc:creator>
  <cp:lastModifiedBy>413225</cp:lastModifiedBy>
  <cp:revision>14</cp:revision>
  <dcterms:created xsi:type="dcterms:W3CDTF">2011-05-08T09:30:01Z</dcterms:created>
  <dcterms:modified xsi:type="dcterms:W3CDTF">2011-05-09T09:37:28Z</dcterms:modified>
</cp:coreProperties>
</file>