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</p:sldMasterIdLst>
  <p:notesMasterIdLst>
    <p:notesMasterId r:id="rId11"/>
  </p:notesMasterIdLst>
  <p:handoutMasterIdLst>
    <p:handoutMasterId r:id="rId12"/>
  </p:handoutMasterIdLst>
  <p:sldIdLst>
    <p:sldId id="300" r:id="rId2"/>
    <p:sldId id="303" r:id="rId3"/>
    <p:sldId id="308" r:id="rId4"/>
    <p:sldId id="309" r:id="rId5"/>
    <p:sldId id="310" r:id="rId6"/>
    <p:sldId id="311" r:id="rId7"/>
    <p:sldId id="312" r:id="rId8"/>
    <p:sldId id="313" r:id="rId9"/>
    <p:sldId id="314" r:id="rId10"/>
  </p:sldIdLst>
  <p:sldSz cx="9144000" cy="6858000" type="screen4x3"/>
  <p:notesSz cx="6797675" cy="9926638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188"/>
    <a:srgbClr val="FF0080"/>
    <a:srgbClr val="CEEEFE"/>
    <a:srgbClr val="CDEDF4"/>
    <a:srgbClr val="D3EAF7"/>
    <a:srgbClr val="CCECF4"/>
    <a:srgbClr val="93D3FF"/>
    <a:srgbClr val="083676"/>
    <a:srgbClr val="FA062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štýlu, bez mrie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Stredný štý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Svetlý štýl 2 - zvýrazneni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redný štýl 1 - zvýrazneni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Stredný štýl 1 - zvýrazneni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Štýl s motívom 1 - zvýrazneni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93D81CF-94F2-401A-BA57-92F5A7B2D0C5}" styleName="Stredný štýl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33" autoAdjust="0"/>
    <p:restoredTop sz="94622" autoAdjust="0"/>
  </p:normalViewPr>
  <p:slideViewPr>
    <p:cSldViewPr>
      <p:cViewPr>
        <p:scale>
          <a:sx n="100" d="100"/>
          <a:sy n="100" d="100"/>
        </p:scale>
        <p:origin x="-147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306" y="-102"/>
      </p:cViewPr>
      <p:guideLst>
        <p:guide orient="horz" pos="3127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k-SK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243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A4163E0A-7813-40DD-8B96-42A4F6E4B88A}" type="slidenum">
              <a:rPr lang="sk-SK" smtClean="0"/>
              <a:pPr/>
              <a:t>‹#›</a:t>
            </a:fld>
            <a:endParaRPr lang="sk-SK" dirty="0" smtClean="0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243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k-SK" dirty="0"/>
          </a:p>
        </p:txBody>
      </p:sp>
    </p:spTree>
    <p:extLst>
      <p:ext uri="{BB962C8B-B14F-4D97-AF65-F5344CB8AC3E}">
        <p14:creationId xmlns="" xmlns:p14="http://schemas.microsoft.com/office/powerpoint/2010/main" val="409074744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7" y="0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5" y="4715710"/>
            <a:ext cx="4984750" cy="4466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Klicken Sie, um die Formate des Vorlagentextes zu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833"/>
            <a:ext cx="2946400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de-AT" smtClean="0"/>
              <a:t>1</a:t>
            </a:r>
            <a:endParaRPr lang="de-AT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7" y="9429833"/>
            <a:ext cx="2946400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5819DA4-D3D7-44FC-9501-586634E74FED}" type="slidenum">
              <a:rPr lang="de-AT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="" xmlns:p14="http://schemas.microsoft.com/office/powerpoint/2010/main" val="301563742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19DA4-D3D7-44FC-9501-586634E74FED}" type="slidenum">
              <a:rPr lang="de-AT" smtClean="0"/>
              <a:pPr/>
              <a:t>1</a:t>
            </a:fld>
            <a:endParaRPr lang="de-AT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1</a:t>
            </a:r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bg>
      <p:bgPr>
        <a:solidFill>
          <a:srgbClr val="CCEC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3550" y="1822450"/>
            <a:ext cx="81407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3550" y="3644900"/>
            <a:ext cx="8207375" cy="1752600"/>
          </a:xfrm>
        </p:spPr>
        <p:txBody>
          <a:bodyPr/>
          <a:lstStyle>
            <a:lvl1pPr marL="0" indent="0">
              <a:buFont typeface="Arial" charset="0"/>
              <a:buNone/>
              <a:defRPr/>
            </a:lvl1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66570" name="Picture 10" descr="Erste_Asset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092825"/>
            <a:ext cx="2698750" cy="565150"/>
          </a:xfrm>
          <a:prstGeom prst="rect">
            <a:avLst/>
          </a:prstGeom>
          <a:noFill/>
        </p:spPr>
      </p:pic>
      <p:pic>
        <p:nvPicPr>
          <p:cNvPr id="66571" name="Picture 11" descr="AM SLSP cmyk kopi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6237288"/>
            <a:ext cx="3282950" cy="4238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15113" y="452438"/>
            <a:ext cx="2071687" cy="490537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395288" y="452438"/>
            <a:ext cx="6067425" cy="490537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52438"/>
            <a:ext cx="8229600" cy="82867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395288" y="1628775"/>
            <a:ext cx="4038600" cy="3729038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86288" y="1628775"/>
            <a:ext cx="4038600" cy="3729038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0"/>
          </p:nvPr>
        </p:nvSpPr>
        <p:spPr>
          <a:xfrm>
            <a:off x="468313" y="6303963"/>
            <a:ext cx="2311400" cy="339725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Nadpis, obsah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6725" y="395288"/>
            <a:ext cx="8205788" cy="82867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66725" y="1798638"/>
            <a:ext cx="4025900" cy="3529012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645025" y="1798638"/>
            <a:ext cx="4027488" cy="3529012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0"/>
          </p:nvPr>
        </p:nvSpPr>
        <p:spPr>
          <a:xfrm>
            <a:off x="468313" y="6297613"/>
            <a:ext cx="2311400" cy="339725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395288" y="1628775"/>
            <a:ext cx="4038600" cy="3729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86288" y="1628775"/>
            <a:ext cx="4038600" cy="3729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päty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äty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2438"/>
            <a:ext cx="82296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628775"/>
            <a:ext cx="8229600" cy="372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03963"/>
            <a:ext cx="2311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endParaRPr lang="de-DE"/>
          </a:p>
        </p:txBody>
      </p:sp>
      <p:sp>
        <p:nvSpPr>
          <p:cNvPr id="65542" name="Line 6"/>
          <p:cNvSpPr>
            <a:spLocks noChangeShapeType="1"/>
          </p:cNvSpPr>
          <p:nvPr/>
        </p:nvSpPr>
        <p:spPr bwMode="auto">
          <a:xfrm flipV="1">
            <a:off x="552450" y="1222375"/>
            <a:ext cx="7989888" cy="0"/>
          </a:xfrm>
          <a:prstGeom prst="line">
            <a:avLst/>
          </a:prstGeom>
          <a:noFill/>
          <a:ln w="50800">
            <a:solidFill>
              <a:srgbClr val="083676"/>
            </a:solidFill>
            <a:round/>
            <a:headEnd/>
            <a:tailEnd/>
          </a:ln>
          <a:effectLst/>
        </p:spPr>
        <p:txBody>
          <a:bodyPr/>
          <a:lstStyle/>
          <a:p>
            <a:endParaRPr lang="sk-SK"/>
          </a:p>
        </p:txBody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4824413" y="6021388"/>
            <a:ext cx="2195512" cy="593725"/>
          </a:xfrm>
          <a:prstGeom prst="rect">
            <a:avLst/>
          </a:prstGeom>
          <a:solidFill>
            <a:srgbClr val="CCECF4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50000"/>
              </a:spcBef>
            </a:pPr>
            <a:endParaRPr lang="sk-SK"/>
          </a:p>
        </p:txBody>
      </p:sp>
      <p:pic>
        <p:nvPicPr>
          <p:cNvPr id="65553" name="Picture 17" descr="Erste_Asset_rgb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003800" y="6237288"/>
            <a:ext cx="1439863" cy="301625"/>
          </a:xfrm>
          <a:prstGeom prst="rect">
            <a:avLst/>
          </a:prstGeom>
          <a:noFill/>
        </p:spPr>
      </p:pic>
      <p:sp>
        <p:nvSpPr>
          <p:cNvPr id="65558" name="Text Box 22"/>
          <p:cNvSpPr txBox="1">
            <a:spLocks noChangeArrowheads="1"/>
          </p:cNvSpPr>
          <p:nvPr userDrawn="1"/>
        </p:nvSpPr>
        <p:spPr bwMode="auto">
          <a:xfrm>
            <a:off x="6948488" y="6021388"/>
            <a:ext cx="2195512" cy="593725"/>
          </a:xfrm>
          <a:prstGeom prst="rect">
            <a:avLst/>
          </a:prstGeom>
          <a:solidFill>
            <a:srgbClr val="CCECF4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50000"/>
              </a:spcBef>
            </a:pPr>
            <a:endParaRPr lang="sk-SK"/>
          </a:p>
        </p:txBody>
      </p:sp>
      <p:pic>
        <p:nvPicPr>
          <p:cNvPr id="65565" name="Picture 29" descr="AM SLSP cmyk kopie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659563" y="6221413"/>
            <a:ext cx="2347912" cy="30321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180975" indent="-180975" algn="l" rtl="0" fontAlgn="base">
        <a:spcBef>
          <a:spcPct val="20000"/>
        </a:spcBef>
        <a:spcAft>
          <a:spcPct val="0"/>
        </a:spcAft>
        <a:buFont typeface="Arial" charset="0"/>
        <a:buChar char="-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18256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895350" indent="-173038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257300" indent="-18256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1619250" indent="-180975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076450" indent="-180975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533650" indent="-180975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990850" indent="-180975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448050" indent="-180975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Hodnotenie a predpoklady ďalšieho vývoja v podielových fondoch</a:t>
            </a:r>
            <a:r>
              <a:rPr lang="sk-SK" dirty="0" smtClean="0">
                <a:solidFill>
                  <a:srgbClr val="005188"/>
                </a:solidFill>
              </a:rPr>
              <a:t/>
            </a:r>
            <a:br>
              <a:rPr lang="sk-SK" dirty="0" smtClean="0">
                <a:solidFill>
                  <a:srgbClr val="005188"/>
                </a:solidFill>
              </a:rPr>
            </a:b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k-SK" i="1" dirty="0" smtClean="0">
                <a:solidFill>
                  <a:srgbClr val="005188"/>
                </a:solidFill>
              </a:rPr>
              <a:t>Vývoj v Európe</a:t>
            </a:r>
            <a:endParaRPr lang="sk-SK" i="1" dirty="0" smtClean="0">
              <a:solidFill>
                <a:srgbClr val="005188"/>
              </a:solidFill>
            </a:endParaRPr>
          </a:p>
          <a:p>
            <a:endParaRPr lang="sk-SK" dirty="0">
              <a:solidFill>
                <a:srgbClr val="005188"/>
              </a:solidFill>
            </a:endParaRPr>
          </a:p>
          <a:p>
            <a:pPr algn="r"/>
            <a:r>
              <a:rPr lang="sk-SK" dirty="0" smtClean="0">
                <a:solidFill>
                  <a:srgbClr val="005188"/>
                </a:solidFill>
              </a:rPr>
              <a:t>RNDr. Roman Vlček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Trendy v Európskom fondovom investovaní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395536" y="5229200"/>
            <a:ext cx="8353176" cy="504056"/>
          </a:xfrm>
        </p:spPr>
        <p:txBody>
          <a:bodyPr/>
          <a:lstStyle/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Na konci júna 2012: 37% nárast od 2008, 83% od 2001</a:t>
            </a:r>
            <a:endParaRPr lang="sk-SK" sz="1800" dirty="0" smtClean="0">
              <a:solidFill>
                <a:srgbClr val="005188"/>
              </a:solidFill>
            </a:endParaRP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Aktíva vo európskych fondoch prekonali úroveň 2007 na konci 2010</a:t>
            </a:r>
            <a:endParaRPr lang="sk-SK" sz="1800" dirty="0" smtClean="0">
              <a:solidFill>
                <a:srgbClr val="005188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556792"/>
            <a:ext cx="6108343" cy="333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BlokTextu 6"/>
          <p:cNvSpPr txBox="1"/>
          <p:nvPr/>
        </p:nvSpPr>
        <p:spPr bwMode="auto">
          <a:xfrm>
            <a:off x="827584" y="6237312"/>
            <a:ext cx="1224136" cy="15946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square" lIns="36000" tIns="18000" rIns="18000" bIns="18000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sk-SK" sz="800" dirty="0" smtClean="0">
                <a:solidFill>
                  <a:srgbClr val="005188"/>
                </a:solidFill>
                <a:latin typeface="Arial" charset="0"/>
              </a:rPr>
              <a:t>Zdroj</a:t>
            </a:r>
            <a:r>
              <a:rPr lang="en-US" sz="800" dirty="0" smtClean="0">
                <a:solidFill>
                  <a:srgbClr val="005188"/>
                </a:solidFill>
              </a:rPr>
              <a:t>: EFAMA</a:t>
            </a:r>
            <a:endParaRPr lang="sk-SK" sz="800" dirty="0" smtClean="0">
              <a:solidFill>
                <a:srgbClr val="005188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680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UCITS a </a:t>
            </a:r>
            <a:r>
              <a:rPr lang="sk-SK" dirty="0" err="1" smtClean="0">
                <a:solidFill>
                  <a:srgbClr val="005188"/>
                </a:solidFill>
              </a:rPr>
              <a:t>Non-UCITS</a:t>
            </a:r>
            <a:r>
              <a:rPr lang="sk-SK" dirty="0" smtClean="0">
                <a:solidFill>
                  <a:srgbClr val="005188"/>
                </a:solidFill>
              </a:rPr>
              <a:t> trh na konci 2011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1043608" y="4365104"/>
            <a:ext cx="2880320" cy="1152128"/>
          </a:xfrm>
        </p:spPr>
        <p:txBody>
          <a:bodyPr/>
          <a:lstStyle/>
          <a:p>
            <a:pPr lvl="1">
              <a:buNone/>
            </a:pPr>
            <a:r>
              <a:rPr lang="sk-SK" sz="1400" b="1" dirty="0" smtClean="0">
                <a:solidFill>
                  <a:srgbClr val="005188"/>
                </a:solidFill>
              </a:rPr>
              <a:t>UCITS</a:t>
            </a:r>
          </a:p>
          <a:p>
            <a:pPr lvl="1"/>
            <a:r>
              <a:rPr lang="sk-SK" sz="1400" dirty="0" smtClean="0">
                <a:solidFill>
                  <a:srgbClr val="005188"/>
                </a:solidFill>
              </a:rPr>
              <a:t>AUM  EUR 5,6 triliónov</a:t>
            </a:r>
            <a:endParaRPr lang="sk-SK" sz="1400" dirty="0" smtClean="0">
              <a:solidFill>
                <a:srgbClr val="005188"/>
              </a:solidFill>
            </a:endParaRPr>
          </a:p>
          <a:p>
            <a:pPr lvl="1"/>
            <a:r>
              <a:rPr lang="sk-SK" sz="1400" dirty="0" smtClean="0">
                <a:solidFill>
                  <a:srgbClr val="005188"/>
                </a:solidFill>
              </a:rPr>
              <a:t>Počet fondov - cca. 36 000</a:t>
            </a:r>
            <a:endParaRPr lang="sk-SK" sz="1400" dirty="0" smtClean="0">
              <a:solidFill>
                <a:srgbClr val="005188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7659772" cy="2647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Zástupný symbol obsahu 5"/>
          <p:cNvSpPr txBox="1">
            <a:spLocks/>
          </p:cNvSpPr>
          <p:nvPr/>
        </p:nvSpPr>
        <p:spPr bwMode="auto">
          <a:xfrm>
            <a:off x="5220072" y="4365104"/>
            <a:ext cx="2880320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542925" marR="0" lvl="1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sk-SK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5188"/>
                </a:solidFill>
                <a:effectLst/>
                <a:uLnTx/>
                <a:uFillTx/>
                <a:latin typeface="+mn-lt"/>
              </a:rPr>
              <a:t>Non - UCITS</a:t>
            </a:r>
          </a:p>
          <a:p>
            <a:pPr marL="542925" marR="0" lvl="1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sk-SK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5188"/>
                </a:solidFill>
                <a:effectLst/>
                <a:uLnTx/>
                <a:uFillTx/>
                <a:latin typeface="+mn-lt"/>
              </a:rPr>
              <a:t>AUM  EUR 2,3 trilióny</a:t>
            </a:r>
          </a:p>
          <a:p>
            <a:pPr marL="542925" marR="0" lvl="1" indent="-182563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-"/>
              <a:tabLst/>
              <a:defRPr/>
            </a:pPr>
            <a:r>
              <a:rPr kumimoji="0" lang="sk-SK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5188"/>
                </a:solidFill>
                <a:effectLst/>
                <a:uLnTx/>
                <a:uFillTx/>
                <a:latin typeface="+mn-lt"/>
              </a:rPr>
              <a:t>Počet fondov – cca. 17 </a:t>
            </a:r>
            <a:r>
              <a:rPr lang="sk-SK" sz="1400" kern="0" dirty="0" smtClean="0">
                <a:solidFill>
                  <a:srgbClr val="005188"/>
                </a:solidFill>
                <a:latin typeface="+mn-lt"/>
              </a:rPr>
              <a:t>5</a:t>
            </a:r>
            <a:r>
              <a:rPr kumimoji="0" lang="sk-SK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5188"/>
                </a:solidFill>
                <a:effectLst/>
                <a:uLnTx/>
                <a:uFillTx/>
                <a:latin typeface="+mn-lt"/>
              </a:rPr>
              <a:t>00</a:t>
            </a:r>
          </a:p>
        </p:txBody>
      </p:sp>
      <p:sp>
        <p:nvSpPr>
          <p:cNvPr id="12" name="BlokTextu 11"/>
          <p:cNvSpPr txBox="1"/>
          <p:nvPr/>
        </p:nvSpPr>
        <p:spPr bwMode="auto">
          <a:xfrm>
            <a:off x="827584" y="6237312"/>
            <a:ext cx="1224136" cy="15946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square" lIns="36000" tIns="18000" rIns="18000" bIns="18000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sk-SK" sz="800" dirty="0" smtClean="0">
                <a:solidFill>
                  <a:srgbClr val="005188"/>
                </a:solidFill>
                <a:latin typeface="Arial" charset="0"/>
              </a:rPr>
              <a:t>Zdroj</a:t>
            </a:r>
            <a:r>
              <a:rPr lang="en-US" sz="800" dirty="0" smtClean="0">
                <a:solidFill>
                  <a:srgbClr val="005188"/>
                </a:solidFill>
              </a:rPr>
              <a:t>: EFAMA</a:t>
            </a:r>
            <a:endParaRPr lang="sk-SK" sz="800" dirty="0" smtClean="0">
              <a:solidFill>
                <a:srgbClr val="005188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680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457200" y="452438"/>
            <a:ext cx="8435280" cy="828675"/>
          </a:xfrm>
        </p:spPr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Európske krajiny s najväčšími aktívami v UCITS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755576" y="5085184"/>
            <a:ext cx="7488832" cy="864096"/>
          </a:xfrm>
        </p:spPr>
        <p:txBody>
          <a:bodyPr/>
          <a:lstStyle/>
          <a:p>
            <a:pPr lvl="1">
              <a:buNone/>
            </a:pPr>
            <a:r>
              <a:rPr lang="sk-SK" sz="1400" dirty="0" smtClean="0">
                <a:solidFill>
                  <a:srgbClr val="005188"/>
                </a:solidFill>
              </a:rPr>
              <a:t>Dve krajiny s aktívami viac ako  EUR 1 trilión</a:t>
            </a:r>
            <a:endParaRPr lang="sk-SK" sz="1400" dirty="0" smtClean="0">
              <a:solidFill>
                <a:srgbClr val="005188"/>
              </a:solidFill>
            </a:endParaRPr>
          </a:p>
          <a:p>
            <a:pPr lvl="1"/>
            <a:r>
              <a:rPr lang="sk-SK" sz="1400" dirty="0" smtClean="0">
                <a:solidFill>
                  <a:srgbClr val="005188"/>
                </a:solidFill>
              </a:rPr>
              <a:t>Luxembursko - EUR 1,8 triliónov</a:t>
            </a:r>
          </a:p>
          <a:p>
            <a:pPr lvl="1"/>
            <a:r>
              <a:rPr lang="sk-SK" sz="1400" dirty="0" smtClean="0">
                <a:solidFill>
                  <a:srgbClr val="005188"/>
                </a:solidFill>
              </a:rPr>
              <a:t>Francúzsko  -  </a:t>
            </a:r>
            <a:r>
              <a:rPr lang="sk-SK" sz="1400" dirty="0" smtClean="0">
                <a:solidFill>
                  <a:srgbClr val="005188"/>
                </a:solidFill>
              </a:rPr>
              <a:t>EUR </a:t>
            </a:r>
            <a:r>
              <a:rPr lang="sk-SK" sz="1400" dirty="0" smtClean="0">
                <a:solidFill>
                  <a:srgbClr val="005188"/>
                </a:solidFill>
              </a:rPr>
              <a:t>1,1 trilióna</a:t>
            </a:r>
            <a:endParaRPr lang="sk-SK" sz="1400" dirty="0" smtClean="0">
              <a:solidFill>
                <a:srgbClr val="005188"/>
              </a:solidFill>
            </a:endParaRPr>
          </a:p>
          <a:p>
            <a:pPr lvl="1"/>
            <a:endParaRPr lang="sk-SK" sz="1400" dirty="0" smtClean="0">
              <a:solidFill>
                <a:srgbClr val="005188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5976000" cy="3551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BlokTextu 6"/>
          <p:cNvSpPr txBox="1"/>
          <p:nvPr/>
        </p:nvSpPr>
        <p:spPr bwMode="auto">
          <a:xfrm>
            <a:off x="827584" y="6237312"/>
            <a:ext cx="1224136" cy="15946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square" lIns="36000" tIns="18000" rIns="18000" bIns="18000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sk-SK" sz="800" dirty="0" smtClean="0">
                <a:solidFill>
                  <a:srgbClr val="005188"/>
                </a:solidFill>
                <a:latin typeface="Arial" charset="0"/>
              </a:rPr>
              <a:t>Zdroj</a:t>
            </a:r>
            <a:r>
              <a:rPr lang="en-US" sz="800" dirty="0" smtClean="0">
                <a:solidFill>
                  <a:srgbClr val="005188"/>
                </a:solidFill>
              </a:rPr>
              <a:t>: EFAMA</a:t>
            </a:r>
            <a:endParaRPr lang="sk-SK" sz="800" dirty="0" smtClean="0">
              <a:solidFill>
                <a:srgbClr val="005188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680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457200" y="452438"/>
            <a:ext cx="8435280" cy="828675"/>
          </a:xfrm>
        </p:spPr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Dekáda rastu (2001-2011) ...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683568" y="5085184"/>
            <a:ext cx="7488832" cy="576064"/>
          </a:xfrm>
        </p:spPr>
        <p:txBody>
          <a:bodyPr/>
          <a:lstStyle/>
          <a:p>
            <a:pPr lvl="1">
              <a:buNone/>
            </a:pPr>
            <a:r>
              <a:rPr lang="sk-SK" sz="1600" dirty="0" smtClean="0">
                <a:solidFill>
                  <a:srgbClr val="005188"/>
                </a:solidFill>
              </a:rPr>
              <a:t>... </a:t>
            </a:r>
            <a:r>
              <a:rPr lang="sk-SK" sz="1600" dirty="0" smtClean="0">
                <a:solidFill>
                  <a:srgbClr val="005188"/>
                </a:solidFill>
              </a:rPr>
              <a:t>d</a:t>
            </a:r>
            <a:r>
              <a:rPr lang="sk-SK" sz="1600" dirty="0" smtClean="0">
                <a:solidFill>
                  <a:srgbClr val="005188"/>
                </a:solidFill>
              </a:rPr>
              <a:t>ané čistými predajmi ako aj trhovým zhodnotením</a:t>
            </a:r>
            <a:endParaRPr lang="sk-SK" sz="1600" dirty="0" smtClean="0">
              <a:solidFill>
                <a:srgbClr val="005188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628800"/>
            <a:ext cx="5269029" cy="2984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BlokTextu 6"/>
          <p:cNvSpPr txBox="1"/>
          <p:nvPr/>
        </p:nvSpPr>
        <p:spPr bwMode="auto">
          <a:xfrm>
            <a:off x="827584" y="6237312"/>
            <a:ext cx="1224136" cy="15946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square" lIns="36000" tIns="18000" rIns="18000" bIns="18000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sk-SK" sz="800" dirty="0" smtClean="0">
                <a:solidFill>
                  <a:srgbClr val="005188"/>
                </a:solidFill>
                <a:latin typeface="Arial" charset="0"/>
              </a:rPr>
              <a:t>Zdroj</a:t>
            </a:r>
            <a:r>
              <a:rPr lang="en-US" sz="800" dirty="0" smtClean="0">
                <a:solidFill>
                  <a:srgbClr val="005188"/>
                </a:solidFill>
              </a:rPr>
              <a:t>: EFAMA</a:t>
            </a:r>
            <a:endParaRPr lang="sk-SK" sz="800" dirty="0" smtClean="0">
              <a:solidFill>
                <a:srgbClr val="005188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680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457200" y="452438"/>
            <a:ext cx="8435280" cy="828675"/>
          </a:xfrm>
        </p:spPr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Vývoj rozloženia aktív v UCITS 2001-2011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683568" y="5085184"/>
            <a:ext cx="7488832" cy="576064"/>
          </a:xfrm>
        </p:spPr>
        <p:txBody>
          <a:bodyPr/>
          <a:lstStyle/>
          <a:p>
            <a:pPr lvl="1">
              <a:buNone/>
            </a:pPr>
            <a:r>
              <a:rPr lang="sk-SK" sz="1600" dirty="0" smtClean="0">
                <a:solidFill>
                  <a:srgbClr val="005188"/>
                </a:solidFill>
              </a:rPr>
              <a:t>Podiel akciových investícií zostáva nízky</a:t>
            </a:r>
            <a:endParaRPr lang="sk-SK" sz="1600" dirty="0" smtClean="0">
              <a:solidFill>
                <a:srgbClr val="005188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340768"/>
            <a:ext cx="6092160" cy="3492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BlokTextu 6"/>
          <p:cNvSpPr txBox="1"/>
          <p:nvPr/>
        </p:nvSpPr>
        <p:spPr bwMode="auto">
          <a:xfrm>
            <a:off x="827584" y="6237312"/>
            <a:ext cx="1224136" cy="15946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square" lIns="36000" tIns="18000" rIns="18000" bIns="18000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sk-SK" sz="800" dirty="0" smtClean="0">
                <a:solidFill>
                  <a:srgbClr val="005188"/>
                </a:solidFill>
                <a:latin typeface="Arial" charset="0"/>
              </a:rPr>
              <a:t>Zdroj</a:t>
            </a:r>
            <a:r>
              <a:rPr lang="en-US" sz="800" dirty="0" smtClean="0">
                <a:solidFill>
                  <a:srgbClr val="005188"/>
                </a:solidFill>
              </a:rPr>
              <a:t>: EFAMA</a:t>
            </a:r>
            <a:endParaRPr lang="sk-SK" sz="800" dirty="0" smtClean="0">
              <a:solidFill>
                <a:srgbClr val="005188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680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>
          <a:xfrm>
            <a:off x="457200" y="452438"/>
            <a:ext cx="8435280" cy="828675"/>
          </a:xfrm>
        </p:spPr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Č</a:t>
            </a:r>
            <a:r>
              <a:rPr lang="sk-SK" dirty="0" smtClean="0">
                <a:solidFill>
                  <a:srgbClr val="005188"/>
                </a:solidFill>
              </a:rPr>
              <a:t>isté predaje UCITS po regiónoch 2009-2011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539552" y="4293096"/>
            <a:ext cx="7488832" cy="1440160"/>
          </a:xfrm>
        </p:spPr>
        <p:txBody>
          <a:bodyPr/>
          <a:lstStyle/>
          <a:p>
            <a:pPr lvl="1"/>
            <a:r>
              <a:rPr lang="sk-SK" dirty="0" smtClean="0">
                <a:solidFill>
                  <a:srgbClr val="005188"/>
                </a:solidFill>
              </a:rPr>
              <a:t>Severské krajiny a cezhraničné domicily (Luxembursko a Írsko) pritiahli najväčší záujem investorov po kríze</a:t>
            </a:r>
          </a:p>
          <a:p>
            <a:pPr lvl="1"/>
            <a:r>
              <a:rPr lang="sk-SK" dirty="0" smtClean="0">
                <a:solidFill>
                  <a:srgbClr val="005188"/>
                </a:solidFill>
              </a:rPr>
              <a:t>Náročné podmienky v Juhoeurópskych krajinách</a:t>
            </a:r>
          </a:p>
          <a:p>
            <a:pPr lvl="1">
              <a:buNone/>
            </a:pPr>
            <a:endParaRPr lang="sk-SK" dirty="0" smtClean="0">
              <a:solidFill>
                <a:srgbClr val="005188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844824"/>
            <a:ext cx="7923566" cy="18294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BlokTextu 6"/>
          <p:cNvSpPr txBox="1"/>
          <p:nvPr/>
        </p:nvSpPr>
        <p:spPr bwMode="auto">
          <a:xfrm>
            <a:off x="827584" y="6237312"/>
            <a:ext cx="1224136" cy="15946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square" lIns="36000" tIns="18000" rIns="18000" bIns="18000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sk-SK" sz="800" dirty="0" smtClean="0">
                <a:solidFill>
                  <a:srgbClr val="005188"/>
                </a:solidFill>
                <a:latin typeface="Arial" charset="0"/>
              </a:rPr>
              <a:t>Zdroj</a:t>
            </a:r>
            <a:r>
              <a:rPr lang="en-US" sz="800" dirty="0" smtClean="0">
                <a:solidFill>
                  <a:srgbClr val="005188"/>
                </a:solidFill>
              </a:rPr>
              <a:t>: EFAMA</a:t>
            </a:r>
            <a:endParaRPr lang="sk-SK" sz="800" dirty="0" smtClean="0">
              <a:solidFill>
                <a:srgbClr val="005188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680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Európske fondy v roku 2012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395536" y="4941168"/>
            <a:ext cx="8353176" cy="1008112"/>
          </a:xfrm>
        </p:spPr>
        <p:txBody>
          <a:bodyPr/>
          <a:lstStyle/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Pozitívne čisté predaje každý mesiac s výnimkou júna (obavy o ekonomický vývoj a </a:t>
            </a:r>
            <a:r>
              <a:rPr lang="sk-SK" sz="1800" dirty="0" err="1" smtClean="0">
                <a:solidFill>
                  <a:srgbClr val="005188"/>
                </a:solidFill>
              </a:rPr>
              <a:t>EURo</a:t>
            </a:r>
            <a:r>
              <a:rPr lang="en-US" sz="1800" dirty="0" smtClean="0">
                <a:solidFill>
                  <a:srgbClr val="005188"/>
                </a:solidFill>
              </a:rPr>
              <a:t>)</a:t>
            </a:r>
            <a:endParaRPr lang="sk-SK" sz="1800" dirty="0" smtClean="0">
              <a:solidFill>
                <a:srgbClr val="005188"/>
              </a:solidFill>
            </a:endParaRP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Predpokladané aktivity ECB podporili dôveru v júli a auguste</a:t>
            </a:r>
            <a:endParaRPr lang="sk-SK" sz="1800" dirty="0" smtClean="0">
              <a:solidFill>
                <a:srgbClr val="005188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556792"/>
            <a:ext cx="6108343" cy="333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BlokTextu 6"/>
          <p:cNvSpPr txBox="1"/>
          <p:nvPr/>
        </p:nvSpPr>
        <p:spPr bwMode="auto">
          <a:xfrm>
            <a:off x="827584" y="6237312"/>
            <a:ext cx="1224136" cy="15946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txBody>
          <a:bodyPr wrap="square" lIns="36000" tIns="18000" rIns="18000" bIns="18000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sk-SK" sz="800" dirty="0" smtClean="0">
                <a:solidFill>
                  <a:srgbClr val="005188"/>
                </a:solidFill>
                <a:latin typeface="Arial" charset="0"/>
              </a:rPr>
              <a:t>Zdroj</a:t>
            </a:r>
            <a:r>
              <a:rPr lang="en-US" sz="800" dirty="0" smtClean="0">
                <a:solidFill>
                  <a:srgbClr val="005188"/>
                </a:solidFill>
              </a:rPr>
              <a:t>: EFAMA</a:t>
            </a:r>
            <a:endParaRPr lang="sk-SK" sz="800" dirty="0" smtClean="0">
              <a:solidFill>
                <a:srgbClr val="005188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680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Strednodobý predpoklad vývoja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395536" y="1484784"/>
            <a:ext cx="8353176" cy="4464496"/>
          </a:xfrm>
        </p:spPr>
        <p:txBody>
          <a:bodyPr/>
          <a:lstStyle/>
          <a:p>
            <a:pPr lvl="1">
              <a:lnSpc>
                <a:spcPct val="200000"/>
              </a:lnSpc>
            </a:pPr>
            <a:r>
              <a:rPr lang="sk-SK" dirty="0" smtClean="0">
                <a:solidFill>
                  <a:srgbClr val="005188"/>
                </a:solidFill>
              </a:rPr>
              <a:t>Rozvoj osobných doplnkových dôchodkových schém</a:t>
            </a:r>
          </a:p>
          <a:p>
            <a:pPr lvl="1">
              <a:lnSpc>
                <a:spcPct val="200000"/>
              </a:lnSpc>
            </a:pPr>
            <a:r>
              <a:rPr lang="sk-SK" dirty="0" smtClean="0">
                <a:solidFill>
                  <a:srgbClr val="005188"/>
                </a:solidFill>
              </a:rPr>
              <a:t>Posilňovanie dôvery domácností vo finančné investície</a:t>
            </a:r>
          </a:p>
          <a:p>
            <a:pPr lvl="1">
              <a:lnSpc>
                <a:spcPct val="150000"/>
              </a:lnSpc>
            </a:pPr>
            <a:r>
              <a:rPr lang="sk-SK" dirty="0" err="1" smtClean="0">
                <a:solidFill>
                  <a:srgbClr val="005188"/>
                </a:solidFill>
              </a:rPr>
              <a:t>Ztransparentnenie</a:t>
            </a:r>
            <a:r>
              <a:rPr lang="sk-SK" dirty="0" smtClean="0">
                <a:solidFill>
                  <a:srgbClr val="005188"/>
                </a:solidFill>
              </a:rPr>
              <a:t> komplexných </a:t>
            </a:r>
            <a:r>
              <a:rPr lang="sk-SK" dirty="0" err="1" smtClean="0">
                <a:solidFill>
                  <a:srgbClr val="005188"/>
                </a:solidFill>
              </a:rPr>
              <a:t>retailových</a:t>
            </a:r>
            <a:r>
              <a:rPr lang="sk-SK" dirty="0" smtClean="0">
                <a:solidFill>
                  <a:srgbClr val="005188"/>
                </a:solidFill>
              </a:rPr>
              <a:t> investičných produktov – </a:t>
            </a:r>
            <a:r>
              <a:rPr lang="sk-SK" sz="1600" dirty="0" smtClean="0">
                <a:solidFill>
                  <a:srgbClr val="005188"/>
                </a:solidFill>
              </a:rPr>
              <a:t>pomoc klientom urobiť kvalifikované rozhodnutie pred investovaním (PRIP)</a:t>
            </a:r>
          </a:p>
          <a:p>
            <a:pPr lvl="1">
              <a:lnSpc>
                <a:spcPct val="200000"/>
              </a:lnSpc>
            </a:pPr>
            <a:r>
              <a:rPr lang="sk-SK" dirty="0" smtClean="0">
                <a:solidFill>
                  <a:srgbClr val="005188"/>
                </a:solidFill>
              </a:rPr>
              <a:t>„</a:t>
            </a:r>
            <a:r>
              <a:rPr lang="sk-SK" dirty="0" err="1" smtClean="0">
                <a:solidFill>
                  <a:srgbClr val="005188"/>
                </a:solidFill>
              </a:rPr>
              <a:t>E</a:t>
            </a:r>
            <a:r>
              <a:rPr lang="sk-SK" dirty="0" err="1" smtClean="0">
                <a:solidFill>
                  <a:srgbClr val="005188"/>
                </a:solidFill>
              </a:rPr>
              <a:t>merging</a:t>
            </a:r>
            <a:r>
              <a:rPr lang="sk-SK" dirty="0" smtClean="0">
                <a:solidFill>
                  <a:srgbClr val="005188"/>
                </a:solidFill>
              </a:rPr>
              <a:t> </a:t>
            </a:r>
            <a:r>
              <a:rPr lang="sk-SK" dirty="0" err="1" smtClean="0">
                <a:solidFill>
                  <a:srgbClr val="005188"/>
                </a:solidFill>
              </a:rPr>
              <a:t>markets</a:t>
            </a:r>
            <a:r>
              <a:rPr lang="sk-SK" dirty="0" smtClean="0">
                <a:solidFill>
                  <a:srgbClr val="005188"/>
                </a:solidFill>
              </a:rPr>
              <a:t>“ budú rásť rýchlejšie ako rozvinuté trhy</a:t>
            </a:r>
          </a:p>
          <a:p>
            <a:pPr lvl="1">
              <a:lnSpc>
                <a:spcPct val="200000"/>
              </a:lnSpc>
            </a:pPr>
            <a:r>
              <a:rPr lang="sk-SK" dirty="0" smtClean="0">
                <a:solidFill>
                  <a:srgbClr val="005188"/>
                </a:solidFill>
              </a:rPr>
              <a:t>Daň z finančných transakcií</a:t>
            </a:r>
            <a:endParaRPr lang="sk-SK" dirty="0" smtClean="0">
              <a:solidFill>
                <a:srgbClr val="005188"/>
              </a:solidFill>
            </a:endParaRPr>
          </a:p>
          <a:p>
            <a:pPr lvl="1">
              <a:buNone/>
            </a:pPr>
            <a:endParaRPr lang="sk-SK" sz="1800" dirty="0" smtClean="0">
              <a:solidFill>
                <a:srgbClr val="005188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36806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AM_VORLAGE">
  <a:themeElements>
    <a:clrScheme name="EAM_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AM_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EEEFE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solidFill>
          <a:schemeClr val="accent5"/>
        </a:solidFill>
        <a:ln>
          <a:noFill/>
        </a:ln>
        <a:effectLst/>
      </a:spPr>
      <a:bodyPr wrap="square" lIns="36000" tIns="18000" rIns="18000" bIns="18000">
        <a:spAutoFit/>
      </a:bodyPr>
      <a:lstStyle>
        <a:defPPr algn="l">
          <a:spcBef>
            <a:spcPct val="50000"/>
          </a:spcBef>
          <a:defRPr sz="1200" dirty="0" smtClean="0">
            <a:latin typeface="Arial" charset="0"/>
          </a:defRPr>
        </a:defPPr>
      </a:lstStyle>
    </a:txDef>
  </a:objectDefaults>
  <a:extraClrSchemeLst>
    <a:extraClrScheme>
      <a:clrScheme name="EAM_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M_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M_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M_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M_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M_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EAM_VORLAGE</Template>
  <TotalTime>15155</TotalTime>
  <Words>253</Words>
  <Application>Microsoft Office PowerPoint</Application>
  <PresentationFormat>Prezentácia na obrazovke (4:3)</PresentationFormat>
  <Paragraphs>43</Paragraphs>
  <Slides>9</Slides>
  <Notes>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9</vt:i4>
      </vt:variant>
    </vt:vector>
  </HeadingPairs>
  <TitlesOfParts>
    <vt:vector size="10" baseType="lpstr">
      <vt:lpstr>EAM_VORLAGE</vt:lpstr>
      <vt:lpstr>Hodnotenie a predpoklady ďalšieho vývoja v podielových fondoch </vt:lpstr>
      <vt:lpstr>Trendy v Európskom fondovom investovaní</vt:lpstr>
      <vt:lpstr>UCITS a Non-UCITS trh na konci 2011</vt:lpstr>
      <vt:lpstr>Európske krajiny s najväčšími aktívami v UCITS</vt:lpstr>
      <vt:lpstr>Dekáda rastu (2001-2011) ...</vt:lpstr>
      <vt:lpstr>Vývoj rozloženia aktív v UCITS 2001-2011</vt:lpstr>
      <vt:lpstr>Čisté predaje UCITS po regiónoch 2009-2011</vt:lpstr>
      <vt:lpstr>Európske fondy v roku 2012</vt:lpstr>
      <vt:lpstr>Strednodobý predpoklad vývoja</vt:lpstr>
    </vt:vector>
  </TitlesOfParts>
  <Company>Erste Sparinvest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</dc:title>
  <dc:creator>J133JJC</dc:creator>
  <cp:lastModifiedBy>VLČEK Roman</cp:lastModifiedBy>
  <cp:revision>960</cp:revision>
  <cp:lastPrinted>2009-09-01T07:59:28Z</cp:lastPrinted>
  <dcterms:created xsi:type="dcterms:W3CDTF">2009-09-28T14:30:59Z</dcterms:created>
  <dcterms:modified xsi:type="dcterms:W3CDTF">2012-11-05T13:37:12Z</dcterms:modified>
</cp:coreProperties>
</file>