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50" r:id="rId1"/>
  </p:sldMasterIdLst>
  <p:notesMasterIdLst>
    <p:notesMasterId r:id="rId20"/>
  </p:notesMasterIdLst>
  <p:handoutMasterIdLst>
    <p:handoutMasterId r:id="rId21"/>
  </p:handoutMasterIdLst>
  <p:sldIdLst>
    <p:sldId id="286" r:id="rId2"/>
    <p:sldId id="310" r:id="rId3"/>
    <p:sldId id="313" r:id="rId4"/>
    <p:sldId id="301" r:id="rId5"/>
    <p:sldId id="296" r:id="rId6"/>
    <p:sldId id="298" r:id="rId7"/>
    <p:sldId id="303" r:id="rId8"/>
    <p:sldId id="297" r:id="rId9"/>
    <p:sldId id="304" r:id="rId10"/>
    <p:sldId id="305" r:id="rId11"/>
    <p:sldId id="302" r:id="rId12"/>
    <p:sldId id="306" r:id="rId13"/>
    <p:sldId id="314" r:id="rId14"/>
    <p:sldId id="309" r:id="rId15"/>
    <p:sldId id="300" r:id="rId16"/>
    <p:sldId id="308" r:id="rId17"/>
    <p:sldId id="312" r:id="rId18"/>
    <p:sldId id="295" r:id="rId19"/>
  </p:sldIdLst>
  <p:sldSz cx="8961438" cy="6721475"/>
  <p:notesSz cx="9926638" cy="6797675"/>
  <p:custShowLst>
    <p:custShow name="Vlastní prezentace 1" id="0">
      <p:sldLst>
        <p:sld r:id="rId2"/>
      </p:sldLst>
    </p:custShow>
  </p:custShow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300" kern="1200">
        <a:solidFill>
          <a:schemeClr val="bg1"/>
        </a:solidFill>
        <a:latin typeface="Arial Narrow" pitchFamily="34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300" kern="1200">
        <a:solidFill>
          <a:schemeClr val="bg1"/>
        </a:solidFill>
        <a:latin typeface="Arial Narrow" pitchFamily="34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300" kern="1200">
        <a:solidFill>
          <a:schemeClr val="bg1"/>
        </a:solidFill>
        <a:latin typeface="Arial Narrow" pitchFamily="34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300" kern="1200">
        <a:solidFill>
          <a:schemeClr val="bg1"/>
        </a:solidFill>
        <a:latin typeface="Arial Narrow" pitchFamily="34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300" kern="1200">
        <a:solidFill>
          <a:schemeClr val="bg1"/>
        </a:solidFill>
        <a:latin typeface="Arial Narrow" pitchFamily="34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300" kern="1200">
        <a:solidFill>
          <a:schemeClr val="bg1"/>
        </a:solidFill>
        <a:latin typeface="Arial Narrow" pitchFamily="34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300" kern="1200">
        <a:solidFill>
          <a:schemeClr val="bg1"/>
        </a:solidFill>
        <a:latin typeface="Arial Narrow" pitchFamily="34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300" kern="1200">
        <a:solidFill>
          <a:schemeClr val="bg1"/>
        </a:solidFill>
        <a:latin typeface="Arial Narrow" pitchFamily="34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300" kern="1200">
        <a:solidFill>
          <a:schemeClr val="bg1"/>
        </a:solidFill>
        <a:latin typeface="Arial Narrow" pitchFamily="34" charset="0"/>
        <a:ea typeface="MS PGothic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711EC"/>
    <a:srgbClr val="81117C"/>
    <a:srgbClr val="1E2F73"/>
    <a:srgbClr val="ECC61E"/>
    <a:srgbClr val="C0C0C0"/>
    <a:srgbClr val="969696"/>
    <a:srgbClr val="FF3300"/>
    <a:srgbClr val="CC9900"/>
    <a:srgbClr val="4D4D4D"/>
    <a:srgbClr val="00327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05" autoAdjust="0"/>
  </p:normalViewPr>
  <p:slideViewPr>
    <p:cSldViewPr snapToGrid="0">
      <p:cViewPr varScale="1">
        <p:scale>
          <a:sx n="89" d="100"/>
          <a:sy n="89" d="100"/>
        </p:scale>
        <p:origin x="-1086" y="-108"/>
      </p:cViewPr>
      <p:guideLst>
        <p:guide orient="horz" pos="245"/>
        <p:guide pos="3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6" d="100"/>
          <a:sy n="106" d="100"/>
        </p:scale>
        <p:origin x="-432" y="-84"/>
      </p:cViewPr>
      <p:guideLst>
        <p:guide orient="horz" pos="2141"/>
        <p:guide pos="3126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021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57" tIns="46229" rIns="92457" bIns="46229" numCol="1" anchor="t" anchorCtr="0" compatLnSpc="1">
            <a:prstTxWarp prst="textNoShape">
              <a:avLst/>
            </a:prstTxWarp>
          </a:bodyPr>
          <a:lstStyle>
            <a:lvl1pPr defTabSz="923925">
              <a:defRPr sz="1100">
                <a:solidFill>
                  <a:schemeClr val="tx1"/>
                </a:solidFill>
                <a:latin typeface="Times New Roman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24513" y="0"/>
            <a:ext cx="43021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57" tIns="46229" rIns="92457" bIns="46229" numCol="1" anchor="t" anchorCtr="0" compatLnSpc="1">
            <a:prstTxWarp prst="textNoShape">
              <a:avLst/>
            </a:prstTxWarp>
          </a:bodyPr>
          <a:lstStyle>
            <a:lvl1pPr algn="r" defTabSz="923925">
              <a:defRPr sz="11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48D17F08-9F91-4115-9B20-0F174266AE32}" type="datetime1">
              <a:rPr lang="en-US"/>
              <a:pPr>
                <a:defRPr/>
              </a:pPr>
              <a:t>10/31/2012</a:t>
            </a:fld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459538"/>
            <a:ext cx="43021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57" tIns="46229" rIns="92457" bIns="46229" numCol="1" anchor="b" anchorCtr="0" compatLnSpc="1">
            <a:prstTxWarp prst="textNoShape">
              <a:avLst/>
            </a:prstTxWarp>
          </a:bodyPr>
          <a:lstStyle>
            <a:lvl1pPr defTabSz="923925">
              <a:defRPr sz="1100">
                <a:solidFill>
                  <a:schemeClr val="tx1"/>
                </a:solidFill>
                <a:latin typeface="Times New Roman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24513" y="6459538"/>
            <a:ext cx="4302125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457" tIns="46229" rIns="92457" bIns="46229" numCol="1" anchor="b" anchorCtr="0" compatLnSpc="1">
            <a:prstTxWarp prst="textNoShape">
              <a:avLst/>
            </a:prstTxWarp>
          </a:bodyPr>
          <a:lstStyle>
            <a:lvl1pPr algn="r" defTabSz="923925">
              <a:defRPr sz="11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D96974CD-8F52-459C-A830-49DF777A83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62038" y="874713"/>
            <a:ext cx="7743825" cy="5808662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187450" y="252413"/>
            <a:ext cx="8458200" cy="22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126" name="doc id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8147050" y="36513"/>
            <a:ext cx="14541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23925">
              <a:defRPr sz="800">
                <a:solidFill>
                  <a:schemeClr val="tx1"/>
                </a:solidFill>
                <a:latin typeface="Arial" pitchFamily="-110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7002P1E020503-031717002PR</a:t>
            </a:r>
          </a:p>
        </p:txBody>
      </p:sp>
      <p:sp>
        <p:nvSpPr>
          <p:cNvPr id="5127" name="pg num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8812213" y="6496050"/>
            <a:ext cx="788987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23925">
              <a:defRPr sz="11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DCB6B0A-27BE-4ABB-AB1F-562A775C52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4342" name="McK Separator" hidden="1"/>
          <p:cNvSpPr>
            <a:spLocks noChangeShapeType="1"/>
          </p:cNvSpPr>
          <p:nvPr/>
        </p:nvSpPr>
        <p:spPr bwMode="auto">
          <a:xfrm>
            <a:off x="1190625" y="1033463"/>
            <a:ext cx="75898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lnSpc>
        <a:spcPct val="90000"/>
      </a:lnSpc>
      <a:spcBef>
        <a:spcPct val="30000"/>
      </a:spcBef>
      <a:spcAft>
        <a:spcPct val="0"/>
      </a:spcAft>
      <a:defRPr sz="1600" b="1" kern="1200">
        <a:solidFill>
          <a:schemeClr val="tx1"/>
        </a:solidFill>
        <a:latin typeface="Arial" pitchFamily="-110" charset="0"/>
        <a:ea typeface="MS PGothic" pitchFamily="34" charset="-128"/>
        <a:cs typeface="ＭＳ Ｐゴシック" pitchFamily="-110" charset="-128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MS PGothic" pitchFamily="34" charset="-128"/>
        <a:cs typeface="+mn-cs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MS PGothic" pitchFamily="34" charset="-128"/>
        <a:cs typeface="+mn-cs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MS PGothic" pitchFamily="34" charset="-128"/>
        <a:cs typeface="+mn-cs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110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2"/>
          <p:cNvSpPr>
            <a:spLocks/>
          </p:cNvSpPr>
          <p:nvPr/>
        </p:nvSpPr>
        <p:spPr bwMode="auto">
          <a:xfrm>
            <a:off x="619125" y="4800600"/>
            <a:ext cx="144463" cy="914400"/>
          </a:xfrm>
          <a:custGeom>
            <a:avLst/>
            <a:gdLst>
              <a:gd name="T0" fmla="*/ 0 w 96"/>
              <a:gd name="T1" fmla="*/ 0 h 720"/>
              <a:gd name="T2" fmla="*/ 0 w 96"/>
              <a:gd name="T3" fmla="*/ 1161288000 h 720"/>
              <a:gd name="T4" fmla="*/ 217391233 w 96"/>
              <a:gd name="T5" fmla="*/ 1161288000 h 72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" h="720">
                <a:moveTo>
                  <a:pt x="0" y="0"/>
                </a:moveTo>
                <a:lnTo>
                  <a:pt x="0" y="720"/>
                </a:lnTo>
                <a:lnTo>
                  <a:pt x="96" y="720"/>
                </a:lnTo>
              </a:path>
            </a:pathLst>
          </a:cu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sk-SK"/>
          </a:p>
        </p:txBody>
      </p:sp>
      <p:sp>
        <p:nvSpPr>
          <p:cNvPr id="5" name="Freeform 3"/>
          <p:cNvSpPr>
            <a:spLocks/>
          </p:cNvSpPr>
          <p:nvPr/>
        </p:nvSpPr>
        <p:spPr bwMode="auto">
          <a:xfrm rot="10800000">
            <a:off x="8313738" y="4800600"/>
            <a:ext cx="144462" cy="935038"/>
          </a:xfrm>
          <a:custGeom>
            <a:avLst/>
            <a:gdLst>
              <a:gd name="T0" fmla="*/ 0 w 96"/>
              <a:gd name="T1" fmla="*/ 0 h 720"/>
              <a:gd name="T2" fmla="*/ 0 w 96"/>
              <a:gd name="T3" fmla="*/ 1214300085 h 720"/>
              <a:gd name="T4" fmla="*/ 217388223 w 96"/>
              <a:gd name="T5" fmla="*/ 1214300085 h 72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" h="720">
                <a:moveTo>
                  <a:pt x="0" y="0"/>
                </a:moveTo>
                <a:lnTo>
                  <a:pt x="0" y="720"/>
                </a:lnTo>
                <a:lnTo>
                  <a:pt x="96" y="720"/>
                </a:lnTo>
              </a:path>
            </a:pathLst>
          </a:cu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sk-SK"/>
          </a:p>
        </p:txBody>
      </p:sp>
      <p:sp>
        <p:nvSpPr>
          <p:cNvPr id="6" name="Freeform 8"/>
          <p:cNvSpPr>
            <a:spLocks/>
          </p:cNvSpPr>
          <p:nvPr userDrawn="1"/>
        </p:nvSpPr>
        <p:spPr bwMode="auto">
          <a:xfrm>
            <a:off x="504825" y="4800600"/>
            <a:ext cx="144463" cy="914400"/>
          </a:xfrm>
          <a:custGeom>
            <a:avLst/>
            <a:gdLst>
              <a:gd name="T0" fmla="*/ 0 w 96"/>
              <a:gd name="T1" fmla="*/ 0 h 720"/>
              <a:gd name="T2" fmla="*/ 0 w 96"/>
              <a:gd name="T3" fmla="*/ 1161288000 h 720"/>
              <a:gd name="T4" fmla="*/ 217391233 w 96"/>
              <a:gd name="T5" fmla="*/ 1161288000 h 72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" h="720">
                <a:moveTo>
                  <a:pt x="0" y="0"/>
                </a:moveTo>
                <a:lnTo>
                  <a:pt x="0" y="720"/>
                </a:lnTo>
                <a:lnTo>
                  <a:pt x="96" y="720"/>
                </a:lnTo>
              </a:path>
            </a:pathLst>
          </a:cu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sk-SK"/>
          </a:p>
        </p:txBody>
      </p:sp>
      <p:sp>
        <p:nvSpPr>
          <p:cNvPr id="7" name="Freeform 9"/>
          <p:cNvSpPr>
            <a:spLocks/>
          </p:cNvSpPr>
          <p:nvPr userDrawn="1"/>
        </p:nvSpPr>
        <p:spPr bwMode="auto">
          <a:xfrm rot="10800000">
            <a:off x="8313738" y="4800600"/>
            <a:ext cx="144462" cy="935038"/>
          </a:xfrm>
          <a:custGeom>
            <a:avLst/>
            <a:gdLst>
              <a:gd name="T0" fmla="*/ 0 w 96"/>
              <a:gd name="T1" fmla="*/ 0 h 720"/>
              <a:gd name="T2" fmla="*/ 0 w 96"/>
              <a:gd name="T3" fmla="*/ 1214300085 h 720"/>
              <a:gd name="T4" fmla="*/ 217388223 w 96"/>
              <a:gd name="T5" fmla="*/ 1214300085 h 72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96" h="720">
                <a:moveTo>
                  <a:pt x="0" y="0"/>
                </a:moveTo>
                <a:lnTo>
                  <a:pt x="0" y="720"/>
                </a:lnTo>
                <a:lnTo>
                  <a:pt x="96" y="720"/>
                </a:lnTo>
              </a:path>
            </a:pathLst>
          </a:custGeom>
          <a:noFill/>
          <a:ln w="12700">
            <a:solidFill>
              <a:schemeClr val="bg1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sk-SK"/>
          </a:p>
        </p:txBody>
      </p:sp>
      <p:pic>
        <p:nvPicPr>
          <p:cNvPr id="8" name="Picture 8" descr="ppt_2_prva_penzijna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350" y="0"/>
            <a:ext cx="8955088" cy="672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74245" name="Rectangle 5"/>
          <p:cNvSpPr>
            <a:spLocks noGrp="1" noChangeArrowheads="1"/>
          </p:cNvSpPr>
          <p:nvPr>
            <p:ph type="ctrTitle" sz="quarter"/>
          </p:nvPr>
        </p:nvSpPr>
        <p:spPr>
          <a:xfrm>
            <a:off x="2193925" y="2652713"/>
            <a:ext cx="6115050" cy="793750"/>
          </a:xfrm>
          <a:prstGeom prst="rect">
            <a:avLst/>
          </a:prstGeom>
        </p:spPr>
        <p:txBody>
          <a:bodyPr>
            <a:spAutoFit/>
          </a:bodyPr>
          <a:lstStyle>
            <a:lvl1pPr algn="ctr">
              <a:defRPr sz="4600" b="1">
                <a:solidFill>
                  <a:schemeClr val="tx1"/>
                </a:solidFill>
              </a:defRPr>
            </a:lvl1pPr>
          </a:lstStyle>
          <a:p>
            <a:r>
              <a:rPr lang="en-US"/>
              <a:t>N</a:t>
            </a:r>
            <a:r>
              <a:rPr lang="sk-SK"/>
              <a:t>ázov prezentácie</a:t>
            </a:r>
            <a:endParaRPr lang="en-US"/>
          </a:p>
        </p:txBody>
      </p:sp>
      <p:sp>
        <p:nvSpPr>
          <p:cNvPr id="1674246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220913" y="6272213"/>
            <a:ext cx="6311900" cy="304800"/>
          </a:xfrm>
          <a:prstGeom prst="rect">
            <a:avLst/>
          </a:prstGeom>
        </p:spPr>
        <p:txBody>
          <a:bodyPr/>
          <a:lstStyle>
            <a:lvl1pPr algn="ctr">
              <a:defRPr sz="2000"/>
            </a:lvl1pPr>
          </a:lstStyle>
          <a:p>
            <a:r>
              <a:rPr lang="sk-SK"/>
              <a:t>pripravil: Peter Slovak | 17. januar 2011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7638"/>
            <a:ext cx="6505575" cy="404812"/>
          </a:xfrm>
          <a:prstGeom prst="rect">
            <a:avLst/>
          </a:prstGeom>
        </p:spPr>
        <p:txBody>
          <a:bodyPr/>
          <a:lstStyle/>
          <a:p>
            <a:r>
              <a:rPr lang="sk-S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9125" y="1668463"/>
            <a:ext cx="7775575" cy="9779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/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D6F08-1B28-48FB-AEDB-496082A497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1600" y="147638"/>
            <a:ext cx="1943100" cy="2498725"/>
          </a:xfrm>
          <a:prstGeom prst="rect">
            <a:avLst/>
          </a:prstGeom>
        </p:spPr>
        <p:txBody>
          <a:bodyPr vert="eaVert"/>
          <a:lstStyle/>
          <a:p>
            <a:r>
              <a:rPr lang="sk-SK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19125" y="147638"/>
            <a:ext cx="5680075" cy="24987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/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D4392F-11B1-4303-A81C-1A8D076CFA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7638"/>
            <a:ext cx="6505575" cy="404812"/>
          </a:xfrm>
          <a:prstGeom prst="rect">
            <a:avLst/>
          </a:prstGeom>
        </p:spPr>
        <p:txBody>
          <a:bodyPr/>
          <a:lstStyle/>
          <a:p>
            <a:r>
              <a:rPr lang="sk-S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9125" y="1668463"/>
            <a:ext cx="7775575" cy="9779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/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41A770-4904-4B99-A104-1D34ED9CD2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025" y="4319588"/>
            <a:ext cx="7616825" cy="1335087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8025" y="2849563"/>
            <a:ext cx="7616825" cy="147002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4" name="pg num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21B351-D817-4C91-9CB9-C8D223AB55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7638"/>
            <a:ext cx="6505575" cy="404812"/>
          </a:xfrm>
          <a:prstGeom prst="rect">
            <a:avLst/>
          </a:prstGeom>
        </p:spPr>
        <p:txBody>
          <a:bodyPr/>
          <a:lstStyle/>
          <a:p>
            <a:r>
              <a:rPr lang="sk-S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19125" y="1668463"/>
            <a:ext cx="3811588" cy="9779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3113" y="1668463"/>
            <a:ext cx="3811587" cy="9779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/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E3798B-8774-4CFC-9F6D-4E0B4A3667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9875"/>
            <a:ext cx="8066088" cy="1119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sk-SK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7675" y="1504950"/>
            <a:ext cx="3959225" cy="6270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7675" y="2132013"/>
            <a:ext cx="3959225" cy="38719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52950" y="1504950"/>
            <a:ext cx="3960813" cy="62706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52950" y="2132013"/>
            <a:ext cx="3960813" cy="3871912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/>
          </a:p>
        </p:txBody>
      </p:sp>
      <p:sp>
        <p:nvSpPr>
          <p:cNvPr id="7" name="pg num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4B7CC-182D-4243-87A1-E6966C5B4D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7638"/>
            <a:ext cx="6505575" cy="404812"/>
          </a:xfrm>
          <a:prstGeom prst="rect">
            <a:avLst/>
          </a:prstGeom>
        </p:spPr>
        <p:txBody>
          <a:bodyPr/>
          <a:lstStyle/>
          <a:p>
            <a:r>
              <a:rPr lang="sk-SK" smtClean="0"/>
              <a:t>Click to edit Master title style</a:t>
            </a:r>
            <a:endParaRPr lang="en-US"/>
          </a:p>
        </p:txBody>
      </p:sp>
      <p:sp>
        <p:nvSpPr>
          <p:cNvPr id="3" name="pg num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0A3A8D-1402-4F95-8B48-8D66AA62F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g num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679556-AA6F-415F-913F-733C7B9A32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675" y="268288"/>
            <a:ext cx="2947988" cy="11382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03613" y="268288"/>
            <a:ext cx="5010150" cy="57356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Click to edit Master text styles</a:t>
            </a:r>
          </a:p>
          <a:p>
            <a:pPr lvl="1"/>
            <a:r>
              <a:rPr lang="sk-SK" smtClean="0"/>
              <a:t>Second level</a:t>
            </a:r>
          </a:p>
          <a:p>
            <a:pPr lvl="2"/>
            <a:r>
              <a:rPr lang="sk-SK" smtClean="0"/>
              <a:t>Third level</a:t>
            </a:r>
          </a:p>
          <a:p>
            <a:pPr lvl="3"/>
            <a:r>
              <a:rPr lang="sk-SK" smtClean="0"/>
              <a:t>Fourth level</a:t>
            </a:r>
          </a:p>
          <a:p>
            <a:pPr lvl="4"/>
            <a:r>
              <a:rPr lang="sk-SK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7675" y="1406525"/>
            <a:ext cx="2947988" cy="4597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0818FB-9FCC-49B3-B41F-664B1CBF10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5775" y="4705350"/>
            <a:ext cx="5376863" cy="555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55775" y="600075"/>
            <a:ext cx="5376863" cy="40338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55775" y="5260975"/>
            <a:ext cx="5376863" cy="7889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Click to edit Master text styles</a:t>
            </a:r>
          </a:p>
        </p:txBody>
      </p:sp>
      <p:sp>
        <p:nvSpPr>
          <p:cNvPr id="5" name="pg num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D70236-3D7F-4ED3-A3CE-ED2E73932F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3219" name="pg num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04000" y="6461125"/>
            <a:ext cx="18669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137BA243-1C20-4D56-8C8C-0D3B911388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31" r:id="rId2"/>
    <p:sldLayoutId id="2147483832" r:id="rId3"/>
    <p:sldLayoutId id="2147483833" r:id="rId4"/>
    <p:sldLayoutId id="2147483834" r:id="rId5"/>
    <p:sldLayoutId id="2147483835" r:id="rId6"/>
    <p:sldLayoutId id="2147483836" r:id="rId7"/>
    <p:sldLayoutId id="2147483837" r:id="rId8"/>
    <p:sldLayoutId id="2147483838" r:id="rId9"/>
    <p:sldLayoutId id="2147483839" r:id="rId10"/>
    <p:sldLayoutId id="2147483840" r:id="rId11"/>
  </p:sldLayoutIdLst>
  <p:hf hdr="0" ftr="0" dt="0"/>
  <p:txStyles>
    <p:titleStyle>
      <a:lvl1pPr algn="l" defTabSz="895350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+mj-lt"/>
          <a:ea typeface="MS PGothic" pitchFamily="34" charset="-128"/>
          <a:cs typeface="ＭＳ Ｐゴシック" pitchFamily="-110" charset="-128"/>
        </a:defRPr>
      </a:lvl1pPr>
      <a:lvl2pPr algn="l" defTabSz="895350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Arial Narrow" pitchFamily="-110" charset="0"/>
          <a:ea typeface="MS PGothic" pitchFamily="34" charset="-128"/>
          <a:cs typeface="ＭＳ Ｐゴシック" pitchFamily="-110" charset="-128"/>
        </a:defRPr>
      </a:lvl2pPr>
      <a:lvl3pPr algn="l" defTabSz="895350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Arial Narrow" pitchFamily="-110" charset="0"/>
          <a:ea typeface="MS PGothic" pitchFamily="34" charset="-128"/>
          <a:cs typeface="ＭＳ Ｐゴシック" pitchFamily="-110" charset="-128"/>
        </a:defRPr>
      </a:lvl3pPr>
      <a:lvl4pPr algn="l" defTabSz="895350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Arial Narrow" pitchFamily="-110" charset="0"/>
          <a:ea typeface="MS PGothic" pitchFamily="34" charset="-128"/>
          <a:cs typeface="ＭＳ Ｐゴシック" pitchFamily="-110" charset="-128"/>
        </a:defRPr>
      </a:lvl4pPr>
      <a:lvl5pPr algn="l" defTabSz="895350" rtl="0" eaLnBrk="0" fontAlgn="base" hangingPunct="0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Arial Narrow" pitchFamily="-110" charset="0"/>
          <a:ea typeface="MS PGothic" pitchFamily="34" charset="-128"/>
          <a:cs typeface="ＭＳ Ｐゴシック" pitchFamily="-110" charset="-128"/>
        </a:defRPr>
      </a:lvl5pPr>
      <a:lvl6pPr marL="457200" algn="l" defTabSz="895350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Arial Narrow" pitchFamily="-110" charset="0"/>
        </a:defRPr>
      </a:lvl6pPr>
      <a:lvl7pPr marL="914400" algn="l" defTabSz="895350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Arial Narrow" pitchFamily="-110" charset="0"/>
        </a:defRPr>
      </a:lvl7pPr>
      <a:lvl8pPr marL="1371600" algn="l" defTabSz="895350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Arial Narrow" pitchFamily="-110" charset="0"/>
        </a:defRPr>
      </a:lvl8pPr>
      <a:lvl9pPr marL="1828800" algn="l" defTabSz="895350" rtl="0" fontAlgn="base">
        <a:spcBef>
          <a:spcPct val="0"/>
        </a:spcBef>
        <a:spcAft>
          <a:spcPct val="0"/>
        </a:spcAft>
        <a:defRPr sz="2200">
          <a:solidFill>
            <a:schemeClr val="bg1"/>
          </a:solidFill>
          <a:latin typeface="Arial Narrow" pitchFamily="-110" charset="0"/>
        </a:defRPr>
      </a:lvl9pPr>
    </p:titleStyle>
    <p:bodyStyle>
      <a:lvl1pPr marL="342900" indent="-342900" algn="l" defTabSz="895350" rtl="0" eaLnBrk="0" fontAlgn="base" hangingPunct="0">
        <a:spcBef>
          <a:spcPct val="0"/>
        </a:spcBef>
        <a:spcAft>
          <a:spcPct val="0"/>
        </a:spcAft>
        <a:buSzPct val="120000"/>
        <a:defRPr sz="1600">
          <a:solidFill>
            <a:schemeClr val="tx1"/>
          </a:solidFill>
          <a:latin typeface="+mn-lt"/>
          <a:ea typeface="MS PGothic" pitchFamily="34" charset="-128"/>
          <a:cs typeface="ＭＳ Ｐゴシック" pitchFamily="-110" charset="-128"/>
        </a:defRPr>
      </a:lvl1pPr>
      <a:lvl2pPr marL="144463" indent="-142875" algn="l" defTabSz="895350" rtl="0" eaLnBrk="0" fontAlgn="base" hangingPunct="0">
        <a:spcBef>
          <a:spcPct val="0"/>
        </a:spcBef>
        <a:spcAft>
          <a:spcPct val="0"/>
        </a:spcAft>
        <a:buSzPct val="120000"/>
        <a:buChar char="•"/>
        <a:defRPr sz="1600">
          <a:solidFill>
            <a:schemeClr val="tx1"/>
          </a:solidFill>
          <a:latin typeface="+mn-lt"/>
          <a:ea typeface="MS PGothic" pitchFamily="34" charset="-128"/>
        </a:defRPr>
      </a:lvl2pPr>
      <a:lvl3pPr marL="295275" indent="-149225" algn="l" defTabSz="895350" rtl="0" eaLnBrk="0" fontAlgn="base" hangingPunct="0">
        <a:spcBef>
          <a:spcPct val="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MS PGothic" pitchFamily="34" charset="-128"/>
        </a:defRPr>
      </a:lvl3pPr>
      <a:lvl4pPr marL="431800" indent="-134938" algn="l" defTabSz="895350" rtl="0" eaLnBrk="0" fontAlgn="base" hangingPunct="0">
        <a:spcBef>
          <a:spcPct val="0"/>
        </a:spcBef>
        <a:spcAft>
          <a:spcPct val="0"/>
        </a:spcAft>
        <a:buSzPct val="50000"/>
        <a:buChar char="•"/>
        <a:defRPr sz="1600">
          <a:solidFill>
            <a:schemeClr val="tx1"/>
          </a:solidFill>
          <a:latin typeface="+mn-lt"/>
          <a:ea typeface="MS PGothic" pitchFamily="34" charset="-128"/>
        </a:defRPr>
      </a:lvl4pPr>
      <a:lvl5pPr marL="582613" indent="-149225" algn="l" defTabSz="895350" rtl="0" eaLnBrk="0" fontAlgn="base" hangingPunct="0">
        <a:spcBef>
          <a:spcPct val="0"/>
        </a:spcBef>
        <a:spcAft>
          <a:spcPct val="0"/>
        </a:spcAft>
        <a:buSzPct val="75000"/>
        <a:buChar char="–"/>
        <a:defRPr sz="1400">
          <a:solidFill>
            <a:schemeClr val="tx1"/>
          </a:solidFill>
          <a:latin typeface="Arial" pitchFamily="-110" charset="0"/>
          <a:ea typeface="MS PGothic" pitchFamily="34" charset="-128"/>
        </a:defRPr>
      </a:lvl5pPr>
      <a:lvl6pPr marL="1039813" indent="-149225" algn="l" defTabSz="895350" rtl="0" fontAlgn="base">
        <a:spcBef>
          <a:spcPct val="0"/>
        </a:spcBef>
        <a:spcAft>
          <a:spcPct val="0"/>
        </a:spcAft>
        <a:buSzPct val="75000"/>
        <a:buChar char="–"/>
        <a:defRPr sz="1400">
          <a:solidFill>
            <a:schemeClr val="tx1"/>
          </a:solidFill>
          <a:latin typeface="Arial" pitchFamily="-110" charset="0"/>
          <a:ea typeface="ＭＳ Ｐゴシック" pitchFamily="-110" charset="-128"/>
        </a:defRPr>
      </a:lvl6pPr>
      <a:lvl7pPr marL="1497013" indent="-149225" algn="l" defTabSz="895350" rtl="0" fontAlgn="base">
        <a:spcBef>
          <a:spcPct val="0"/>
        </a:spcBef>
        <a:spcAft>
          <a:spcPct val="0"/>
        </a:spcAft>
        <a:buSzPct val="75000"/>
        <a:buChar char="–"/>
        <a:defRPr sz="1400">
          <a:solidFill>
            <a:schemeClr val="tx1"/>
          </a:solidFill>
          <a:latin typeface="Arial" pitchFamily="-110" charset="0"/>
          <a:ea typeface="ＭＳ Ｐゴシック" pitchFamily="-110" charset="-128"/>
        </a:defRPr>
      </a:lvl7pPr>
      <a:lvl8pPr marL="1954213" indent="-149225" algn="l" defTabSz="895350" rtl="0" fontAlgn="base">
        <a:spcBef>
          <a:spcPct val="0"/>
        </a:spcBef>
        <a:spcAft>
          <a:spcPct val="0"/>
        </a:spcAft>
        <a:buSzPct val="75000"/>
        <a:buChar char="–"/>
        <a:defRPr sz="1400">
          <a:solidFill>
            <a:schemeClr val="tx1"/>
          </a:solidFill>
          <a:latin typeface="Arial" pitchFamily="-110" charset="0"/>
          <a:ea typeface="ＭＳ Ｐゴシック" pitchFamily="-110" charset="-128"/>
        </a:defRPr>
      </a:lvl8pPr>
      <a:lvl9pPr marL="2411413" indent="-149225" algn="l" defTabSz="895350" rtl="0" fontAlgn="base">
        <a:spcBef>
          <a:spcPct val="0"/>
        </a:spcBef>
        <a:spcAft>
          <a:spcPct val="0"/>
        </a:spcAft>
        <a:buSzPct val="75000"/>
        <a:buChar char="–"/>
        <a:defRPr sz="1400">
          <a:solidFill>
            <a:schemeClr val="tx1"/>
          </a:solidFill>
          <a:latin typeface="Arial" pitchFamily="-110" charset="0"/>
          <a:ea typeface="ＭＳ Ｐゴシック" pitchFamily="-110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emf"/><Relationship Id="rId7" Type="http://schemas.openxmlformats.org/officeDocument/2006/relationships/image" Target="../media/image13.png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1.jpeg"/><Relationship Id="rId10" Type="http://schemas.openxmlformats.org/officeDocument/2006/relationships/image" Target="../media/image16.png"/><Relationship Id="rId4" Type="http://schemas.openxmlformats.org/officeDocument/2006/relationships/image" Target="../media/image10.emf"/><Relationship Id="rId9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6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2204683" y="2609704"/>
            <a:ext cx="6115050" cy="193899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sk-SK" sz="4000" dirty="0" smtClean="0"/>
              <a:t>Je budúcnosť podielových fondov v aktívnom portfólio manažmente?</a:t>
            </a:r>
            <a:endParaRPr lang="en-US" sz="4000" dirty="0" smtClean="0"/>
          </a:p>
        </p:txBody>
      </p:sp>
      <p:sp>
        <p:nvSpPr>
          <p:cNvPr id="3075" name="Rectangle 17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231670" y="6261455"/>
            <a:ext cx="6311900" cy="3048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r" eaLnBrk="1" hangingPunct="1"/>
            <a:r>
              <a:rPr lang="sk-SK" dirty="0" smtClean="0"/>
              <a:t>Matej Varga, PhD., CFA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Aktívny manažment </a:t>
            </a:r>
            <a:r>
              <a:rPr lang="sk-SK" b="1" dirty="0" err="1" smtClean="0"/>
              <a:t>vs</a:t>
            </a:r>
            <a:r>
              <a:rPr lang="sk-SK" b="1" dirty="0" smtClean="0"/>
              <a:t>. teória o efektívnych trhoch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sk-SK" sz="2400" dirty="0" smtClean="0"/>
              <a:t>Trhy sa dostávajú do rovnovážneho stavu vďaka investorom, ktorí vyhľadávajú možnosti dosiahnutia nadpriemerných výnosov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Existujú portfólio manažéri, ktorí ju dlhodobo dosahujú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Ak </a:t>
            </a:r>
            <a:r>
              <a:rPr lang="sk-SK" sz="2400" dirty="0" smtClean="0"/>
              <a:t>by neexistovali </a:t>
            </a:r>
            <a:r>
              <a:rPr lang="sk-SK" sz="2400" dirty="0" smtClean="0"/>
              <a:t>aj úspešní aktívni manažéri</a:t>
            </a:r>
            <a:r>
              <a:rPr lang="sk-SK" sz="2400" dirty="0" smtClean="0"/>
              <a:t>, ľudia by viac neinvestovali do </a:t>
            </a:r>
            <a:r>
              <a:rPr lang="sk-SK" sz="2400" dirty="0" smtClean="0"/>
              <a:t>aktívne spravovaných portfólií</a:t>
            </a:r>
            <a:endParaRPr lang="sk-SK" sz="2400" dirty="0" smtClean="0"/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Ak </a:t>
            </a:r>
            <a:r>
              <a:rPr lang="sk-SK" sz="2400" dirty="0" smtClean="0"/>
              <a:t>začne prevládať pasívne investovanie, </a:t>
            </a:r>
            <a:r>
              <a:rPr lang="sk-SK" sz="2400" dirty="0" smtClean="0"/>
              <a:t>trhy nebudú viac reflektovať sofistikované analýzy a predpovede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Tým opäť vzniknú na trhu investičné </a:t>
            </a:r>
            <a:r>
              <a:rPr lang="sk-SK" sz="2400" dirty="0" smtClean="0"/>
              <a:t>príležitosti </a:t>
            </a:r>
            <a:r>
              <a:rPr lang="sk-SK" sz="2400" dirty="0" smtClean="0"/>
              <a:t>vďaka </a:t>
            </a:r>
            <a:r>
              <a:rPr lang="sk-SK" sz="2400" dirty="0" smtClean="0"/>
              <a:t>nesprávne </a:t>
            </a:r>
            <a:r>
              <a:rPr lang="sk-SK" sz="2400" dirty="0" smtClean="0"/>
              <a:t>oceneným aktívam, </a:t>
            </a:r>
            <a:r>
              <a:rPr lang="sk-SK" sz="2400" dirty="0" smtClean="0"/>
              <a:t>čo </a:t>
            </a:r>
            <a:r>
              <a:rPr lang="sk-SK" sz="2400" dirty="0" smtClean="0"/>
              <a:t>umožní aktívnemu manažmentu byť </a:t>
            </a:r>
            <a:r>
              <a:rPr lang="sk-SK" sz="2400" dirty="0" smtClean="0"/>
              <a:t>opäť </a:t>
            </a:r>
            <a:r>
              <a:rPr lang="sk-SK" sz="2400" dirty="0" smtClean="0"/>
              <a:t>úspešným</a:t>
            </a:r>
          </a:p>
          <a:p>
            <a:pPr>
              <a:buFont typeface="Arial" pitchFamily="34" charset="0"/>
              <a:buChar char="•"/>
            </a:pPr>
            <a:endParaRPr lang="sk-SK" sz="2000" dirty="0" smtClean="0"/>
          </a:p>
          <a:p>
            <a:pPr>
              <a:buFont typeface="Arial" pitchFamily="34" charset="0"/>
              <a:buChar char="•"/>
            </a:pPr>
            <a:endParaRPr lang="sk-SK" sz="24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A770-4904-4B99-A104-1D34ED9CD215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Aktívny manažment a „</a:t>
            </a:r>
            <a:r>
              <a:rPr lang="sk-SK" b="1" dirty="0" err="1" smtClean="0"/>
              <a:t>Absolute</a:t>
            </a:r>
            <a:r>
              <a:rPr lang="sk-SK" b="1" dirty="0" smtClean="0"/>
              <a:t> </a:t>
            </a:r>
            <a:r>
              <a:rPr lang="sk-SK" b="1" dirty="0" err="1" smtClean="0"/>
              <a:t>Return</a:t>
            </a:r>
            <a:r>
              <a:rPr lang="sk-SK" b="1" dirty="0" smtClean="0"/>
              <a:t>“ fondy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sk-SK" sz="2400" dirty="0" smtClean="0"/>
              <a:t>V </a:t>
            </a:r>
            <a:r>
              <a:rPr lang="sk-SK" sz="2400" dirty="0" smtClean="0"/>
              <a:t>pravom slova zmysle aktívne riadené fondy</a:t>
            </a:r>
            <a:endParaRPr lang="sk-SK" sz="2400" dirty="0" smtClean="0"/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Využívanie </a:t>
            </a:r>
            <a:r>
              <a:rPr lang="sk-SK" sz="2400" dirty="0" smtClean="0"/>
              <a:t>sofistikovaných modelov a stratégií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Strategická alokácia + taktická alokácia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Možná viacúrovňová taktická alokácia:</a:t>
            </a:r>
            <a:endParaRPr lang="sk-SK" sz="2400" dirty="0" smtClean="0"/>
          </a:p>
          <a:p>
            <a:pPr lvl="4">
              <a:buFont typeface="Wingdings" pitchFamily="2" charset="2"/>
              <a:buChar char="Ø"/>
            </a:pPr>
            <a:r>
              <a:rPr lang="sk-SK" sz="2400" dirty="0" err="1" smtClean="0">
                <a:latin typeface="+mn-lt"/>
              </a:rPr>
              <a:t>Level</a:t>
            </a:r>
            <a:r>
              <a:rPr lang="sk-SK" sz="2400" dirty="0" smtClean="0">
                <a:latin typeface="+mn-lt"/>
              </a:rPr>
              <a:t> 1 - </a:t>
            </a:r>
            <a:r>
              <a:rPr lang="sk-SK" sz="2400" dirty="0" err="1" smtClean="0">
                <a:latin typeface="+mn-lt"/>
              </a:rPr>
              <a:t>Nadvažovanie</a:t>
            </a:r>
            <a:r>
              <a:rPr lang="sk-SK" sz="2400" dirty="0" smtClean="0">
                <a:latin typeface="+mn-lt"/>
              </a:rPr>
              <a:t> </a:t>
            </a:r>
            <a:r>
              <a:rPr lang="sk-SK" sz="2400" dirty="0" smtClean="0">
                <a:latin typeface="+mn-lt"/>
              </a:rPr>
              <a:t>a podvažovanie rizikového aktíva voči bezrizikovému</a:t>
            </a:r>
          </a:p>
          <a:p>
            <a:pPr lvl="4">
              <a:buFont typeface="Wingdings" pitchFamily="2" charset="2"/>
              <a:buChar char="Ø"/>
            </a:pPr>
            <a:r>
              <a:rPr lang="sk-SK" sz="2400" dirty="0" err="1" smtClean="0">
                <a:latin typeface="+mn-lt"/>
              </a:rPr>
              <a:t>Level</a:t>
            </a:r>
            <a:r>
              <a:rPr lang="sk-SK" sz="2400" dirty="0" smtClean="0">
                <a:latin typeface="+mn-lt"/>
              </a:rPr>
              <a:t> 2 - </a:t>
            </a:r>
            <a:r>
              <a:rPr lang="sk-SK" sz="2400" dirty="0" err="1" smtClean="0">
                <a:latin typeface="+mn-lt"/>
              </a:rPr>
              <a:t>Nadvažovanie</a:t>
            </a:r>
            <a:r>
              <a:rPr lang="sk-SK" sz="2400" dirty="0" smtClean="0">
                <a:latin typeface="+mn-lt"/>
              </a:rPr>
              <a:t> a podvažovanie rizikových aktív </a:t>
            </a:r>
            <a:r>
              <a:rPr lang="sk-SK" sz="2400" dirty="0" smtClean="0">
                <a:latin typeface="+mn-lt"/>
              </a:rPr>
              <a:t>navzájom (sektory, regióny...)</a:t>
            </a:r>
            <a:endParaRPr lang="sk-SK" sz="2400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Možné využívanie finančnej páky, </a:t>
            </a:r>
            <a:r>
              <a:rPr lang="sk-SK" sz="2400" dirty="0" smtClean="0"/>
              <a:t>prípadne </a:t>
            </a:r>
            <a:r>
              <a:rPr lang="sk-SK" sz="2400" dirty="0" smtClean="0"/>
              <a:t>predaja na krátko </a:t>
            </a:r>
            <a:r>
              <a:rPr lang="sk-SK" sz="2400" dirty="0" smtClean="0"/>
              <a:t>(pripomína </a:t>
            </a:r>
            <a:r>
              <a:rPr lang="sk-SK" sz="2400" dirty="0" err="1" smtClean="0"/>
              <a:t>hedge</a:t>
            </a:r>
            <a:r>
              <a:rPr lang="sk-SK" sz="2400" dirty="0" smtClean="0"/>
              <a:t> fond) v závislosti od legislatívy</a:t>
            </a:r>
          </a:p>
          <a:p>
            <a:pPr>
              <a:buFont typeface="Arial" pitchFamily="34" charset="0"/>
              <a:buChar char="•"/>
            </a:pPr>
            <a:endParaRPr lang="sk-SK" sz="2200" dirty="0" smtClean="0"/>
          </a:p>
          <a:p>
            <a:pPr>
              <a:buFont typeface="Arial" pitchFamily="34" charset="0"/>
              <a:buChar char="•"/>
            </a:pPr>
            <a:endParaRPr lang="sk-SK" sz="24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A770-4904-4B99-A104-1D34ED9CD21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err="1" smtClean="0"/>
              <a:t>Absolute</a:t>
            </a:r>
            <a:r>
              <a:rPr lang="sk-SK" b="1" dirty="0" smtClean="0"/>
              <a:t> </a:t>
            </a:r>
            <a:r>
              <a:rPr lang="sk-SK" b="1" dirty="0" err="1" smtClean="0"/>
              <a:t>return</a:t>
            </a:r>
            <a:r>
              <a:rPr lang="sk-SK" b="1" dirty="0" smtClean="0"/>
              <a:t> fondy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sk-SK" sz="2400" dirty="0" smtClean="0"/>
              <a:t>Snaha o časovanie trhu - „</a:t>
            </a:r>
            <a:r>
              <a:rPr lang="sk-SK" sz="2400" dirty="0" err="1" smtClean="0"/>
              <a:t>market</a:t>
            </a:r>
            <a:r>
              <a:rPr lang="sk-SK" sz="2400" dirty="0" smtClean="0"/>
              <a:t> </a:t>
            </a:r>
            <a:r>
              <a:rPr lang="sk-SK" sz="2400" dirty="0" err="1" smtClean="0"/>
              <a:t>timing</a:t>
            </a:r>
            <a:r>
              <a:rPr lang="sk-SK" sz="2400" dirty="0" smtClean="0"/>
              <a:t>“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V </a:t>
            </a:r>
            <a:r>
              <a:rPr lang="sk-SK" sz="2400" dirty="0" smtClean="0"/>
              <a:t>ideálnom prípade - „</a:t>
            </a:r>
            <a:r>
              <a:rPr lang="sk-SK" sz="2400" dirty="0" err="1" smtClean="0"/>
              <a:t>perfect</a:t>
            </a:r>
            <a:r>
              <a:rPr lang="sk-SK" sz="2400" dirty="0" smtClean="0"/>
              <a:t> </a:t>
            </a:r>
            <a:r>
              <a:rPr lang="sk-SK" sz="2400" dirty="0" err="1" smtClean="0"/>
              <a:t>timing</a:t>
            </a:r>
            <a:r>
              <a:rPr lang="sk-SK" sz="2400" dirty="0" smtClean="0"/>
              <a:t>“:</a:t>
            </a:r>
          </a:p>
          <a:p>
            <a:pPr lvl="4">
              <a:buFont typeface="Wingdings" pitchFamily="2" charset="2"/>
              <a:buChar char="Ø"/>
            </a:pPr>
            <a:r>
              <a:rPr lang="sk-SK" sz="2400" dirty="0" smtClean="0">
                <a:latin typeface="+mn-lt"/>
              </a:rPr>
              <a:t>Pri </a:t>
            </a:r>
            <a:r>
              <a:rPr lang="sk-SK" sz="2400" dirty="0" smtClean="0">
                <a:latin typeface="+mn-lt"/>
              </a:rPr>
              <a:t>raste trhu 100% v rizikovom aktíve, pri poklese </a:t>
            </a:r>
            <a:r>
              <a:rPr lang="sk-SK" sz="2400" dirty="0" smtClean="0">
                <a:latin typeface="+mn-lt"/>
              </a:rPr>
              <a:t>100% v bezrizikovom aktíve</a:t>
            </a:r>
          </a:p>
          <a:p>
            <a:pPr lvl="4">
              <a:buFont typeface="Wingdings" pitchFamily="2" charset="2"/>
              <a:buChar char="Ø"/>
            </a:pPr>
            <a:r>
              <a:rPr lang="sk-SK" sz="2400" dirty="0" err="1" smtClean="0">
                <a:latin typeface="+mn-lt"/>
              </a:rPr>
              <a:t>N</a:t>
            </a:r>
            <a:r>
              <a:rPr lang="sk-SK" sz="2400" dirty="0" err="1" smtClean="0">
                <a:latin typeface="+mn-lt"/>
              </a:rPr>
              <a:t>on-stop</a:t>
            </a:r>
            <a:r>
              <a:rPr lang="sk-SK" sz="2400" dirty="0" smtClean="0">
                <a:latin typeface="+mn-lt"/>
              </a:rPr>
              <a:t> </a:t>
            </a:r>
            <a:r>
              <a:rPr lang="sk-SK" sz="2400" dirty="0" smtClean="0">
                <a:latin typeface="+mn-lt"/>
              </a:rPr>
              <a:t>rast za každých podmienok na </a:t>
            </a:r>
            <a:r>
              <a:rPr lang="sk-SK" sz="2400" dirty="0" smtClean="0">
                <a:latin typeface="+mn-lt"/>
              </a:rPr>
              <a:t>trhu</a:t>
            </a:r>
          </a:p>
          <a:p>
            <a:pPr lvl="4">
              <a:buFont typeface="Wingdings" pitchFamily="2" charset="2"/>
              <a:buChar char="Ø"/>
            </a:pPr>
            <a:r>
              <a:rPr lang="sk-SK" sz="2400" dirty="0" smtClean="0">
                <a:latin typeface="+mn-lt"/>
              </a:rPr>
              <a:t>Minimálny </a:t>
            </a:r>
            <a:r>
              <a:rPr lang="sk-SK" sz="2400" dirty="0" smtClean="0">
                <a:latin typeface="+mn-lt"/>
              </a:rPr>
              <a:t>výnos </a:t>
            </a:r>
            <a:r>
              <a:rPr lang="sk-SK" sz="2400" dirty="0" smtClean="0">
                <a:latin typeface="+mn-lt"/>
              </a:rPr>
              <a:t>na </a:t>
            </a:r>
            <a:r>
              <a:rPr lang="sk-SK" sz="2400" dirty="0" smtClean="0">
                <a:latin typeface="+mn-lt"/>
              </a:rPr>
              <a:t>úrovni </a:t>
            </a:r>
            <a:r>
              <a:rPr lang="sk-SK" sz="2400" dirty="0" smtClean="0">
                <a:latin typeface="+mn-lt"/>
              </a:rPr>
              <a:t>bezrizikového aktíva</a:t>
            </a:r>
          </a:p>
          <a:p>
            <a:pPr lvl="4">
              <a:buFont typeface="Wingdings" pitchFamily="2" charset="2"/>
              <a:buChar char="Ø"/>
            </a:pPr>
            <a:r>
              <a:rPr lang="sk-SK" sz="2400" dirty="0" smtClean="0">
                <a:latin typeface="+mn-lt"/>
              </a:rPr>
              <a:t>Maximálny výnos neobmedzený</a:t>
            </a:r>
          </a:p>
          <a:p>
            <a:pPr lvl="4">
              <a:buFont typeface="Wingdings" pitchFamily="2" charset="2"/>
              <a:buChar char="Ø"/>
            </a:pPr>
            <a:r>
              <a:rPr lang="sk-SK" sz="2400" dirty="0" smtClean="0">
                <a:latin typeface="+mn-lt"/>
              </a:rPr>
              <a:t>Výnosový profil nákupnej opcie (</a:t>
            </a:r>
            <a:r>
              <a:rPr lang="sk-SK" sz="2400" dirty="0" err="1" smtClean="0">
                <a:latin typeface="+mn-lt"/>
              </a:rPr>
              <a:t>Long</a:t>
            </a:r>
            <a:r>
              <a:rPr lang="sk-SK" sz="2400" dirty="0" smtClean="0">
                <a:latin typeface="+mn-lt"/>
              </a:rPr>
              <a:t> </a:t>
            </a:r>
            <a:r>
              <a:rPr lang="sk-SK" sz="2400" dirty="0" err="1" smtClean="0">
                <a:latin typeface="+mn-lt"/>
              </a:rPr>
              <a:t>call</a:t>
            </a:r>
            <a:r>
              <a:rPr lang="sk-SK" sz="2400" dirty="0" smtClean="0">
                <a:latin typeface="+mn-lt"/>
              </a:rPr>
              <a:t> bez zaplatenia opčnej prémie)</a:t>
            </a:r>
            <a:endParaRPr lang="sk-SK" sz="2400" dirty="0" smtClean="0">
              <a:latin typeface="+mn-lt"/>
            </a:endParaRPr>
          </a:p>
          <a:p>
            <a:pPr lvl="4">
              <a:buFont typeface="Wingdings" pitchFamily="2" charset="2"/>
              <a:buChar char="Ø"/>
            </a:pPr>
            <a:endParaRPr lang="sk-SK" sz="2400" dirty="0" err="1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endParaRPr lang="sk-SK" sz="2200" dirty="0" smtClean="0"/>
          </a:p>
          <a:p>
            <a:pPr>
              <a:buFont typeface="Arial" pitchFamily="34" charset="0"/>
              <a:buChar char="•"/>
            </a:pPr>
            <a:endParaRPr lang="sk-SK" sz="24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A770-4904-4B99-A104-1D34ED9CD215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Výhody a nevýhody </a:t>
            </a:r>
            <a:r>
              <a:rPr lang="sk-SK" b="1" dirty="0" err="1" smtClean="0"/>
              <a:t>Absolute</a:t>
            </a:r>
            <a:r>
              <a:rPr lang="sk-SK" b="1" dirty="0" smtClean="0"/>
              <a:t> </a:t>
            </a:r>
            <a:r>
              <a:rPr lang="sk-SK" b="1" dirty="0" err="1" smtClean="0"/>
              <a:t>return</a:t>
            </a:r>
            <a:r>
              <a:rPr lang="sk-SK" b="1" dirty="0" smtClean="0"/>
              <a:t> fondov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19125" y="1033761"/>
            <a:ext cx="7775575" cy="977900"/>
          </a:xfrm>
        </p:spPr>
        <p:txBody>
          <a:bodyPr/>
          <a:lstStyle/>
          <a:p>
            <a:r>
              <a:rPr lang="sk-SK" sz="2400" b="1" dirty="0" smtClean="0"/>
              <a:t>Výhody:</a:t>
            </a:r>
          </a:p>
          <a:p>
            <a:endParaRPr lang="sk-SK" sz="2400" dirty="0" smtClean="0"/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Pridaná hodnota najmä v čase medvedích trhov:</a:t>
            </a:r>
          </a:p>
          <a:p>
            <a:pPr lvl="4">
              <a:buFont typeface="Wingdings" pitchFamily="2" charset="2"/>
              <a:buChar char="Ø"/>
            </a:pPr>
            <a:r>
              <a:rPr lang="sk-SK" sz="2400" dirty="0" smtClean="0">
                <a:latin typeface="+mn-lt"/>
              </a:rPr>
              <a:t>Limitovanie poklesov </a:t>
            </a:r>
          </a:p>
          <a:p>
            <a:pPr lvl="4">
              <a:buFont typeface="Wingdings" pitchFamily="2" charset="2"/>
              <a:buChar char="Ø"/>
            </a:pPr>
            <a:r>
              <a:rPr lang="sk-SK" sz="2400" dirty="0" smtClean="0">
                <a:latin typeface="+mn-lt"/>
              </a:rPr>
              <a:t>Prekonávanie trhu</a:t>
            </a:r>
          </a:p>
          <a:p>
            <a:pPr lvl="4">
              <a:buFont typeface="Wingdings" pitchFamily="2" charset="2"/>
              <a:buChar char="Ø"/>
            </a:pPr>
            <a:r>
              <a:rPr lang="sk-SK" sz="2400" dirty="0" smtClean="0">
                <a:latin typeface="+mn-lt"/>
              </a:rPr>
              <a:t>Zníženie </a:t>
            </a:r>
            <a:r>
              <a:rPr lang="sk-SK" sz="2400" dirty="0" err="1" smtClean="0">
                <a:latin typeface="+mn-lt"/>
              </a:rPr>
              <a:t>volatility</a:t>
            </a:r>
            <a:endParaRPr lang="sk-SK" sz="2400" dirty="0" smtClean="0">
              <a:latin typeface="+mn-lt"/>
            </a:endParaRPr>
          </a:p>
          <a:p>
            <a:endParaRPr lang="sk-SK" sz="2400" dirty="0" smtClean="0"/>
          </a:p>
          <a:p>
            <a:r>
              <a:rPr lang="sk-SK" sz="2400" b="1" dirty="0" smtClean="0"/>
              <a:t>Nevýhody:</a:t>
            </a:r>
          </a:p>
          <a:p>
            <a:endParaRPr lang="sk-SK" sz="2400" dirty="0" smtClean="0"/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Neexistuje </a:t>
            </a:r>
            <a:r>
              <a:rPr lang="sk-SK" sz="2400" dirty="0" err="1" smtClean="0"/>
              <a:t>absolute</a:t>
            </a:r>
            <a:r>
              <a:rPr lang="sk-SK" sz="2400" dirty="0" smtClean="0"/>
              <a:t> </a:t>
            </a:r>
            <a:r>
              <a:rPr lang="sk-SK" sz="2400" dirty="0" err="1" smtClean="0"/>
              <a:t>return</a:t>
            </a:r>
            <a:r>
              <a:rPr lang="sk-SK" sz="2400" dirty="0" smtClean="0"/>
              <a:t> fond, ktorý by rástol za každých podmienok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Vyššie náklady (transakčné, za správu)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Nič nie je zadarmo – výkonnosť môže zaostávať za indexovým fondom, nezachytí v plnej miere všetky nárasty</a:t>
            </a:r>
            <a:endParaRPr lang="sk-SK" sz="24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A770-4904-4B99-A104-1D34ED9CD215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Simulácia správania sa </a:t>
            </a:r>
            <a:r>
              <a:rPr lang="sk-SK" b="1" dirty="0" err="1" smtClean="0"/>
              <a:t>Absolute</a:t>
            </a:r>
            <a:r>
              <a:rPr lang="sk-SK" b="1" dirty="0" smtClean="0"/>
              <a:t> </a:t>
            </a:r>
            <a:r>
              <a:rPr lang="sk-SK" b="1" dirty="0" err="1" smtClean="0"/>
              <a:t>return</a:t>
            </a:r>
            <a:r>
              <a:rPr lang="sk-SK" b="1" dirty="0" smtClean="0"/>
              <a:t> fondu</a:t>
            </a:r>
            <a:endParaRPr lang="sk-SK" b="1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A770-4904-4B99-A104-1D34ED9CD215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89614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0925" y="1381425"/>
            <a:ext cx="6858000" cy="392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Ovál 7"/>
          <p:cNvSpPr/>
          <p:nvPr/>
        </p:nvSpPr>
        <p:spPr bwMode="auto">
          <a:xfrm>
            <a:off x="1936376" y="2022437"/>
            <a:ext cx="1161826" cy="2054711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895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3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-110" charset="0"/>
            </a:endParaRPr>
          </a:p>
        </p:txBody>
      </p:sp>
      <p:cxnSp>
        <p:nvCxnSpPr>
          <p:cNvPr id="10" name="Rovná spojovacia šípka 9"/>
          <p:cNvCxnSpPr/>
          <p:nvPr/>
        </p:nvCxnSpPr>
        <p:spPr bwMode="auto">
          <a:xfrm>
            <a:off x="2581835" y="3033656"/>
            <a:ext cx="0" cy="570155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2" name="Ovál 11"/>
          <p:cNvSpPr/>
          <p:nvPr/>
        </p:nvSpPr>
        <p:spPr bwMode="auto">
          <a:xfrm>
            <a:off x="2689412" y="1398494"/>
            <a:ext cx="3141233" cy="2734236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895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k-SK" sz="23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 Narrow" pitchFamily="-110" charset="0"/>
            </a:endParaRPr>
          </a:p>
        </p:txBody>
      </p:sp>
      <p:cxnSp>
        <p:nvCxnSpPr>
          <p:cNvPr id="13" name="Rovná spojovacia šípka 12"/>
          <p:cNvCxnSpPr/>
          <p:nvPr/>
        </p:nvCxnSpPr>
        <p:spPr bwMode="auto">
          <a:xfrm flipV="1">
            <a:off x="4367604" y="1785769"/>
            <a:ext cx="1000462" cy="60243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Rovná spojovacia šípka 16"/>
          <p:cNvCxnSpPr/>
          <p:nvPr/>
        </p:nvCxnSpPr>
        <p:spPr bwMode="auto">
          <a:xfrm flipV="1">
            <a:off x="4561243" y="2560320"/>
            <a:ext cx="860611" cy="720763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Rovná spojovacia šípka 13"/>
          <p:cNvCxnSpPr/>
          <p:nvPr/>
        </p:nvCxnSpPr>
        <p:spPr bwMode="auto">
          <a:xfrm flipV="1">
            <a:off x="2710927" y="2861534"/>
            <a:ext cx="1387736" cy="1161826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Rovná spojovacia šípka 14"/>
          <p:cNvCxnSpPr/>
          <p:nvPr/>
        </p:nvCxnSpPr>
        <p:spPr bwMode="auto">
          <a:xfrm flipV="1">
            <a:off x="2710927" y="2065469"/>
            <a:ext cx="1409252" cy="102197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Výnosový profil stratégií</a:t>
            </a:r>
            <a:endParaRPr lang="sk-SK" b="1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A770-4904-4B99-A104-1D34ED9CD215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8961438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sk-SK"/>
          </a:p>
        </p:txBody>
      </p:sp>
      <p:graphicFrame>
        <p:nvGraphicFramePr>
          <p:cNvPr id="5121" name="Object 1"/>
          <p:cNvGraphicFramePr>
            <a:graphicFrameLocks noChangeAspect="1"/>
          </p:cNvGraphicFramePr>
          <p:nvPr/>
        </p:nvGraphicFramePr>
        <p:xfrm>
          <a:off x="1982709" y="1312752"/>
          <a:ext cx="4905375" cy="4505325"/>
        </p:xfrm>
        <a:graphic>
          <a:graphicData uri="http://schemas.openxmlformats.org/presentationml/2006/ole">
            <p:oleObj spid="_x0000_s5121" name="Visio" r:id="rId3" imgW="4904113" imgH="450556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Pre koho sú </a:t>
            </a:r>
            <a:r>
              <a:rPr lang="sk-SK" b="1" dirty="0" err="1" smtClean="0"/>
              <a:t>Absolute</a:t>
            </a:r>
            <a:r>
              <a:rPr lang="sk-SK" b="1" dirty="0" smtClean="0"/>
              <a:t> </a:t>
            </a:r>
            <a:r>
              <a:rPr lang="sk-SK" b="1" dirty="0" err="1" smtClean="0"/>
              <a:t>return</a:t>
            </a:r>
            <a:r>
              <a:rPr lang="sk-SK" b="1" dirty="0" smtClean="0"/>
              <a:t> fondy </a:t>
            </a:r>
            <a:r>
              <a:rPr lang="sk-SK" b="1" dirty="0" smtClean="0"/>
              <a:t>určené?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19125" y="1356491"/>
            <a:ext cx="7775575" cy="977900"/>
          </a:xfrm>
        </p:spPr>
        <p:txBody>
          <a:bodyPr/>
          <a:lstStyle/>
          <a:p>
            <a:r>
              <a:rPr lang="sk-SK" sz="2400" dirty="0" smtClean="0"/>
              <a:t>Sú vhodným riešením pre klientov: </a:t>
            </a:r>
          </a:p>
          <a:p>
            <a:pPr>
              <a:buFont typeface="Arial" pitchFamily="34" charset="0"/>
              <a:buChar char="•"/>
            </a:pPr>
            <a:endParaRPr lang="sk-SK" sz="2400" dirty="0" smtClean="0"/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Ktorí nemajú vyhranený názor na najbližší vývoj trhov (jednoznačný rast trhu)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Ich riziková averzia kolíše s náladou a smerovaním trhu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Nemajú čas a kapacitu zaoberať sa taktickou alokáciou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Obávajú sa poklesov trhov v nepriaznivom období v pasívnom fonde, nechcú byť zainvestovaní plošne v celom trhu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Chcú sa spoľahnúť na sofistikované modely, analýzy a úsudok portfólio manažérov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Chcú sa pokúsiť prekonať trh prostredníctvom aktívnej správy</a:t>
            </a:r>
          </a:p>
          <a:p>
            <a:endParaRPr lang="sk-SK" sz="2200" dirty="0" smtClean="0"/>
          </a:p>
          <a:p>
            <a:pPr>
              <a:buFont typeface="Arial" pitchFamily="34" charset="0"/>
              <a:buChar char="•"/>
            </a:pPr>
            <a:endParaRPr lang="sk-SK" sz="24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A770-4904-4B99-A104-1D34ED9CD215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A770-4904-4B99-A104-1D34ED9CD215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13" name="Zástupný symbol obsahu 2"/>
          <p:cNvSpPr>
            <a:spLocks noGrp="1"/>
          </p:cNvSpPr>
          <p:nvPr>
            <p:ph idx="1"/>
          </p:nvPr>
        </p:nvSpPr>
        <p:spPr>
          <a:xfrm>
            <a:off x="533062" y="2378468"/>
            <a:ext cx="7775575" cy="9779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sk-SK" sz="2400" dirty="0" smtClean="0"/>
              <a:t>„Pridaná hodnota portfólio manažéra spočíva v jeho schopnostiach, znalostiach a skúsenostiach, ktoré umožňujú aktívny manažment</a:t>
            </a:r>
            <a:r>
              <a:rPr lang="en-US" sz="2400" dirty="0" smtClean="0"/>
              <a:t>;</a:t>
            </a:r>
            <a:r>
              <a:rPr lang="sk-SK" sz="2400" dirty="0" smtClean="0"/>
              <a:t> v opačnom prípade sa stáva iba administrátorom.“</a:t>
            </a:r>
            <a:endParaRPr lang="sk-SK" sz="2400" dirty="0" smtClean="0"/>
          </a:p>
          <a:p>
            <a:pPr>
              <a:buFont typeface="Arial" pitchFamily="34" charset="0"/>
              <a:buChar char="•"/>
            </a:pPr>
            <a:endParaRPr lang="sk-SK" sz="1800" dirty="0" smtClean="0"/>
          </a:p>
          <a:p>
            <a:pPr>
              <a:buFont typeface="Arial" pitchFamily="34" charset="0"/>
              <a:buChar char="•"/>
            </a:pPr>
            <a:endParaRPr lang="sk-SK" sz="1800" dirty="0" smtClean="0"/>
          </a:p>
          <a:p>
            <a:pPr>
              <a:buFont typeface="Arial" pitchFamily="34" charset="0"/>
              <a:buChar char="•"/>
            </a:pPr>
            <a:endParaRPr lang="sk-SK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23888" y="147638"/>
            <a:ext cx="6505575" cy="404812"/>
          </a:xfrm>
        </p:spPr>
        <p:txBody>
          <a:bodyPr/>
          <a:lstStyle/>
          <a:p>
            <a:r>
              <a:rPr lang="sk-SK" b="1" dirty="0" smtClean="0"/>
              <a:t>Motto</a:t>
            </a:r>
            <a:endParaRPr lang="sk-SK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17"/>
          <p:cNvSpPr>
            <a:spLocks noGrp="1" noChangeArrowheads="1"/>
          </p:cNvSpPr>
          <p:nvPr>
            <p:ph type="subTitle" idx="1"/>
          </p:nvPr>
        </p:nvSpPr>
        <p:spPr bwMode="auto"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r" eaLnBrk="1" hangingPunct="1"/>
            <a:r>
              <a:rPr lang="sk-SK" dirty="0" smtClean="0"/>
              <a:t>Matej Varga, PhD., CFA</a:t>
            </a:r>
            <a:endParaRPr lang="en-US" dirty="0" smtClean="0"/>
          </a:p>
        </p:txBody>
      </p:sp>
      <p:pic>
        <p:nvPicPr>
          <p:cNvPr id="5123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7963" y="758825"/>
            <a:ext cx="5867400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Rectangle 16"/>
          <p:cNvSpPr>
            <a:spLocks noGrp="1" noChangeArrowheads="1"/>
          </p:cNvSpPr>
          <p:nvPr>
            <p:ph type="ctrTitle" sz="quarter"/>
          </p:nvPr>
        </p:nvSpPr>
        <p:spPr bwMode="auto">
          <a:xfrm>
            <a:off x="409575" y="3046413"/>
            <a:ext cx="8551863" cy="554037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3000" dirty="0" err="1" smtClean="0"/>
              <a:t>Ďakujem</a:t>
            </a:r>
            <a:r>
              <a:rPr lang="en-US" sz="3000" dirty="0" smtClean="0"/>
              <a:t> </a:t>
            </a:r>
            <a:r>
              <a:rPr lang="en-US" sz="3000" dirty="0" err="1" smtClean="0"/>
              <a:t>za</a:t>
            </a:r>
            <a:r>
              <a:rPr lang="en-US" sz="3000" dirty="0" smtClean="0"/>
              <a:t> </a:t>
            </a:r>
            <a:r>
              <a:rPr lang="en-US" sz="3000" dirty="0" err="1" smtClean="0"/>
              <a:t>pozornosť</a:t>
            </a:r>
            <a:endParaRPr lang="en-US" sz="3000" dirty="0" smtClean="0"/>
          </a:p>
        </p:txBody>
      </p:sp>
      <p:pic>
        <p:nvPicPr>
          <p:cNvPr id="5125" name="Picture 12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0050" y="190500"/>
            <a:ext cx="47625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6" name="Group 13"/>
          <p:cNvGrpSpPr>
            <a:grpSpLocks/>
          </p:cNvGrpSpPr>
          <p:nvPr/>
        </p:nvGrpSpPr>
        <p:grpSpPr bwMode="auto">
          <a:xfrm>
            <a:off x="671513" y="952500"/>
            <a:ext cx="3009900" cy="773113"/>
            <a:chOff x="5800725" y="952500"/>
            <a:chExt cx="2613025" cy="669925"/>
          </a:xfrm>
        </p:grpSpPr>
        <p:pic>
          <p:nvPicPr>
            <p:cNvPr id="5131" name="Picture 4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800725" y="984250"/>
              <a:ext cx="585788" cy="585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2" name="Picture 5" descr="effie awards.jpg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878763" y="1006475"/>
              <a:ext cx="534987" cy="54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33" name="Picture 6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626225" y="952500"/>
              <a:ext cx="1074738" cy="669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127" name="Picture 15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87800" y="974725"/>
            <a:ext cx="3679825" cy="75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8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31125" y="1016000"/>
            <a:ext cx="746125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9" name="Picture 14" descr="C:\Users\janik\Desktop\Janik\_D_PRACOVNY\VNUTORNA_SPRAVA\_TOP_FOND\topfondslovakia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791450" y="3549650"/>
            <a:ext cx="8239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0" name="Picture 15" descr="C:\Users\janik\Desktop\Janik\_D_PRACOVNY\VNUTORNA_SPRAVA\_TOP_FOND\top_fond_2011.png"/>
          <p:cNvPicPr>
            <a:picLocks noChangeAspect="1" noChangeArrowheads="1"/>
          </p:cNvPicPr>
          <p:nvPr/>
        </p:nvPicPr>
        <p:blipFill>
          <a:blip r:embed="rId10"/>
          <a:srcRect l="17836" t="17143" r="18015" b="28296"/>
          <a:stretch>
            <a:fillRect/>
          </a:stretch>
        </p:blipFill>
        <p:spPr bwMode="auto">
          <a:xfrm>
            <a:off x="7561263" y="1974850"/>
            <a:ext cx="1306512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Obsah</a:t>
            </a:r>
            <a:endParaRPr lang="sk-SK" b="1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A770-4904-4B99-A104-1D34ED9CD215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3" name="Zástupný symbol obsahu 2"/>
          <p:cNvSpPr>
            <a:spLocks noGrp="1"/>
          </p:cNvSpPr>
          <p:nvPr>
            <p:ph idx="1"/>
          </p:nvPr>
        </p:nvSpPr>
        <p:spPr>
          <a:xfrm>
            <a:off x="629883" y="1066035"/>
            <a:ext cx="7775575" cy="977900"/>
          </a:xfrm>
        </p:spPr>
        <p:txBody>
          <a:bodyPr/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k-SK" sz="2400" dirty="0" smtClean="0"/>
              <a:t>Zopár štatistík na úvod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k-SK" sz="2400" dirty="0" smtClean="0"/>
              <a:t>Možné vplyvy indexového investovania na správanie sa trhov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k-SK" sz="2400" dirty="0" smtClean="0"/>
              <a:t>Čo je aktívny manažment?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k-SK" sz="2400" dirty="0" smtClean="0"/>
              <a:t>Opodstatnenosť aktívneho manažmentu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sk-SK" sz="2400" dirty="0" err="1" smtClean="0"/>
              <a:t>Absolute</a:t>
            </a:r>
            <a:r>
              <a:rPr lang="sk-SK" sz="2400" dirty="0" smtClean="0"/>
              <a:t> </a:t>
            </a:r>
            <a:r>
              <a:rPr lang="sk-SK" sz="2400" dirty="0" err="1" smtClean="0"/>
              <a:t>return</a:t>
            </a:r>
            <a:r>
              <a:rPr lang="sk-SK" sz="2400" dirty="0" smtClean="0"/>
              <a:t> fondy</a:t>
            </a:r>
          </a:p>
          <a:p>
            <a:pPr>
              <a:buFont typeface="Arial" pitchFamily="34" charset="0"/>
              <a:buChar char="•"/>
            </a:pPr>
            <a:endParaRPr lang="sk-SK" sz="1800" dirty="0" smtClean="0"/>
          </a:p>
          <a:p>
            <a:pPr>
              <a:buFont typeface="Arial" pitchFamily="34" charset="0"/>
              <a:buChar char="•"/>
            </a:pPr>
            <a:endParaRPr lang="sk-SK" sz="1800" dirty="0" smtClean="0"/>
          </a:p>
          <a:p>
            <a:pPr>
              <a:buFont typeface="Arial" pitchFamily="34" charset="0"/>
              <a:buChar char="•"/>
            </a:pPr>
            <a:endParaRPr lang="sk-SK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A770-4904-4B99-A104-1D34ED9CD21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13" name="Zástupný symbol obsahu 2"/>
          <p:cNvSpPr>
            <a:spLocks noGrp="1"/>
          </p:cNvSpPr>
          <p:nvPr>
            <p:ph idx="1"/>
          </p:nvPr>
        </p:nvSpPr>
        <p:spPr>
          <a:xfrm>
            <a:off x="533062" y="2378468"/>
            <a:ext cx="7775575" cy="977900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sk-SK" sz="2400" dirty="0" smtClean="0"/>
              <a:t>„Pridaná hodnota portfólio manažéra spočíva v jeho schopnostiach, znalostiach a skúsenostiach, ktoré umožňujú aktívny manažment</a:t>
            </a:r>
            <a:r>
              <a:rPr lang="en-US" sz="2400" dirty="0" smtClean="0"/>
              <a:t>;</a:t>
            </a:r>
            <a:r>
              <a:rPr lang="sk-SK" sz="2400" dirty="0" smtClean="0"/>
              <a:t> v opačnom prípade sa stáva iba administrátorom.“</a:t>
            </a:r>
            <a:endParaRPr lang="sk-SK" sz="2400" dirty="0" smtClean="0"/>
          </a:p>
          <a:p>
            <a:pPr>
              <a:buFont typeface="Arial" pitchFamily="34" charset="0"/>
              <a:buChar char="•"/>
            </a:pPr>
            <a:endParaRPr lang="sk-SK" sz="1800" dirty="0" smtClean="0"/>
          </a:p>
          <a:p>
            <a:pPr>
              <a:buFont typeface="Arial" pitchFamily="34" charset="0"/>
              <a:buChar char="•"/>
            </a:pPr>
            <a:endParaRPr lang="sk-SK" sz="1800" dirty="0" smtClean="0"/>
          </a:p>
          <a:p>
            <a:pPr>
              <a:buFont typeface="Arial" pitchFamily="34" charset="0"/>
              <a:buChar char="•"/>
            </a:pPr>
            <a:endParaRPr lang="sk-SK" dirty="0"/>
          </a:p>
        </p:txBody>
      </p:sp>
      <p:sp>
        <p:nvSpPr>
          <p:cNvPr id="5" name="Nadpis 1"/>
          <p:cNvSpPr>
            <a:spLocks noGrp="1"/>
          </p:cNvSpPr>
          <p:nvPr>
            <p:ph type="title"/>
          </p:nvPr>
        </p:nvSpPr>
        <p:spPr>
          <a:xfrm>
            <a:off x="623888" y="147638"/>
            <a:ext cx="6505575" cy="404812"/>
          </a:xfrm>
        </p:spPr>
        <p:txBody>
          <a:bodyPr/>
          <a:lstStyle/>
          <a:p>
            <a:r>
              <a:rPr lang="sk-SK" b="1" dirty="0" smtClean="0"/>
              <a:t>Motto</a:t>
            </a:r>
            <a:endParaRPr lang="sk-SK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Vývoj objemu spravovaných aktív v ETP</a:t>
            </a:r>
            <a:endParaRPr lang="sk-SK" b="1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A770-4904-4B99-A104-1D34ED9CD21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13" name="Zástupný symbol obsahu 2"/>
          <p:cNvSpPr>
            <a:spLocks noGrp="1"/>
          </p:cNvSpPr>
          <p:nvPr>
            <p:ph idx="1"/>
          </p:nvPr>
        </p:nvSpPr>
        <p:spPr>
          <a:xfrm>
            <a:off x="629883" y="1066035"/>
            <a:ext cx="7775575" cy="9779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000" dirty="0" err="1" smtClean="0"/>
              <a:t>Indexov</a:t>
            </a:r>
            <a:r>
              <a:rPr lang="sk-SK" sz="2000" dirty="0" smtClean="0"/>
              <a:t>é investovanie vo forme ETP naberá neustále na svojej popularite a objeme</a:t>
            </a:r>
          </a:p>
          <a:p>
            <a:pPr>
              <a:buFont typeface="Arial" pitchFamily="34" charset="0"/>
              <a:buChar char="•"/>
            </a:pPr>
            <a:r>
              <a:rPr lang="sk-SK" sz="2000" dirty="0" smtClean="0"/>
              <a:t>ETP predstavujú pre podielové fondy stále väčšiu výzvu</a:t>
            </a:r>
          </a:p>
          <a:p>
            <a:pPr>
              <a:buFont typeface="Arial" pitchFamily="34" charset="0"/>
              <a:buChar char="•"/>
            </a:pPr>
            <a:endParaRPr lang="sk-SK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8353" y="2102766"/>
            <a:ext cx="8188283" cy="3931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BlokTextu 14"/>
          <p:cNvSpPr txBox="1"/>
          <p:nvPr/>
        </p:nvSpPr>
        <p:spPr>
          <a:xfrm>
            <a:off x="796066" y="6067323"/>
            <a:ext cx="10839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000" dirty="0" smtClean="0">
                <a:solidFill>
                  <a:schemeClr val="tx1"/>
                </a:solidFill>
              </a:rPr>
              <a:t>Zdroj: </a:t>
            </a:r>
            <a:r>
              <a:rPr lang="sk-SK" sz="1000" dirty="0" err="1" smtClean="0">
                <a:solidFill>
                  <a:schemeClr val="tx1"/>
                </a:solidFill>
              </a:rPr>
              <a:t>BlackRock</a:t>
            </a:r>
            <a:r>
              <a:rPr lang="sk-SK" sz="1000" dirty="0" smtClean="0">
                <a:solidFill>
                  <a:schemeClr val="tx1"/>
                </a:solidFill>
              </a:rPr>
              <a:t> ®</a:t>
            </a:r>
            <a:endParaRPr lang="sk-SK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Podielové fondy </a:t>
            </a:r>
            <a:r>
              <a:rPr lang="sk-SK" b="1" dirty="0" err="1" smtClean="0"/>
              <a:t>vs</a:t>
            </a:r>
            <a:r>
              <a:rPr lang="sk-SK" b="1" dirty="0" smtClean="0"/>
              <a:t>. ETP v roku 2012</a:t>
            </a:r>
            <a:endParaRPr lang="sk-SK" b="1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A770-4904-4B99-A104-1D34ED9CD21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134" y="2819050"/>
            <a:ext cx="66865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ástupný symbol obsahu 2"/>
          <p:cNvSpPr>
            <a:spLocks noGrp="1"/>
          </p:cNvSpPr>
          <p:nvPr>
            <p:ph idx="1"/>
          </p:nvPr>
        </p:nvSpPr>
        <p:spPr>
          <a:xfrm>
            <a:off x="629883" y="1066035"/>
            <a:ext cx="7775575" cy="9779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sk-SK" sz="2000" dirty="0" smtClean="0"/>
              <a:t>Podielové fondy zamerané na vyspelé akciové trhy v septembri strácali kumulatívne už -128.1mld USD od začiatku roka, kým ETP za rovnaké obdobie získali +84.5 </a:t>
            </a:r>
            <a:r>
              <a:rPr lang="sk-SK" sz="2000" dirty="0" err="1" smtClean="0"/>
              <a:t>mld</a:t>
            </a:r>
            <a:r>
              <a:rPr lang="sk-SK" sz="2000" dirty="0" smtClean="0"/>
              <a:t> USD</a:t>
            </a:r>
          </a:p>
          <a:p>
            <a:pPr>
              <a:buFont typeface="Arial" pitchFamily="34" charset="0"/>
              <a:buChar char="•"/>
            </a:pPr>
            <a:r>
              <a:rPr lang="sk-SK" sz="2000" dirty="0" smtClean="0"/>
              <a:t>Akciové podielové fondy so zameraním na </a:t>
            </a:r>
            <a:r>
              <a:rPr lang="sk-SK" sz="2000" dirty="0" err="1" smtClean="0"/>
              <a:t>Emerging</a:t>
            </a:r>
            <a:r>
              <a:rPr lang="sk-SK" sz="2000" dirty="0" smtClean="0"/>
              <a:t> </a:t>
            </a:r>
            <a:r>
              <a:rPr lang="sk-SK" sz="2000" dirty="0" err="1" smtClean="0"/>
              <a:t>markets</a:t>
            </a:r>
            <a:r>
              <a:rPr lang="sk-SK" sz="2000" dirty="0" smtClean="0"/>
              <a:t> získali +2.6mld USD, ETP až +26.9 </a:t>
            </a:r>
            <a:r>
              <a:rPr lang="sk-SK" sz="2000" dirty="0" err="1" smtClean="0"/>
              <a:t>mld</a:t>
            </a:r>
            <a:r>
              <a:rPr lang="sk-SK" sz="2000" dirty="0" smtClean="0"/>
              <a:t> USD</a:t>
            </a:r>
            <a:endParaRPr lang="sk-SK" sz="2000" dirty="0"/>
          </a:p>
        </p:txBody>
      </p:sp>
      <p:sp>
        <p:nvSpPr>
          <p:cNvPr id="15" name="BlokTextu 14"/>
          <p:cNvSpPr txBox="1"/>
          <p:nvPr/>
        </p:nvSpPr>
        <p:spPr>
          <a:xfrm>
            <a:off x="796066" y="5755341"/>
            <a:ext cx="10839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000" dirty="0" smtClean="0">
                <a:solidFill>
                  <a:schemeClr val="tx1"/>
                </a:solidFill>
              </a:rPr>
              <a:t>Zdroj: </a:t>
            </a:r>
            <a:r>
              <a:rPr lang="sk-SK" sz="1000" dirty="0" err="1" smtClean="0">
                <a:solidFill>
                  <a:schemeClr val="tx1"/>
                </a:solidFill>
              </a:rPr>
              <a:t>BlackRock</a:t>
            </a:r>
            <a:r>
              <a:rPr lang="sk-SK" sz="1000" dirty="0" smtClean="0">
                <a:solidFill>
                  <a:schemeClr val="tx1"/>
                </a:solidFill>
              </a:rPr>
              <a:t> ®</a:t>
            </a:r>
            <a:endParaRPr lang="sk-SK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Podielové fondy </a:t>
            </a:r>
            <a:r>
              <a:rPr lang="sk-SK" b="1" dirty="0" err="1" smtClean="0"/>
              <a:t>vs</a:t>
            </a:r>
            <a:r>
              <a:rPr lang="sk-SK" b="1" dirty="0" smtClean="0"/>
              <a:t>. ETP v roku 2012</a:t>
            </a:r>
            <a:endParaRPr lang="sk-SK" b="1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A770-4904-4B99-A104-1D34ED9CD21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13" name="Zástupný symbol obsahu 2"/>
          <p:cNvSpPr>
            <a:spLocks noGrp="1"/>
          </p:cNvSpPr>
          <p:nvPr>
            <p:ph idx="1"/>
          </p:nvPr>
        </p:nvSpPr>
        <p:spPr>
          <a:xfrm>
            <a:off x="629883" y="1066035"/>
            <a:ext cx="7775575" cy="9779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sk-SK" sz="2000" dirty="0" smtClean="0"/>
              <a:t>Dlhopisové podielové fondy a ETP mali od začiatku roka kladné predaje, fondy dokázali v tejto kategórii prekonať ETP s +283.7 </a:t>
            </a:r>
            <a:r>
              <a:rPr lang="sk-SK" sz="2000" dirty="0" err="1" smtClean="0"/>
              <a:t>mld</a:t>
            </a:r>
            <a:r>
              <a:rPr lang="sk-SK" sz="2000" dirty="0" smtClean="0"/>
              <a:t> USD </a:t>
            </a:r>
            <a:r>
              <a:rPr lang="sk-SK" sz="2000" dirty="0" err="1" smtClean="0"/>
              <a:t>vs</a:t>
            </a:r>
            <a:r>
              <a:rPr lang="sk-SK" sz="2000" dirty="0" smtClean="0"/>
              <a:t>. +26.9 </a:t>
            </a:r>
            <a:r>
              <a:rPr lang="sk-SK" sz="2000" dirty="0" err="1" smtClean="0"/>
              <a:t>mld</a:t>
            </a:r>
            <a:r>
              <a:rPr lang="sk-SK" sz="2000" dirty="0" smtClean="0"/>
              <a:t> USD</a:t>
            </a:r>
            <a:endParaRPr lang="sk-SK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70175" y="2712700"/>
            <a:ext cx="36195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BlokTextu 7"/>
          <p:cNvSpPr txBox="1"/>
          <p:nvPr/>
        </p:nvSpPr>
        <p:spPr>
          <a:xfrm>
            <a:off x="796066" y="5755341"/>
            <a:ext cx="10839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k-SK" sz="1000" dirty="0" smtClean="0">
                <a:solidFill>
                  <a:schemeClr val="tx1"/>
                </a:solidFill>
              </a:rPr>
              <a:t>Zdroj: </a:t>
            </a:r>
            <a:r>
              <a:rPr lang="sk-SK" sz="1000" dirty="0" err="1" smtClean="0">
                <a:solidFill>
                  <a:schemeClr val="tx1"/>
                </a:solidFill>
              </a:rPr>
              <a:t>BlackRock</a:t>
            </a:r>
            <a:r>
              <a:rPr lang="sk-SK" sz="1000" dirty="0" smtClean="0">
                <a:solidFill>
                  <a:schemeClr val="tx1"/>
                </a:solidFill>
              </a:rPr>
              <a:t> ®</a:t>
            </a:r>
            <a:endParaRPr lang="sk-SK" sz="1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Pozitíva a negatíva</a:t>
            </a:r>
            <a:r>
              <a:rPr lang="sk-SK" b="1" dirty="0" smtClean="0"/>
              <a:t> popularity indexového </a:t>
            </a:r>
            <a:r>
              <a:rPr lang="sk-SK" b="1" dirty="0" smtClean="0"/>
              <a:t>investovania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619125" y="1033761"/>
            <a:ext cx="7775575" cy="977900"/>
          </a:xfrm>
        </p:spPr>
        <p:txBody>
          <a:bodyPr/>
          <a:lstStyle/>
          <a:p>
            <a:r>
              <a:rPr lang="sk-SK" sz="2400" b="1" dirty="0" smtClean="0"/>
              <a:t>Pozitíva:</a:t>
            </a:r>
          </a:p>
          <a:p>
            <a:endParaRPr lang="sk-SK" sz="2400" dirty="0" smtClean="0"/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Z</a:t>
            </a:r>
            <a:r>
              <a:rPr lang="sk-SK" sz="2400" dirty="0" smtClean="0"/>
              <a:t>nižovanie nákladov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Verné kopírovanie trhovej výkonnosti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Plošné pokrývanie trhu</a:t>
            </a:r>
          </a:p>
          <a:p>
            <a:endParaRPr lang="sk-SK" sz="2400" dirty="0" smtClean="0"/>
          </a:p>
          <a:p>
            <a:r>
              <a:rPr lang="sk-SK" sz="2400" b="1" dirty="0" smtClean="0"/>
              <a:t>Negatíva:</a:t>
            </a:r>
          </a:p>
          <a:p>
            <a:endParaRPr lang="sk-SK" sz="2400" dirty="0" smtClean="0"/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Zvýšené </a:t>
            </a:r>
            <a:r>
              <a:rPr lang="sk-SK" sz="2400" dirty="0" smtClean="0"/>
              <a:t>korelácie </a:t>
            </a:r>
            <a:r>
              <a:rPr lang="sk-SK" sz="2400" dirty="0" smtClean="0"/>
              <a:t>cenných </a:t>
            </a:r>
            <a:r>
              <a:rPr lang="sk-SK" sz="2400" dirty="0" smtClean="0"/>
              <a:t>papierov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Výpredaje kvalitných akcií v jednom vreci so zle hospodáriacimi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Znižovanie </a:t>
            </a:r>
            <a:r>
              <a:rPr lang="sk-SK" sz="2400" dirty="0" smtClean="0"/>
              <a:t>možností diverzifikácie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Zvýšená volatilita</a:t>
            </a: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Možná vyššia frekvencia málo pravdepodobných negatívnych </a:t>
            </a:r>
            <a:r>
              <a:rPr lang="sk-SK" sz="2400" dirty="0" smtClean="0"/>
              <a:t>výnosov</a:t>
            </a:r>
            <a:endParaRPr lang="sk-SK" sz="24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A770-4904-4B99-A104-1D34ED9CD21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Čo je aktívny manažment?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sk-SK" sz="2400" dirty="0" smtClean="0"/>
              <a:t>Rozlišujeme tri stupne portfólio manažmentu:</a:t>
            </a:r>
          </a:p>
          <a:p>
            <a:pPr lvl="4">
              <a:buFont typeface="Wingdings" pitchFamily="2" charset="2"/>
              <a:buChar char="Ø"/>
            </a:pPr>
            <a:r>
              <a:rPr lang="sk-SK" sz="2400" dirty="0" smtClean="0">
                <a:latin typeface="+mn-lt"/>
              </a:rPr>
              <a:t>Pasívny manažment</a:t>
            </a:r>
          </a:p>
          <a:p>
            <a:pPr lvl="4">
              <a:buFont typeface="Wingdings" pitchFamily="2" charset="2"/>
              <a:buChar char="Ø"/>
            </a:pPr>
            <a:r>
              <a:rPr lang="sk-SK" sz="2400" dirty="0" err="1" smtClean="0">
                <a:latin typeface="+mn-lt"/>
              </a:rPr>
              <a:t>Semi-aktívny</a:t>
            </a:r>
            <a:r>
              <a:rPr lang="sk-SK" sz="2400" dirty="0" smtClean="0">
                <a:latin typeface="+mn-lt"/>
              </a:rPr>
              <a:t> manažment</a:t>
            </a:r>
          </a:p>
          <a:p>
            <a:pPr lvl="4">
              <a:buFont typeface="Wingdings" pitchFamily="2" charset="2"/>
              <a:buChar char="Ø"/>
            </a:pPr>
            <a:r>
              <a:rPr lang="sk-SK" sz="2400" dirty="0" smtClean="0">
                <a:latin typeface="+mn-lt"/>
              </a:rPr>
              <a:t>Aktívny </a:t>
            </a:r>
            <a:r>
              <a:rPr lang="sk-SK" sz="2400" dirty="0" smtClean="0">
                <a:latin typeface="+mn-lt"/>
              </a:rPr>
              <a:t>manažment</a:t>
            </a:r>
          </a:p>
          <a:p>
            <a:pPr lvl="4">
              <a:buNone/>
            </a:pPr>
            <a:endParaRPr lang="sk-SK" sz="2400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Podstatou </a:t>
            </a:r>
            <a:r>
              <a:rPr lang="sk-SK" sz="2400" dirty="0" smtClean="0"/>
              <a:t>aktívneho portfólio manažmentu je snaha o dosiahnutie nadpriemerných výnosov prostredníctvom selekcie, monitorovania a </a:t>
            </a:r>
            <a:r>
              <a:rPr lang="sk-SK" sz="2400" dirty="0" err="1" smtClean="0"/>
              <a:t>rebalansovania</a:t>
            </a:r>
            <a:r>
              <a:rPr lang="sk-SK" sz="2400" dirty="0" smtClean="0"/>
              <a:t> širokej škály investičných nástrojov v </a:t>
            </a:r>
            <a:r>
              <a:rPr lang="sk-SK" sz="2400" dirty="0" smtClean="0"/>
              <a:t>portfóliu</a:t>
            </a:r>
          </a:p>
          <a:p>
            <a:endParaRPr lang="sk-SK" sz="2400" dirty="0" smtClean="0"/>
          </a:p>
          <a:p>
            <a:pPr>
              <a:buFont typeface="Arial" pitchFamily="34" charset="0"/>
              <a:buChar char="•"/>
            </a:pPr>
            <a:r>
              <a:rPr lang="sk-SK" sz="2400" dirty="0" smtClean="0"/>
              <a:t>Tento cieľ sa snaží dosiahnuť pomocou sofistikovaných analýz, modelov, schopností a skúseností portfólio manažéra</a:t>
            </a:r>
          </a:p>
          <a:p>
            <a:pPr>
              <a:buFont typeface="Arial" pitchFamily="34" charset="0"/>
              <a:buChar char="•"/>
            </a:pPr>
            <a:endParaRPr lang="sk-SK" sz="24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A770-4904-4B99-A104-1D34ED9CD21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b="1" dirty="0" smtClean="0"/>
              <a:t>Aký je rozdiel medzi </a:t>
            </a:r>
            <a:r>
              <a:rPr lang="sk-SK" b="1" dirty="0" err="1" smtClean="0"/>
              <a:t>semi-aktívnym</a:t>
            </a:r>
            <a:r>
              <a:rPr lang="sk-SK" b="1" dirty="0" smtClean="0"/>
              <a:t> a aktívnym PM?</a:t>
            </a:r>
            <a:endParaRPr lang="sk-SK" b="1" dirty="0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sk-SK" sz="2400" b="1" dirty="0" err="1" smtClean="0"/>
              <a:t>Semi-aktívny</a:t>
            </a:r>
            <a:r>
              <a:rPr lang="sk-SK" sz="2400" b="1" dirty="0" smtClean="0"/>
              <a:t> manažment / </a:t>
            </a:r>
            <a:r>
              <a:rPr lang="sk-SK" sz="2400" b="1" dirty="0" err="1" smtClean="0"/>
              <a:t>Enhanced</a:t>
            </a:r>
            <a:r>
              <a:rPr lang="sk-SK" sz="2400" b="1" dirty="0" smtClean="0"/>
              <a:t> </a:t>
            </a:r>
            <a:r>
              <a:rPr lang="sk-SK" sz="2400" b="1" dirty="0" err="1" smtClean="0"/>
              <a:t>indexing</a:t>
            </a:r>
            <a:r>
              <a:rPr lang="sk-SK" sz="2400" b="1" dirty="0" smtClean="0"/>
              <a:t> /</a:t>
            </a:r>
            <a:r>
              <a:rPr lang="sk-SK" sz="2400" b="1" dirty="0" smtClean="0"/>
              <a:t> </a:t>
            </a:r>
            <a:r>
              <a:rPr lang="sk-SK" sz="2400" b="1" dirty="0" err="1" smtClean="0"/>
              <a:t>Risk-controled</a:t>
            </a:r>
            <a:r>
              <a:rPr lang="sk-SK" sz="2400" b="1" dirty="0" smtClean="0"/>
              <a:t> </a:t>
            </a:r>
            <a:r>
              <a:rPr lang="sk-SK" sz="2400" b="1" dirty="0" err="1" smtClean="0"/>
              <a:t>active</a:t>
            </a:r>
            <a:r>
              <a:rPr lang="sk-SK" sz="2400" b="1" dirty="0" smtClean="0"/>
              <a:t> </a:t>
            </a:r>
            <a:r>
              <a:rPr lang="sk-SK" sz="2400" b="1" dirty="0" err="1" smtClean="0"/>
              <a:t>management</a:t>
            </a:r>
            <a:endParaRPr lang="sk-SK" sz="2400" b="1" dirty="0" smtClean="0"/>
          </a:p>
          <a:p>
            <a:pPr lvl="4">
              <a:buFont typeface="Wingdings" pitchFamily="2" charset="2"/>
              <a:buChar char="Ø"/>
            </a:pPr>
            <a:r>
              <a:rPr lang="sk-SK" sz="2400" dirty="0" smtClean="0">
                <a:latin typeface="+mn-lt"/>
              </a:rPr>
              <a:t>Dosiahnutie </a:t>
            </a:r>
            <a:r>
              <a:rPr lang="sk-SK" sz="2400" dirty="0" err="1" smtClean="0">
                <a:latin typeface="+mn-lt"/>
              </a:rPr>
              <a:t>nadvýkonnosti</a:t>
            </a:r>
            <a:r>
              <a:rPr lang="sk-SK" sz="2400" dirty="0" smtClean="0">
                <a:latin typeface="+mn-lt"/>
              </a:rPr>
              <a:t> prostredníctvom limitovaných odchýlok od </a:t>
            </a:r>
            <a:r>
              <a:rPr lang="sk-SK" sz="2400" dirty="0" err="1" smtClean="0">
                <a:latin typeface="+mn-lt"/>
              </a:rPr>
              <a:t>benchmarku</a:t>
            </a:r>
            <a:endParaRPr lang="sk-SK" sz="2400" dirty="0" smtClean="0">
              <a:latin typeface="+mn-lt"/>
            </a:endParaRPr>
          </a:p>
          <a:p>
            <a:pPr lvl="3">
              <a:buNone/>
            </a:pPr>
            <a:endParaRPr lang="sk-SK" sz="2000" dirty="0" smtClean="0"/>
          </a:p>
          <a:p>
            <a:pPr>
              <a:buFont typeface="Arial" pitchFamily="34" charset="0"/>
              <a:buChar char="•"/>
            </a:pPr>
            <a:r>
              <a:rPr lang="sk-SK" sz="2400" b="1" dirty="0" smtClean="0"/>
              <a:t>Aktívny manažment</a:t>
            </a:r>
          </a:p>
          <a:p>
            <a:pPr lvl="4">
              <a:buFont typeface="Wingdings" pitchFamily="2" charset="2"/>
              <a:buChar char="Ø"/>
            </a:pPr>
            <a:r>
              <a:rPr lang="sk-SK" sz="2400" dirty="0" smtClean="0">
                <a:latin typeface="+mn-lt"/>
              </a:rPr>
              <a:t>Prekonávanie trhu s veľkými odchýlkami od zloženia </a:t>
            </a:r>
            <a:r>
              <a:rPr lang="sk-SK" sz="2400" dirty="0" err="1" smtClean="0">
                <a:latin typeface="+mn-lt"/>
              </a:rPr>
              <a:t>benchmarku</a:t>
            </a:r>
            <a:endParaRPr lang="sk-SK" sz="2400" dirty="0" smtClean="0">
              <a:latin typeface="+mn-lt"/>
            </a:endParaRPr>
          </a:p>
          <a:p>
            <a:pPr>
              <a:buFont typeface="Arial" pitchFamily="34" charset="0"/>
              <a:buChar char="•"/>
            </a:pPr>
            <a:endParaRPr lang="sk-SK" sz="2400" dirty="0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641A770-4904-4B99-A104-1D34ED9CD215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zor">
  <a:themeElements>
    <a:clrScheme name="vzor 4">
      <a:dk1>
        <a:srgbClr val="1F2F73"/>
      </a:dk1>
      <a:lt1>
        <a:srgbClr val="FFFFFF"/>
      </a:lt1>
      <a:dk2>
        <a:srgbClr val="1F2F73"/>
      </a:dk2>
      <a:lt2>
        <a:srgbClr val="1F2F73"/>
      </a:lt2>
      <a:accent1>
        <a:srgbClr val="FFFFFF"/>
      </a:accent1>
      <a:accent2>
        <a:srgbClr val="C3CBEF"/>
      </a:accent2>
      <a:accent3>
        <a:srgbClr val="FFFFFF"/>
      </a:accent3>
      <a:accent4>
        <a:srgbClr val="192761"/>
      </a:accent4>
      <a:accent5>
        <a:srgbClr val="FFFFFF"/>
      </a:accent5>
      <a:accent6>
        <a:srgbClr val="B0B8D9"/>
      </a:accent6>
      <a:hlink>
        <a:srgbClr val="6379D5"/>
      </a:hlink>
      <a:folHlink>
        <a:srgbClr val="000000"/>
      </a:folHlink>
    </a:clrScheme>
    <a:fontScheme name="vzor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8953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 Narrow" pitchFamily="-110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8953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Arial Narrow" pitchFamily="-110" charset="0"/>
          </a:defRPr>
        </a:defPPr>
      </a:lstStyle>
    </a:lnDef>
  </a:objectDefaults>
  <a:extraClrSchemeLst>
    <a:extraClrScheme>
      <a:clrScheme name="vzor 1">
        <a:dk1>
          <a:srgbClr val="000066"/>
        </a:dk1>
        <a:lt1>
          <a:srgbClr val="FFFFFF"/>
        </a:lt1>
        <a:dk2>
          <a:srgbClr val="000066"/>
        </a:dk2>
        <a:lt2>
          <a:srgbClr val="000066"/>
        </a:lt2>
        <a:accent1>
          <a:srgbClr val="FFFFFF"/>
        </a:accent1>
        <a:accent2>
          <a:srgbClr val="D0D0D0"/>
        </a:accent2>
        <a:accent3>
          <a:srgbClr val="FFFFFF"/>
        </a:accent3>
        <a:accent4>
          <a:srgbClr val="000056"/>
        </a:accent4>
        <a:accent5>
          <a:srgbClr val="FFFFFF"/>
        </a:accent5>
        <a:accent6>
          <a:srgbClr val="BCBCBC"/>
        </a:accent6>
        <a:hlink>
          <a:srgbClr val="90909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zor 2">
        <a:dk1>
          <a:srgbClr val="1F2F73"/>
        </a:dk1>
        <a:lt1>
          <a:srgbClr val="FFFFFF"/>
        </a:lt1>
        <a:dk2>
          <a:srgbClr val="1F2F73"/>
        </a:dk2>
        <a:lt2>
          <a:srgbClr val="1F2F73"/>
        </a:lt2>
        <a:accent1>
          <a:srgbClr val="FFFFFF"/>
        </a:accent1>
        <a:accent2>
          <a:srgbClr val="D0D0D0"/>
        </a:accent2>
        <a:accent3>
          <a:srgbClr val="FFFFFF"/>
        </a:accent3>
        <a:accent4>
          <a:srgbClr val="192761"/>
        </a:accent4>
        <a:accent5>
          <a:srgbClr val="FFFFFF"/>
        </a:accent5>
        <a:accent6>
          <a:srgbClr val="BCBCBC"/>
        </a:accent6>
        <a:hlink>
          <a:srgbClr val="90909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zor 3">
        <a:dk1>
          <a:srgbClr val="1F2F73"/>
        </a:dk1>
        <a:lt1>
          <a:srgbClr val="FFFFFF"/>
        </a:lt1>
        <a:dk2>
          <a:srgbClr val="1F2F73"/>
        </a:dk2>
        <a:lt2>
          <a:srgbClr val="1F2F73"/>
        </a:lt2>
        <a:accent1>
          <a:srgbClr val="FFFFFF"/>
        </a:accent1>
        <a:accent2>
          <a:srgbClr val="C3CBEF"/>
        </a:accent2>
        <a:accent3>
          <a:srgbClr val="FFFFFF"/>
        </a:accent3>
        <a:accent4>
          <a:srgbClr val="192761"/>
        </a:accent4>
        <a:accent5>
          <a:srgbClr val="FFFFFF"/>
        </a:accent5>
        <a:accent6>
          <a:srgbClr val="B0B8D9"/>
        </a:accent6>
        <a:hlink>
          <a:srgbClr val="909090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zor 4">
        <a:dk1>
          <a:srgbClr val="1F2F73"/>
        </a:dk1>
        <a:lt1>
          <a:srgbClr val="FFFFFF"/>
        </a:lt1>
        <a:dk2>
          <a:srgbClr val="1F2F73"/>
        </a:dk2>
        <a:lt2>
          <a:srgbClr val="1F2F73"/>
        </a:lt2>
        <a:accent1>
          <a:srgbClr val="FFFFFF"/>
        </a:accent1>
        <a:accent2>
          <a:srgbClr val="C3CBEF"/>
        </a:accent2>
        <a:accent3>
          <a:srgbClr val="FFFFFF"/>
        </a:accent3>
        <a:accent4>
          <a:srgbClr val="192761"/>
        </a:accent4>
        <a:accent5>
          <a:srgbClr val="FFFFFF"/>
        </a:accent5>
        <a:accent6>
          <a:srgbClr val="B0B8D9"/>
        </a:accent6>
        <a:hlink>
          <a:srgbClr val="6379D5"/>
        </a:hlink>
        <a:folHlink>
          <a:srgbClr val="0000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000000"/>
      </a:lt2>
      <a:accent1>
        <a:srgbClr val="FFFFFF"/>
      </a:accent1>
      <a:accent2>
        <a:srgbClr val="D0D0D0"/>
      </a:accent2>
      <a:accent3>
        <a:srgbClr val="FFFFFF"/>
      </a:accent3>
      <a:accent4>
        <a:srgbClr val="000000"/>
      </a:accent4>
      <a:accent5>
        <a:srgbClr val="FFFFFF"/>
      </a:accent5>
      <a:accent6>
        <a:srgbClr val="BCBCBC"/>
      </a:accent6>
      <a:hlink>
        <a:srgbClr val="909090"/>
      </a:hlink>
      <a:folHlink>
        <a:srgbClr val="00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D:\Documents and Settings\hujo.BAKVE\Application Data\Microsoft\Šablony\vzor.pot</Template>
  <TotalTime>5772</TotalTime>
  <Words>722</Words>
  <Application>Microsoft Office PowerPoint</Application>
  <PresentationFormat>Vlastná</PresentationFormat>
  <Paragraphs>120</Paragraphs>
  <Slides>18</Slides>
  <Notes>0</Notes>
  <HiddenSlides>0</HiddenSlides>
  <MMClips>0</MMClips>
  <ScaleCrop>false</ScaleCrop>
  <HeadingPairs>
    <vt:vector size="8" baseType="variant"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18</vt:i4>
      </vt:variant>
      <vt:variant>
        <vt:lpstr>Vlastné prezentácie</vt:lpstr>
      </vt:variant>
      <vt:variant>
        <vt:i4>1</vt:i4>
      </vt:variant>
    </vt:vector>
  </HeadingPairs>
  <TitlesOfParts>
    <vt:vector size="21" baseType="lpstr">
      <vt:lpstr>vzor</vt:lpstr>
      <vt:lpstr>Visio</vt:lpstr>
      <vt:lpstr>Je budúcnosť podielových fondov v aktívnom portfólio manažmente?</vt:lpstr>
      <vt:lpstr>Obsah</vt:lpstr>
      <vt:lpstr>Motto</vt:lpstr>
      <vt:lpstr>Vývoj objemu spravovaných aktív v ETP</vt:lpstr>
      <vt:lpstr>Podielové fondy vs. ETP v roku 2012</vt:lpstr>
      <vt:lpstr>Podielové fondy vs. ETP v roku 2012</vt:lpstr>
      <vt:lpstr>Pozitíva a negatíva popularity indexového investovania</vt:lpstr>
      <vt:lpstr>Čo je aktívny manažment?</vt:lpstr>
      <vt:lpstr>Aký je rozdiel medzi semi-aktívnym a aktívnym PM?</vt:lpstr>
      <vt:lpstr>Aktívny manažment vs. teória o efektívnych trhoch</vt:lpstr>
      <vt:lpstr>Aktívny manažment a „Absolute Return“ fondy</vt:lpstr>
      <vt:lpstr>Absolute return fondy</vt:lpstr>
      <vt:lpstr>Výhody a nevýhody Absolute return fondov</vt:lpstr>
      <vt:lpstr>Simulácia správania sa Absolute return fondu</vt:lpstr>
      <vt:lpstr>Výnosový profil stratégií</vt:lpstr>
      <vt:lpstr>Pre koho sú Absolute return fondy určené?</vt:lpstr>
      <vt:lpstr>Motto</vt:lpstr>
      <vt:lpstr>Ďakujem za pozornosť</vt:lpstr>
      <vt:lpstr>Vlastní prezentace 1</vt:lpstr>
    </vt:vector>
  </TitlesOfParts>
  <Company>Postova banka, a.s.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kristak</dc:creator>
  <cp:lastModifiedBy>Preferred Customer</cp:lastModifiedBy>
  <cp:revision>452</cp:revision>
  <cp:lastPrinted>2002-05-06T09:54:45Z</cp:lastPrinted>
  <dcterms:created xsi:type="dcterms:W3CDTF">2012-01-24T09:44:50Z</dcterms:created>
  <dcterms:modified xsi:type="dcterms:W3CDTF">2012-10-31T14:49:23Z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Universal Objects">
    <vt:bool>true</vt:bool>
  </property>
  <property fmtid="{D5CDD505-2E9C-101B-9397-08002B2CF9AE}" pid="3" name="McKPaperSize">
    <vt:lpwstr>A4</vt:lpwstr>
  </property>
  <property fmtid="{D5CDD505-2E9C-101B-9397-08002B2CF9AE}" pid="4" name="NotesPageLayout">
    <vt:lpwstr>Message</vt:lpwstr>
  </property>
  <property fmtid="{D5CDD505-2E9C-101B-9397-08002B2CF9AE}" pid="5" name="DocID">
    <vt:lpwstr>7002P1E020503-031717002PR</vt:lpwstr>
  </property>
  <property fmtid="{D5CDD505-2E9C-101B-9397-08002B2CF9AE}" pid="6" name="DocIDinTitle">
    <vt:bool>true</vt:bool>
  </property>
  <property fmtid="{D5CDD505-2E9C-101B-9397-08002B2CF9AE}" pid="7" name="DocIDinSlide">
    <vt:bool>true</vt:bool>
  </property>
  <property fmtid="{D5CDD505-2E9C-101B-9397-08002B2CF9AE}" pid="8" name="DocIDPosition">
    <vt:i4>0</vt:i4>
  </property>
</Properties>
</file>