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handoutMasterIdLst>
    <p:handoutMasterId r:id="rId33"/>
  </p:handoutMasterIdLst>
  <p:sldIdLst>
    <p:sldId id="272" r:id="rId2"/>
    <p:sldId id="306" r:id="rId3"/>
    <p:sldId id="307" r:id="rId4"/>
    <p:sldId id="280" r:id="rId5"/>
    <p:sldId id="335" r:id="rId6"/>
    <p:sldId id="334" r:id="rId7"/>
    <p:sldId id="328" r:id="rId8"/>
    <p:sldId id="323" r:id="rId9"/>
    <p:sldId id="308" r:id="rId10"/>
    <p:sldId id="299" r:id="rId11"/>
    <p:sldId id="327" r:id="rId12"/>
    <p:sldId id="332" r:id="rId13"/>
    <p:sldId id="326" r:id="rId14"/>
    <p:sldId id="302" r:id="rId15"/>
    <p:sldId id="301" r:id="rId16"/>
    <p:sldId id="303" r:id="rId17"/>
    <p:sldId id="325" r:id="rId18"/>
    <p:sldId id="305" r:id="rId19"/>
    <p:sldId id="333" r:id="rId20"/>
    <p:sldId id="322" r:id="rId21"/>
    <p:sldId id="330" r:id="rId22"/>
    <p:sldId id="315" r:id="rId23"/>
    <p:sldId id="285" r:id="rId24"/>
    <p:sldId id="274" r:id="rId25"/>
    <p:sldId id="281" r:id="rId26"/>
    <p:sldId id="311" r:id="rId27"/>
    <p:sldId id="297" r:id="rId28"/>
    <p:sldId id="312" r:id="rId29"/>
    <p:sldId id="290" r:id="rId30"/>
    <p:sldId id="316" r:id="rId31"/>
  </p:sldIdLst>
  <p:sldSz cx="9144000" cy="6858000" type="screen4x3"/>
  <p:notesSz cx="6797675" cy="9926638"/>
  <p:defaultTextStyle>
    <a:defPPr>
      <a:defRPr lang="sk-SK"/>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03C"/>
    <a:srgbClr val="FF6600"/>
    <a:srgbClr val="000000"/>
    <a:srgbClr val="004B8D"/>
    <a:srgbClr val="DEB408"/>
  </p:clrMru>
</p:presentationPr>
</file>

<file path=ppt/tableStyles.xml><?xml version="1.0" encoding="utf-8"?>
<a:tblStyleLst xmlns:a="http://schemas.openxmlformats.org/drawingml/2006/main" def="{5C22544A-7EE6-4342-B048-85BDC9FD1C3A}">
  <a:tblStyle styleId="{5C22544A-7EE6-4342-B048-85BDC9FD1C3A}" styleName="Stredný štýl 2 - zvýrazneni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autoAdjust="0"/>
  </p:normalViewPr>
  <p:slideViewPr>
    <p:cSldViewPr>
      <p:cViewPr>
        <p:scale>
          <a:sx n="100" d="100"/>
          <a:sy n="100" d="100"/>
        </p:scale>
        <p:origin x="-300" y="-180"/>
      </p:cViewPr>
      <p:guideLst>
        <p:guide orient="horz" pos="4201"/>
        <p:guide pos="113"/>
      </p:guideLst>
    </p:cSldViewPr>
  </p:slideViewPr>
  <p:notesTextViewPr>
    <p:cViewPr>
      <p:scale>
        <a:sx n="100" d="100"/>
        <a:sy n="100" d="100"/>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E05EBE4B-595A-4280-80FA-2694459D30A3}" type="datetimeFigureOut">
              <a:rPr lang="sk-SK" smtClean="0"/>
              <a:pPr/>
              <a:t>6. 11. 2012</a:t>
            </a:fld>
            <a:endParaRPr lang="sk-SK"/>
          </a:p>
        </p:txBody>
      </p:sp>
      <p:sp>
        <p:nvSpPr>
          <p:cNvPr id="4" name="Footer Placeholder 3"/>
          <p:cNvSpPr>
            <a:spLocks noGrp="1"/>
          </p:cNvSpPr>
          <p:nvPr>
            <p:ph type="ftr" sz="quarter" idx="2"/>
          </p:nvPr>
        </p:nvSpPr>
        <p:spPr>
          <a:xfrm>
            <a:off x="0" y="9428163"/>
            <a:ext cx="2946400" cy="496887"/>
          </a:xfrm>
          <a:prstGeom prst="rect">
            <a:avLst/>
          </a:prstGeom>
        </p:spPr>
        <p:txBody>
          <a:bodyPr vert="horz" lIns="91440" tIns="45720" rIns="91440" bIns="45720" rtlCol="0" anchor="b"/>
          <a:lstStyle>
            <a:lvl1pPr algn="l">
              <a:defRPr sz="1200"/>
            </a:lvl1pPr>
          </a:lstStyle>
          <a:p>
            <a:endParaRPr lang="sk-SK"/>
          </a:p>
        </p:txBody>
      </p:sp>
      <p:sp>
        <p:nvSpPr>
          <p:cNvPr id="5" name="Slide Number Placeholder 4"/>
          <p:cNvSpPr>
            <a:spLocks noGrp="1"/>
          </p:cNvSpPr>
          <p:nvPr>
            <p:ph type="sldNum" sz="quarter" idx="3"/>
          </p:nvPr>
        </p:nvSpPr>
        <p:spPr>
          <a:xfrm>
            <a:off x="3849688" y="9428163"/>
            <a:ext cx="2946400" cy="496887"/>
          </a:xfrm>
          <a:prstGeom prst="rect">
            <a:avLst/>
          </a:prstGeom>
        </p:spPr>
        <p:txBody>
          <a:bodyPr vert="horz" lIns="91440" tIns="45720" rIns="91440" bIns="45720" rtlCol="0" anchor="b"/>
          <a:lstStyle>
            <a:lvl1pPr algn="r">
              <a:defRPr sz="1200"/>
            </a:lvl1pPr>
          </a:lstStyle>
          <a:p>
            <a:fld id="{2D17C712-464B-4F2E-833E-836D3383C02B}" type="slidenum">
              <a:rPr lang="sk-SK" smtClean="0"/>
              <a:pPr/>
              <a:t>‹#›</a:t>
            </a:fld>
            <a:endParaRPr lang="sk-SK"/>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sk-SK"/>
          </a:p>
        </p:txBody>
      </p:sp>
      <p:sp>
        <p:nvSpPr>
          <p:cNvPr id="9219" name="Rectangle 3"/>
          <p:cNvSpPr>
            <a:spLocks noGrp="1" noChangeArrowheads="1"/>
          </p:cNvSpPr>
          <p:nvPr>
            <p:ph type="dt" idx="1"/>
          </p:nvPr>
        </p:nvSpPr>
        <p:spPr bwMode="auto">
          <a:xfrm>
            <a:off x="3850443" y="0"/>
            <a:ext cx="2945659" cy="49633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sk-SK"/>
          </a:p>
        </p:txBody>
      </p:sp>
      <p:sp>
        <p:nvSpPr>
          <p:cNvPr id="14340"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679768" y="4715153"/>
            <a:ext cx="5438140" cy="4466987"/>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sk-SK" noProof="0" smtClean="0"/>
              <a:t>Kliknite sem a upravte štýly predlohy textu.</a:t>
            </a:r>
          </a:p>
          <a:p>
            <a:pPr lvl="1"/>
            <a:r>
              <a:rPr lang="sk-SK" noProof="0" smtClean="0"/>
              <a:t>Druhá úroveň</a:t>
            </a:r>
          </a:p>
          <a:p>
            <a:pPr lvl="2"/>
            <a:r>
              <a:rPr lang="sk-SK" noProof="0" smtClean="0"/>
              <a:t>Tretia úroveň</a:t>
            </a:r>
          </a:p>
          <a:p>
            <a:pPr lvl="3"/>
            <a:r>
              <a:rPr lang="sk-SK" noProof="0" smtClean="0"/>
              <a:t>Štvrtá úroveň</a:t>
            </a:r>
          </a:p>
          <a:p>
            <a:pPr lvl="4"/>
            <a:r>
              <a:rPr lang="sk-SK" noProof="0" smtClean="0"/>
              <a:t>Piata úroveň</a:t>
            </a:r>
          </a:p>
        </p:txBody>
      </p:sp>
      <p:sp>
        <p:nvSpPr>
          <p:cNvPr id="9222" name="Rectangle 6"/>
          <p:cNvSpPr>
            <a:spLocks noGrp="1" noChangeArrowheads="1"/>
          </p:cNvSpPr>
          <p:nvPr>
            <p:ph type="ftr" sz="quarter" idx="4"/>
          </p:nvPr>
        </p:nvSpPr>
        <p:spPr bwMode="auto">
          <a:xfrm>
            <a:off x="0"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sk-SK"/>
          </a:p>
        </p:txBody>
      </p:sp>
      <p:sp>
        <p:nvSpPr>
          <p:cNvPr id="9223" name="Rectangle 7"/>
          <p:cNvSpPr>
            <a:spLocks noGrp="1" noChangeArrowheads="1"/>
          </p:cNvSpPr>
          <p:nvPr>
            <p:ph type="sldNum" sz="quarter" idx="5"/>
          </p:nvPr>
        </p:nvSpPr>
        <p:spPr bwMode="auto">
          <a:xfrm>
            <a:off x="3850443" y="9428583"/>
            <a:ext cx="2945659" cy="496332"/>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C6A37326-A7B5-4606-A045-4227B29043E5}" type="slidenum">
              <a:rPr lang="sk-SK"/>
              <a:pPr>
                <a:defRPr/>
              </a:pPr>
              <a:t>‹#›</a:t>
            </a:fld>
            <a:endParaRPr lang="sk-SK"/>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á snímka">
    <p:spTree>
      <p:nvGrpSpPr>
        <p:cNvPr id="1" name=""/>
        <p:cNvGrpSpPr/>
        <p:nvPr/>
      </p:nvGrpSpPr>
      <p:grpSpPr>
        <a:xfrm>
          <a:off x="0" y="0"/>
          <a:ext cx="0" cy="0"/>
          <a:chOff x="0" y="0"/>
          <a:chExt cx="0" cy="0"/>
        </a:xfrm>
      </p:grpSpPr>
      <p:pic>
        <p:nvPicPr>
          <p:cNvPr id="4" name="Picture 14" descr="4"/>
          <p:cNvPicPr>
            <a:picLocks noChangeAspect="1" noChangeArrowheads="1"/>
          </p:cNvPicPr>
          <p:nvPr userDrawn="1"/>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074" name="Rectangle 2"/>
          <p:cNvSpPr>
            <a:spLocks noGrp="1" noChangeArrowheads="1"/>
          </p:cNvSpPr>
          <p:nvPr>
            <p:ph type="ctrTitle"/>
          </p:nvPr>
        </p:nvSpPr>
        <p:spPr>
          <a:xfrm>
            <a:off x="250825" y="2130425"/>
            <a:ext cx="8207375" cy="1470025"/>
          </a:xfrm>
        </p:spPr>
        <p:txBody>
          <a:bodyPr/>
          <a:lstStyle>
            <a:lvl1pPr>
              <a:defRPr sz="2800"/>
            </a:lvl1pPr>
          </a:lstStyle>
          <a:p>
            <a:r>
              <a:rPr lang="sk-SK"/>
              <a:t>Kliknite sem a upravte štýl predlohy nadpisov.</a:t>
            </a:r>
          </a:p>
        </p:txBody>
      </p:sp>
      <p:sp>
        <p:nvSpPr>
          <p:cNvPr id="3075" name="Rectangle 3"/>
          <p:cNvSpPr>
            <a:spLocks noGrp="1" noChangeArrowheads="1"/>
          </p:cNvSpPr>
          <p:nvPr>
            <p:ph type="subTitle" idx="1"/>
          </p:nvPr>
        </p:nvSpPr>
        <p:spPr>
          <a:xfrm>
            <a:off x="250825" y="4292600"/>
            <a:ext cx="7521575" cy="936625"/>
          </a:xfrm>
        </p:spPr>
        <p:txBody>
          <a:bodyPr/>
          <a:lstStyle>
            <a:lvl1pPr>
              <a:defRPr b="0"/>
            </a:lvl1pPr>
          </a:lstStyle>
          <a:p>
            <a:r>
              <a:rPr lang="sk-SK"/>
              <a:t>Kliknite sem a upravte štýl predlohy podnadpisov.</a:t>
            </a:r>
          </a:p>
        </p:txBody>
      </p:sp>
      <p:pic>
        <p:nvPicPr>
          <p:cNvPr id="6" name="Obrázok 5" descr="VUB_asset man.bmp"/>
          <p:cNvPicPr>
            <a:picLocks noChangeAspect="1"/>
          </p:cNvPicPr>
          <p:nvPr userDrawn="1"/>
        </p:nvPicPr>
        <p:blipFill>
          <a:blip r:embed="rId3" cstate="print"/>
          <a:stretch>
            <a:fillRect/>
          </a:stretch>
        </p:blipFill>
        <p:spPr>
          <a:xfrm>
            <a:off x="323528" y="6021288"/>
            <a:ext cx="3017520" cy="50126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z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zvislého textu 2"/>
          <p:cNvSpPr>
            <a:spLocks noGrp="1"/>
          </p:cNvSpPr>
          <p:nvPr>
            <p:ph type="body" orient="vert" idx="1"/>
          </p:nvPr>
        </p:nvSpPr>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B1C1D83A-FDD9-4166-B14E-8CEA7967B23A}" type="slidenum">
              <a:rPr lang="sk-SK"/>
              <a:pPr>
                <a:defRPr/>
              </a:pPr>
              <a:t>‹#›</a:t>
            </a:fld>
            <a:endParaRPr lang="sk-SK"/>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Zvislý nadpis a text">
    <p:spTree>
      <p:nvGrpSpPr>
        <p:cNvPr id="1" name=""/>
        <p:cNvGrpSpPr/>
        <p:nvPr/>
      </p:nvGrpSpPr>
      <p:grpSpPr>
        <a:xfrm>
          <a:off x="0" y="0"/>
          <a:ext cx="0" cy="0"/>
          <a:chOff x="0" y="0"/>
          <a:chExt cx="0" cy="0"/>
        </a:xfrm>
      </p:grpSpPr>
      <p:sp>
        <p:nvSpPr>
          <p:cNvPr id="2" name="Zvislý nadpis 1"/>
          <p:cNvSpPr>
            <a:spLocks noGrp="1"/>
          </p:cNvSpPr>
          <p:nvPr>
            <p:ph type="title" orient="vert"/>
          </p:nvPr>
        </p:nvSpPr>
        <p:spPr>
          <a:xfrm>
            <a:off x="6732588" y="115888"/>
            <a:ext cx="2160587" cy="6010275"/>
          </a:xfrm>
        </p:spPr>
        <p:txBody>
          <a:bodyPr vert="eaVert"/>
          <a:lstStyle/>
          <a:p>
            <a:r>
              <a:rPr lang="sk-SK" smtClean="0"/>
              <a:t>Kliknite sem a upravte štýl predlohy nadpisov.</a:t>
            </a:r>
            <a:endParaRPr lang="en-US"/>
          </a:p>
        </p:txBody>
      </p:sp>
      <p:sp>
        <p:nvSpPr>
          <p:cNvPr id="3" name="Zástupný symbol zvislého textu 2"/>
          <p:cNvSpPr>
            <a:spLocks noGrp="1"/>
          </p:cNvSpPr>
          <p:nvPr>
            <p:ph type="body" orient="vert" idx="1"/>
          </p:nvPr>
        </p:nvSpPr>
        <p:spPr>
          <a:xfrm>
            <a:off x="250825" y="115888"/>
            <a:ext cx="6329363" cy="6010275"/>
          </a:xfrm>
        </p:spPr>
        <p:txBody>
          <a:bodyPr vert="eaVert"/>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FA56CF3-C1E4-4097-9564-5C15D00DF25B}" type="slidenum">
              <a:rPr lang="sk-SK"/>
              <a:pPr>
                <a:defRPr/>
              </a:pPr>
              <a:t>‹#›</a:t>
            </a:fld>
            <a:endParaRPr lang="sk-SK"/>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hart" preserve="1">
  <p:cSld name="Nadpis, text a graf">
    <p:spTree>
      <p:nvGrpSpPr>
        <p:cNvPr id="1" name=""/>
        <p:cNvGrpSpPr/>
        <p:nvPr/>
      </p:nvGrpSpPr>
      <p:grpSpPr>
        <a:xfrm>
          <a:off x="0" y="0"/>
          <a:ext cx="0" cy="0"/>
          <a:chOff x="0" y="0"/>
          <a:chExt cx="0" cy="0"/>
        </a:xfrm>
      </p:grpSpPr>
      <p:sp>
        <p:nvSpPr>
          <p:cNvPr id="2" name="Nadpis 1"/>
          <p:cNvSpPr>
            <a:spLocks noGrp="1"/>
          </p:cNvSpPr>
          <p:nvPr>
            <p:ph type="title"/>
          </p:nvPr>
        </p:nvSpPr>
        <p:spPr>
          <a:xfrm>
            <a:off x="250825" y="115888"/>
            <a:ext cx="8642350" cy="1143000"/>
          </a:xfrm>
        </p:spPr>
        <p:txBody>
          <a:bodyPr/>
          <a:lstStyle/>
          <a:p>
            <a:r>
              <a:rPr lang="sk-SK" smtClean="0"/>
              <a:t>Kliknite sem a upravte štýl predlohy nadpisov.</a:t>
            </a:r>
            <a:endParaRPr lang="en-US"/>
          </a:p>
        </p:txBody>
      </p:sp>
      <p:sp>
        <p:nvSpPr>
          <p:cNvPr id="3" name="Zástupný symbol textu 2"/>
          <p:cNvSpPr>
            <a:spLocks noGrp="1"/>
          </p:cNvSpPr>
          <p:nvPr>
            <p:ph type="body" sz="half" idx="1"/>
          </p:nvPr>
        </p:nvSpPr>
        <p:spPr>
          <a:xfrm>
            <a:off x="250825" y="1341438"/>
            <a:ext cx="4244975" cy="4784725"/>
          </a:xfrm>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grafu 3"/>
          <p:cNvSpPr>
            <a:spLocks noGrp="1"/>
          </p:cNvSpPr>
          <p:nvPr>
            <p:ph type="chart" sz="half" idx="2"/>
          </p:nvPr>
        </p:nvSpPr>
        <p:spPr>
          <a:xfrm>
            <a:off x="4648200" y="1341438"/>
            <a:ext cx="4244975" cy="4784725"/>
          </a:xfrm>
        </p:spPr>
        <p:txBody>
          <a:bodyPr/>
          <a:lstStyle/>
          <a:p>
            <a:pPr lvl="0"/>
            <a:endParaRPr lang="en-US" noProof="0" smtClean="0"/>
          </a:p>
        </p:txBody>
      </p:sp>
      <p:sp>
        <p:nvSpPr>
          <p:cNvPr id="5" name="Rectangle 6"/>
          <p:cNvSpPr>
            <a:spLocks noGrp="1" noChangeArrowheads="1"/>
          </p:cNvSpPr>
          <p:nvPr>
            <p:ph type="sldNum" sz="quarter" idx="10"/>
          </p:nvPr>
        </p:nvSpPr>
        <p:spPr>
          <a:ln/>
        </p:spPr>
        <p:txBody>
          <a:bodyPr/>
          <a:lstStyle>
            <a:lvl1pPr>
              <a:defRPr/>
            </a:lvl1pPr>
          </a:lstStyle>
          <a:p>
            <a:pPr>
              <a:defRPr/>
            </a:pPr>
            <a:fld id="{163364FF-06B2-4BA3-8087-3C7DAB1601A8}" type="slidenum">
              <a:rPr lang="sk-SK"/>
              <a:pPr>
                <a:defRPr/>
              </a:pPr>
              <a:t>‹#›</a:t>
            </a:fld>
            <a:endParaRPr lang="sk-SK"/>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obsahu 2"/>
          <p:cNvSpPr>
            <a:spLocks noGrp="1"/>
          </p:cNvSpPr>
          <p:nvPr>
            <p:ph idx="1"/>
          </p:nvPr>
        </p:nvSpPr>
        <p:spPr/>
        <p:txBody>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Rectangle 6"/>
          <p:cNvSpPr>
            <a:spLocks noGrp="1" noChangeArrowheads="1"/>
          </p:cNvSpPr>
          <p:nvPr>
            <p:ph type="sldNum" sz="quarter" idx="10"/>
          </p:nvPr>
        </p:nvSpPr>
        <p:spPr>
          <a:ln/>
        </p:spPr>
        <p:txBody>
          <a:bodyPr/>
          <a:lstStyle>
            <a:lvl1pPr>
              <a:defRPr/>
            </a:lvl1pPr>
          </a:lstStyle>
          <a:p>
            <a:pPr>
              <a:defRPr/>
            </a:pPr>
            <a:fld id="{D9BC96DD-142B-4AD1-9AC4-BEDF81356D81}" type="slidenum">
              <a:rPr lang="sk-SK"/>
              <a:pPr>
                <a:defRPr/>
              </a:pPr>
              <a:t>‹#›</a:t>
            </a:fld>
            <a:endParaRPr lang="sk-SK"/>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Hlavička sekcie">
    <p:spTree>
      <p:nvGrpSpPr>
        <p:cNvPr id="1" name=""/>
        <p:cNvGrpSpPr/>
        <p:nvPr/>
      </p:nvGrpSpPr>
      <p:grpSpPr>
        <a:xfrm>
          <a:off x="0" y="0"/>
          <a:ext cx="0" cy="0"/>
          <a:chOff x="0" y="0"/>
          <a:chExt cx="0" cy="0"/>
        </a:xfrm>
      </p:grpSpPr>
      <p:sp>
        <p:nvSpPr>
          <p:cNvPr id="2" name="Nadpis 1"/>
          <p:cNvSpPr>
            <a:spLocks noGrp="1"/>
          </p:cNvSpPr>
          <p:nvPr>
            <p:ph type="title"/>
          </p:nvPr>
        </p:nvSpPr>
        <p:spPr>
          <a:xfrm>
            <a:off x="722313" y="4406900"/>
            <a:ext cx="7772400" cy="1362075"/>
          </a:xfrm>
        </p:spPr>
        <p:txBody>
          <a:bodyPr anchor="t"/>
          <a:lstStyle>
            <a:lvl1pPr algn="l">
              <a:defRPr sz="4000" b="1" cap="all"/>
            </a:lvl1pPr>
          </a:lstStyle>
          <a:p>
            <a:r>
              <a:rPr lang="sk-SK" smtClean="0"/>
              <a:t>Kliknite sem a upravte štýl predlohy nadpisov.</a:t>
            </a:r>
            <a:endParaRPr lang="en-US"/>
          </a:p>
        </p:txBody>
      </p:sp>
      <p:sp>
        <p:nvSpPr>
          <p:cNvPr id="3" name="Zástupný symbol textu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sk-SK" smtClean="0"/>
              <a:t>Kliknite sem a upravte štýly predlohy textu.</a:t>
            </a:r>
          </a:p>
        </p:txBody>
      </p:sp>
      <p:sp>
        <p:nvSpPr>
          <p:cNvPr id="4" name="Rectangle 6"/>
          <p:cNvSpPr>
            <a:spLocks noGrp="1" noChangeArrowheads="1"/>
          </p:cNvSpPr>
          <p:nvPr>
            <p:ph type="sldNum" sz="quarter" idx="10"/>
          </p:nvPr>
        </p:nvSpPr>
        <p:spPr>
          <a:ln/>
        </p:spPr>
        <p:txBody>
          <a:bodyPr/>
          <a:lstStyle>
            <a:lvl1pPr>
              <a:defRPr/>
            </a:lvl1pPr>
          </a:lstStyle>
          <a:p>
            <a:pPr>
              <a:defRPr/>
            </a:pPr>
            <a:fld id="{9E90713F-E50E-481E-8CF4-A0E48D627A81}" type="slidenum">
              <a:rPr lang="sk-SK"/>
              <a:pPr>
                <a:defRPr/>
              </a:pPr>
              <a:t>‹#›</a:t>
            </a:fld>
            <a:endParaRPr lang="sk-SK"/>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Zástupný symbol obsahu 2"/>
          <p:cNvSpPr>
            <a:spLocks noGrp="1"/>
          </p:cNvSpPr>
          <p:nvPr>
            <p:ph sz="half" idx="1"/>
          </p:nvPr>
        </p:nvSpPr>
        <p:spPr>
          <a:xfrm>
            <a:off x="250825" y="1341438"/>
            <a:ext cx="424497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obsahu 3"/>
          <p:cNvSpPr>
            <a:spLocks noGrp="1"/>
          </p:cNvSpPr>
          <p:nvPr>
            <p:ph sz="half" idx="2"/>
          </p:nvPr>
        </p:nvSpPr>
        <p:spPr>
          <a:xfrm>
            <a:off x="4648200" y="1341438"/>
            <a:ext cx="4244975" cy="4784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5" name="Rectangle 6"/>
          <p:cNvSpPr>
            <a:spLocks noGrp="1" noChangeArrowheads="1"/>
          </p:cNvSpPr>
          <p:nvPr>
            <p:ph type="sldNum" sz="quarter" idx="10"/>
          </p:nvPr>
        </p:nvSpPr>
        <p:spPr>
          <a:ln/>
        </p:spPr>
        <p:txBody>
          <a:bodyPr/>
          <a:lstStyle>
            <a:lvl1pPr>
              <a:defRPr/>
            </a:lvl1pPr>
          </a:lstStyle>
          <a:p>
            <a:pPr>
              <a:defRPr/>
            </a:pPr>
            <a:fld id="{CE19A16E-7774-4B23-A33A-129A76F2F9BF}" type="slidenum">
              <a:rPr lang="sk-SK"/>
              <a:pPr>
                <a:defRPr/>
              </a:pPr>
              <a:t>‹#›</a:t>
            </a:fld>
            <a:endParaRPr lang="sk-SK"/>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anie">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1143000"/>
          </a:xfrm>
        </p:spPr>
        <p:txBody>
          <a:bodyPr/>
          <a:lstStyle>
            <a:lvl1pPr>
              <a:defRPr/>
            </a:lvl1pPr>
          </a:lstStyle>
          <a:p>
            <a:r>
              <a:rPr lang="sk-SK" smtClean="0"/>
              <a:t>Kliknite sem a upravte štýl predlohy nadpisov.</a:t>
            </a:r>
            <a:endParaRPr lang="en-US"/>
          </a:p>
        </p:txBody>
      </p:sp>
      <p:sp>
        <p:nvSpPr>
          <p:cNvPr id="3" name="Zástupný symbol textu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4" name="Zástupný symbol obsah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5" name="Zástupný symbol textu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k-SK" smtClean="0"/>
              <a:t>Kliknite sem a upravte štýly predlohy textu.</a:t>
            </a:r>
          </a:p>
        </p:txBody>
      </p:sp>
      <p:sp>
        <p:nvSpPr>
          <p:cNvPr id="6" name="Zástupný symbol obsah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7" name="Rectangle 6"/>
          <p:cNvSpPr>
            <a:spLocks noGrp="1" noChangeArrowheads="1"/>
          </p:cNvSpPr>
          <p:nvPr>
            <p:ph type="sldNum" sz="quarter" idx="10"/>
          </p:nvPr>
        </p:nvSpPr>
        <p:spPr>
          <a:ln/>
        </p:spPr>
        <p:txBody>
          <a:bodyPr/>
          <a:lstStyle>
            <a:lvl1pPr>
              <a:defRPr/>
            </a:lvl1pPr>
          </a:lstStyle>
          <a:p>
            <a:pPr>
              <a:defRPr/>
            </a:pPr>
            <a:fld id="{B995236B-BEFB-4DD1-A089-EFEEB9344F26}" type="slidenum">
              <a:rPr lang="sk-SK"/>
              <a:pPr>
                <a:defRPr/>
              </a:pPr>
              <a:t>‹#›</a:t>
            </a:fld>
            <a:endParaRPr lang="sk-S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Len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sk-SK" smtClean="0"/>
              <a:t>Kliknite sem a upravte štýl predlohy nadpisov.</a:t>
            </a:r>
            <a:endParaRPr lang="en-US"/>
          </a:p>
        </p:txBody>
      </p:sp>
      <p:sp>
        <p:nvSpPr>
          <p:cNvPr id="3" name="Rectangle 6"/>
          <p:cNvSpPr>
            <a:spLocks noGrp="1" noChangeArrowheads="1"/>
          </p:cNvSpPr>
          <p:nvPr>
            <p:ph type="sldNum" sz="quarter" idx="10"/>
          </p:nvPr>
        </p:nvSpPr>
        <p:spPr>
          <a:ln/>
        </p:spPr>
        <p:txBody>
          <a:bodyPr/>
          <a:lstStyle>
            <a:lvl1pPr>
              <a:defRPr/>
            </a:lvl1pPr>
          </a:lstStyle>
          <a:p>
            <a:pPr>
              <a:defRPr/>
            </a:pPr>
            <a:fld id="{B6DD6B4B-A892-4C2E-AF63-05CB36987227}" type="slidenum">
              <a:rPr lang="sk-SK"/>
              <a:pPr>
                <a:defRPr/>
              </a:pPr>
              <a:t>‹#›</a:t>
            </a:fld>
            <a:endParaRPr lang="sk-S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a">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BD5D1D58-E929-4928-B5CD-0C53943F7F5B}" type="slidenum">
              <a:rPr lang="sk-SK"/>
              <a:pPr>
                <a:defRPr/>
              </a:pPr>
              <a:t>‹#›</a:t>
            </a:fld>
            <a:endParaRPr lang="sk-SK"/>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popiso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anchor="b"/>
          <a:lstStyle>
            <a:lvl1pPr algn="l">
              <a:defRPr sz="2000" b="1"/>
            </a:lvl1pPr>
          </a:lstStyle>
          <a:p>
            <a:r>
              <a:rPr lang="sk-SK" smtClean="0"/>
              <a:t>Kliknite sem a upravte štýl predlohy nadpisov.</a:t>
            </a:r>
            <a:endParaRPr lang="en-US"/>
          </a:p>
        </p:txBody>
      </p:sp>
      <p:sp>
        <p:nvSpPr>
          <p:cNvPr id="3" name="Zástupný symbol obsah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endParaRPr lang="en-US"/>
          </a:p>
        </p:txBody>
      </p:sp>
      <p:sp>
        <p:nvSpPr>
          <p:cNvPr id="4" name="Zástupný symbol textu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78AF399A-97FE-4FB1-99BC-74DC88768455}" type="slidenum">
              <a:rPr lang="sk-SK"/>
              <a:pPr>
                <a:defRPr/>
              </a:pPr>
              <a:t>‹#›</a:t>
            </a:fld>
            <a:endParaRPr lang="sk-S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ok s popisom">
    <p:spTree>
      <p:nvGrpSpPr>
        <p:cNvPr id="1" name=""/>
        <p:cNvGrpSpPr/>
        <p:nvPr/>
      </p:nvGrpSpPr>
      <p:grpSpPr>
        <a:xfrm>
          <a:off x="0" y="0"/>
          <a:ext cx="0" cy="0"/>
          <a:chOff x="0" y="0"/>
          <a:chExt cx="0" cy="0"/>
        </a:xfrm>
      </p:grpSpPr>
      <p:sp>
        <p:nvSpPr>
          <p:cNvPr id="2" name="Nadpis 1"/>
          <p:cNvSpPr>
            <a:spLocks noGrp="1"/>
          </p:cNvSpPr>
          <p:nvPr>
            <p:ph type="title"/>
          </p:nvPr>
        </p:nvSpPr>
        <p:spPr>
          <a:xfrm>
            <a:off x="1792288" y="4800600"/>
            <a:ext cx="5486400" cy="566738"/>
          </a:xfrm>
        </p:spPr>
        <p:txBody>
          <a:bodyPr anchor="b"/>
          <a:lstStyle>
            <a:lvl1pPr algn="l">
              <a:defRPr sz="2000" b="1"/>
            </a:lvl1pPr>
          </a:lstStyle>
          <a:p>
            <a:r>
              <a:rPr lang="sk-SK" smtClean="0"/>
              <a:t>Kliknite sem a upravte štýl predlohy nadpisov.</a:t>
            </a:r>
            <a:endParaRPr lang="en-US"/>
          </a:p>
        </p:txBody>
      </p:sp>
      <p:sp>
        <p:nvSpPr>
          <p:cNvPr id="3" name="Zástupný symbol obrázka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Zástupný symbol textu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k-SK" smtClean="0"/>
              <a:t>Kliknite sem a upravte štýly predlohy textu.</a:t>
            </a:r>
          </a:p>
        </p:txBody>
      </p:sp>
      <p:sp>
        <p:nvSpPr>
          <p:cNvPr id="5" name="Rectangle 6"/>
          <p:cNvSpPr>
            <a:spLocks noGrp="1" noChangeArrowheads="1"/>
          </p:cNvSpPr>
          <p:nvPr>
            <p:ph type="sldNum" sz="quarter" idx="10"/>
          </p:nvPr>
        </p:nvSpPr>
        <p:spPr>
          <a:ln/>
        </p:spPr>
        <p:txBody>
          <a:bodyPr/>
          <a:lstStyle>
            <a:lvl1pPr>
              <a:defRPr/>
            </a:lvl1pPr>
          </a:lstStyle>
          <a:p>
            <a:pPr>
              <a:defRPr/>
            </a:pPr>
            <a:fld id="{4F22DEBB-53A9-4BB0-8C5D-C9A9CF583947}" type="slidenum">
              <a:rPr lang="sk-SK"/>
              <a:pPr>
                <a:defRPr/>
              </a:pPr>
              <a:t>‹#›</a:t>
            </a:fld>
            <a:endParaRPr lang="sk-SK"/>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1" descr="C:\Users\Fadrique\AppData\Local\Temp\wzfdd0\ISP_Linea Orizzontale\ISP_lineaOrizz.jpg"/>
          <p:cNvPicPr>
            <a:picLocks noChangeAspect="1" noChangeArrowheads="1"/>
          </p:cNvPicPr>
          <p:nvPr/>
        </p:nvPicPr>
        <p:blipFill>
          <a:blip r:embed="rId14" cstate="print"/>
          <a:srcRect/>
          <a:stretch>
            <a:fillRect/>
          </a:stretch>
        </p:blipFill>
        <p:spPr bwMode="auto">
          <a:xfrm>
            <a:off x="209550" y="6076950"/>
            <a:ext cx="8639175" cy="161925"/>
          </a:xfrm>
          <a:prstGeom prst="rect">
            <a:avLst/>
          </a:prstGeom>
          <a:noFill/>
          <a:ln w="9525">
            <a:noFill/>
            <a:miter lim="800000"/>
            <a:headEnd/>
            <a:tailEnd/>
          </a:ln>
        </p:spPr>
      </p:pic>
      <p:sp>
        <p:nvSpPr>
          <p:cNvPr id="1027" name="Rectangle 2"/>
          <p:cNvSpPr>
            <a:spLocks noGrp="1" noChangeArrowheads="1"/>
          </p:cNvSpPr>
          <p:nvPr>
            <p:ph type="title"/>
          </p:nvPr>
        </p:nvSpPr>
        <p:spPr bwMode="auto">
          <a:xfrm>
            <a:off x="250825" y="115888"/>
            <a:ext cx="864235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mtClean="0"/>
              <a:t>Kliknite sem a upravte štýl predlohy nadpisov.</a:t>
            </a:r>
          </a:p>
        </p:txBody>
      </p:sp>
      <p:sp>
        <p:nvSpPr>
          <p:cNvPr id="1028" name="Rectangle 3"/>
          <p:cNvSpPr>
            <a:spLocks noGrp="1" noChangeArrowheads="1"/>
          </p:cNvSpPr>
          <p:nvPr>
            <p:ph type="body" idx="1"/>
          </p:nvPr>
        </p:nvSpPr>
        <p:spPr bwMode="auto">
          <a:xfrm>
            <a:off x="250825" y="1341438"/>
            <a:ext cx="8642350"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k-SK" smtClean="0"/>
              <a:t>Kliknite sem a upravte štýly predlohy textu.</a:t>
            </a:r>
          </a:p>
          <a:p>
            <a:pPr lvl="1"/>
            <a:r>
              <a:rPr lang="sk-SK" smtClean="0"/>
              <a:t>Druhá úroveň</a:t>
            </a:r>
          </a:p>
          <a:p>
            <a:pPr lvl="2"/>
            <a:r>
              <a:rPr lang="sk-SK" smtClean="0"/>
              <a:t>Tretia úroveň</a:t>
            </a:r>
          </a:p>
          <a:p>
            <a:pPr lvl="3"/>
            <a:r>
              <a:rPr lang="sk-SK" smtClean="0"/>
              <a:t>Štvrtá úroveň</a:t>
            </a:r>
          </a:p>
          <a:p>
            <a:pPr lvl="4"/>
            <a:r>
              <a:rPr lang="sk-SK" smtClean="0"/>
              <a:t>Piata úroveň</a:t>
            </a:r>
          </a:p>
        </p:txBody>
      </p:sp>
      <p:sp>
        <p:nvSpPr>
          <p:cNvPr id="1030" name="Rectangle 6"/>
          <p:cNvSpPr>
            <a:spLocks noGrp="1" noChangeArrowheads="1"/>
          </p:cNvSpPr>
          <p:nvPr>
            <p:ph type="sldNum" sz="quarter" idx="4"/>
          </p:nvPr>
        </p:nvSpPr>
        <p:spPr bwMode="auto">
          <a:xfrm>
            <a:off x="4067175" y="6308725"/>
            <a:ext cx="1035050" cy="476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ctr">
              <a:defRPr sz="1400" smtClean="0"/>
            </a:lvl1pPr>
          </a:lstStyle>
          <a:p>
            <a:pPr>
              <a:defRPr/>
            </a:pPr>
            <a:fld id="{CF6A8B50-7A14-4C5B-A3BE-D4F664BBC7B6}" type="slidenum">
              <a:rPr lang="sk-SK"/>
              <a:pPr>
                <a:defRPr/>
              </a:pPr>
              <a:t>‹#›</a:t>
            </a:fld>
            <a:endParaRPr lang="sk-SK"/>
          </a:p>
        </p:txBody>
      </p:sp>
      <p:pic>
        <p:nvPicPr>
          <p:cNvPr id="2" name="Picture 14" descr="3"/>
          <p:cNvPicPr>
            <a:picLocks noChangeAspect="1" noChangeArrowheads="1"/>
          </p:cNvPicPr>
          <p:nvPr/>
        </p:nvPicPr>
        <p:blipFill>
          <a:blip r:embed="rId15" cstate="print"/>
          <a:srcRect l="4323" t="91766" r="64166"/>
          <a:stretch>
            <a:fillRect/>
          </a:stretch>
        </p:blipFill>
        <p:spPr bwMode="auto">
          <a:xfrm>
            <a:off x="322263" y="6308725"/>
            <a:ext cx="2881312" cy="549275"/>
          </a:xfrm>
          <a:prstGeom prst="rect">
            <a:avLst/>
          </a:prstGeom>
          <a:noFill/>
          <a:ln w="9525">
            <a:noFill/>
            <a:miter lim="800000"/>
            <a:headEnd/>
            <a:tailEnd/>
          </a:ln>
        </p:spPr>
      </p:pic>
      <p:pic>
        <p:nvPicPr>
          <p:cNvPr id="11" name="Obrázok 10" descr="VUB_asset man.bmp"/>
          <p:cNvPicPr>
            <a:picLocks noChangeAspect="1"/>
          </p:cNvPicPr>
          <p:nvPr/>
        </p:nvPicPr>
        <p:blipFill>
          <a:blip r:embed="rId16" cstate="print"/>
          <a:stretch>
            <a:fillRect/>
          </a:stretch>
        </p:blipFill>
        <p:spPr>
          <a:xfrm>
            <a:off x="6876256" y="6335185"/>
            <a:ext cx="2011680" cy="334175"/>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hdr="0" ftr="0" dt="0"/>
  <p:txStyles>
    <p:titleStyle>
      <a:lvl1pPr algn="l" rtl="0" eaLnBrk="0" fontAlgn="base" hangingPunct="0">
        <a:spcBef>
          <a:spcPct val="0"/>
        </a:spcBef>
        <a:spcAft>
          <a:spcPct val="0"/>
        </a:spcAft>
        <a:defRPr sz="2800" b="1">
          <a:solidFill>
            <a:schemeClr val="tx2"/>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defRPr>
      </a:lvl2pPr>
      <a:lvl3pPr algn="l" rtl="0" eaLnBrk="0" fontAlgn="base" hangingPunct="0">
        <a:spcBef>
          <a:spcPct val="0"/>
        </a:spcBef>
        <a:spcAft>
          <a:spcPct val="0"/>
        </a:spcAft>
        <a:defRPr sz="2000" b="1">
          <a:solidFill>
            <a:schemeClr val="tx2"/>
          </a:solidFill>
          <a:latin typeface="Arial" charset="0"/>
        </a:defRPr>
      </a:lvl3pPr>
      <a:lvl4pPr algn="l" rtl="0" eaLnBrk="0" fontAlgn="base" hangingPunct="0">
        <a:spcBef>
          <a:spcPct val="0"/>
        </a:spcBef>
        <a:spcAft>
          <a:spcPct val="0"/>
        </a:spcAft>
        <a:defRPr sz="2000" b="1">
          <a:solidFill>
            <a:schemeClr val="tx2"/>
          </a:solidFill>
          <a:latin typeface="Arial" charset="0"/>
        </a:defRPr>
      </a:lvl4pPr>
      <a:lvl5pPr algn="l" rtl="0" eaLnBrk="0" fontAlgn="base" hangingPunct="0">
        <a:spcBef>
          <a:spcPct val="0"/>
        </a:spcBef>
        <a:spcAft>
          <a:spcPct val="0"/>
        </a:spcAft>
        <a:defRPr sz="2000" b="1">
          <a:solidFill>
            <a:schemeClr val="tx2"/>
          </a:solidFill>
          <a:latin typeface="Arial" charset="0"/>
        </a:defRPr>
      </a:lvl5pPr>
      <a:lvl6pPr marL="457200" algn="l" rtl="0" fontAlgn="base">
        <a:spcBef>
          <a:spcPct val="0"/>
        </a:spcBef>
        <a:spcAft>
          <a:spcPct val="0"/>
        </a:spcAft>
        <a:defRPr sz="2000" b="1">
          <a:solidFill>
            <a:schemeClr val="tx2"/>
          </a:solidFill>
          <a:latin typeface="Arial" charset="0"/>
        </a:defRPr>
      </a:lvl6pPr>
      <a:lvl7pPr marL="914400" algn="l" rtl="0" fontAlgn="base">
        <a:spcBef>
          <a:spcPct val="0"/>
        </a:spcBef>
        <a:spcAft>
          <a:spcPct val="0"/>
        </a:spcAft>
        <a:defRPr sz="2000" b="1">
          <a:solidFill>
            <a:schemeClr val="tx2"/>
          </a:solidFill>
          <a:latin typeface="Arial" charset="0"/>
        </a:defRPr>
      </a:lvl7pPr>
      <a:lvl8pPr marL="1371600" algn="l" rtl="0" fontAlgn="base">
        <a:spcBef>
          <a:spcPct val="0"/>
        </a:spcBef>
        <a:spcAft>
          <a:spcPct val="0"/>
        </a:spcAft>
        <a:defRPr sz="2000" b="1">
          <a:solidFill>
            <a:schemeClr val="tx2"/>
          </a:solidFill>
          <a:latin typeface="Arial" charset="0"/>
        </a:defRPr>
      </a:lvl8pPr>
      <a:lvl9pPr marL="1828800" algn="l" rtl="0" fontAlgn="base">
        <a:spcBef>
          <a:spcPct val="0"/>
        </a:spcBef>
        <a:spcAft>
          <a:spcPct val="0"/>
        </a:spcAft>
        <a:defRPr sz="2000" b="1">
          <a:solidFill>
            <a:schemeClr val="tx2"/>
          </a:solidFill>
          <a:latin typeface="Arial" charset="0"/>
        </a:defRPr>
      </a:lvl9pPr>
    </p:titleStyle>
    <p:bodyStyle>
      <a:lvl1pPr marL="342900" indent="-342900" algn="l" rtl="0" eaLnBrk="0" fontAlgn="base" hangingPunct="0">
        <a:spcBef>
          <a:spcPct val="20000"/>
        </a:spcBef>
        <a:spcAft>
          <a:spcPct val="0"/>
        </a:spcAft>
        <a:defRPr sz="1600" b="1">
          <a:solidFill>
            <a:schemeClr val="tx1"/>
          </a:solidFill>
          <a:latin typeface="+mn-lt"/>
          <a:ea typeface="+mn-ea"/>
          <a:cs typeface="+mn-cs"/>
        </a:defRPr>
      </a:lvl1pPr>
      <a:lvl2pPr marL="361950" indent="-182563" algn="l" rtl="0" eaLnBrk="0" fontAlgn="base" hangingPunct="0">
        <a:spcBef>
          <a:spcPct val="50000"/>
        </a:spcBef>
        <a:spcAft>
          <a:spcPct val="0"/>
        </a:spcAft>
        <a:buClr>
          <a:srgbClr val="FF6600"/>
        </a:buClr>
        <a:buFont typeface="Wingdings" pitchFamily="2" charset="2"/>
        <a:buChar char="n"/>
        <a:defRPr sz="1400">
          <a:solidFill>
            <a:schemeClr val="tx1"/>
          </a:solidFill>
          <a:latin typeface="+mn-lt"/>
        </a:defRPr>
      </a:lvl2pPr>
      <a:lvl3pPr marL="712788" indent="-169863" algn="l" rtl="0" eaLnBrk="0" fontAlgn="base" hangingPunct="0">
        <a:spcBef>
          <a:spcPct val="20000"/>
        </a:spcBef>
        <a:spcAft>
          <a:spcPct val="0"/>
        </a:spcAft>
        <a:buClr>
          <a:srgbClr val="FF6600"/>
        </a:buClr>
        <a:buFont typeface="Arial" charset="0"/>
        <a:buChar char="–"/>
        <a:defRPr sz="1400">
          <a:solidFill>
            <a:schemeClr val="tx1"/>
          </a:solidFill>
          <a:latin typeface="+mn-lt"/>
        </a:defRPr>
      </a:lvl3pPr>
      <a:lvl4pPr marL="1074738" indent="-180975" algn="l" rtl="0" eaLnBrk="0" fontAlgn="base" hangingPunct="0">
        <a:spcBef>
          <a:spcPct val="20000"/>
        </a:spcBef>
        <a:spcAft>
          <a:spcPct val="0"/>
        </a:spcAft>
        <a:buClr>
          <a:srgbClr val="FF6600"/>
        </a:buClr>
        <a:buFont typeface="Arial Unicode MS" pitchFamily="34" charset="-128"/>
        <a:buChar char="□"/>
        <a:defRPr sz="1400">
          <a:solidFill>
            <a:schemeClr val="tx1"/>
          </a:solidFill>
          <a:latin typeface="+mn-lt"/>
        </a:defRPr>
      </a:lvl4pPr>
      <a:lvl5pPr marL="1436688" indent="-180975" algn="l" rtl="0" eaLnBrk="0" fontAlgn="base" hangingPunct="0">
        <a:spcBef>
          <a:spcPct val="20000"/>
        </a:spcBef>
        <a:spcAft>
          <a:spcPct val="0"/>
        </a:spcAft>
        <a:buClr>
          <a:srgbClr val="FF6600"/>
        </a:buClr>
        <a:buFont typeface="Arial Unicode MS" pitchFamily="34" charset="-128"/>
        <a:buChar char="□"/>
        <a:defRPr sz="1400">
          <a:solidFill>
            <a:schemeClr val="tx1"/>
          </a:solidFill>
          <a:latin typeface="+mn-lt"/>
        </a:defRPr>
      </a:lvl5pPr>
      <a:lvl6pPr marL="18938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6pPr>
      <a:lvl7pPr marL="23510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7pPr>
      <a:lvl8pPr marL="28082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8pPr>
      <a:lvl9pPr marL="3265488" indent="-180975" algn="l" rtl="0" fontAlgn="base">
        <a:spcBef>
          <a:spcPct val="20000"/>
        </a:spcBef>
        <a:spcAft>
          <a:spcPct val="0"/>
        </a:spcAft>
        <a:buClr>
          <a:srgbClr val="FF6600"/>
        </a:buClr>
        <a:buFont typeface="Arial Unicode MS" pitchFamily="34" charset="-128"/>
        <a:buChar char="□"/>
        <a:defRPr sz="1400">
          <a:solidFill>
            <a:schemeClr val="tx1"/>
          </a:solidFill>
          <a:latin typeface="+mn-lt"/>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emf"/><Relationship Id="rId1" Type="http://schemas.openxmlformats.org/officeDocument/2006/relationships/slideLayout" Target="../slideLayouts/slideLayout7.xml"/><Relationship Id="rId4" Type="http://schemas.openxmlformats.org/officeDocument/2006/relationships/image" Target="../media/image14.emf"/></Relationships>
</file>

<file path=ppt/slides/_rels/slide11.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7.xml"/><Relationship Id="rId4" Type="http://schemas.openxmlformats.org/officeDocument/2006/relationships/image" Target="../media/image17.emf"/></Relationships>
</file>

<file path=ppt/slides/_rels/slide12.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image" Target="../media/image27.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image" Target="../media/image29.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7.xml"/><Relationship Id="rId4" Type="http://schemas.openxmlformats.org/officeDocument/2006/relationships/image" Target="../media/image33.emf"/></Relationships>
</file>

<file path=ppt/slides/_rels/slide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36.emf"/><Relationship Id="rId1" Type="http://schemas.openxmlformats.org/officeDocument/2006/relationships/slideLayout" Target="../slideLayouts/slideLayout7.xml"/><Relationship Id="rId4" Type="http://schemas.openxmlformats.org/officeDocument/2006/relationships/image" Target="../media/image38.emf"/></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image" Target="../media/image40.emf"/><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42.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image" Target="../media/image43.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5.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47.emf"/><Relationship Id="rId7" Type="http://schemas.openxmlformats.org/officeDocument/2006/relationships/image" Target="../media/image51.emf"/><Relationship Id="rId2" Type="http://schemas.openxmlformats.org/officeDocument/2006/relationships/image" Target="../media/image46.emf"/><Relationship Id="rId1" Type="http://schemas.openxmlformats.org/officeDocument/2006/relationships/slideLayout" Target="../slideLayouts/slideLayout7.xml"/><Relationship Id="rId6" Type="http://schemas.openxmlformats.org/officeDocument/2006/relationships/image" Target="../media/image50.emf"/><Relationship Id="rId5" Type="http://schemas.openxmlformats.org/officeDocument/2006/relationships/image" Target="../media/image49.emf"/><Relationship Id="rId4" Type="http://schemas.openxmlformats.org/officeDocument/2006/relationships/image" Target="../media/image48.emf"/></Relationships>
</file>

<file path=ppt/slides/_rels/slide29.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571612"/>
            <a:ext cx="8224866" cy="4985980"/>
          </a:xfrm>
          <a:prstGeom prst="rect">
            <a:avLst/>
          </a:prstGeom>
          <a:noFill/>
          <a:ln w="9525">
            <a:noFill/>
            <a:miter lim="800000"/>
            <a:headEnd/>
            <a:tailEnd/>
          </a:ln>
        </p:spPr>
        <p:txBody>
          <a:bodyPr wrap="square">
            <a:spAutoFit/>
          </a:bodyPr>
          <a:lstStyle/>
          <a:p>
            <a:r>
              <a:rPr lang="sk-SK" sz="1600" b="1" dirty="0" smtClean="0"/>
              <a:t>Téma:	Doba konzervatívnych investičných nástrojov.</a:t>
            </a:r>
          </a:p>
          <a:p>
            <a:endParaRPr lang="sk-SK" sz="1600" b="1" dirty="0" smtClean="0"/>
          </a:p>
          <a:p>
            <a:r>
              <a:rPr lang="sk-SK" sz="1600" b="1" dirty="0" smtClean="0"/>
              <a:t>Úvaha:	Sú peňažné trhy a dlhopisy liekom na porazenie inflácie  v 	prostredí dlhovej krízy? </a:t>
            </a:r>
          </a:p>
          <a:p>
            <a:endParaRPr lang="sk-SK" sz="1600" b="1" dirty="0" smtClean="0"/>
          </a:p>
          <a:p>
            <a:r>
              <a:rPr lang="sk-SK" sz="1600" b="1" dirty="0" smtClean="0"/>
              <a:t>Zameranie: </a:t>
            </a:r>
            <a:r>
              <a:rPr lang="sk-SK" sz="1600" b="1" dirty="0" smtClean="0">
                <a:solidFill>
                  <a:srgbClr val="FF0000"/>
                </a:solidFill>
              </a:rPr>
              <a:t>Dlhopisové a menové trhy Strednej a Východnej Európy </a:t>
            </a:r>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endParaRPr lang="en-US" sz="1600" dirty="0" smtClean="0"/>
          </a:p>
          <a:p>
            <a:pPr marL="457200" indent="-457200"/>
            <a:endParaRPr lang="sk-SK" sz="1600" b="1" u="none" dirty="0" smtClean="0">
              <a:solidFill>
                <a:srgbClr val="FF0000"/>
              </a:solidFill>
            </a:endParaRPr>
          </a:p>
          <a:p>
            <a:pPr marL="457200" indent="-457200"/>
            <a:endParaRPr lang="sk-SK" sz="1600" b="1" u="none" dirty="0" smtClean="0">
              <a:solidFill>
                <a:srgbClr val="FF0000"/>
              </a:solidFill>
            </a:endParaRPr>
          </a:p>
          <a:p>
            <a:r>
              <a:rPr lang="en-US" sz="1600" dirty="0" smtClean="0"/>
              <a:t>Juraj Vaško</a:t>
            </a:r>
            <a:endParaRPr lang="sk-SK" sz="1600" dirty="0" smtClean="0"/>
          </a:p>
          <a:p>
            <a:r>
              <a:rPr lang="sk-SK" sz="1600" dirty="0" smtClean="0"/>
              <a:t>Vedúci oddelenia portfólio manažmentu</a:t>
            </a:r>
          </a:p>
          <a:p>
            <a:r>
              <a:rPr lang="sk-SK" sz="1600" dirty="0" smtClean="0"/>
              <a:t>VUB </a:t>
            </a:r>
            <a:r>
              <a:rPr lang="sk-SK" sz="1600" dirty="0" err="1" smtClean="0"/>
              <a:t>Asset</a:t>
            </a:r>
            <a:r>
              <a:rPr lang="sk-SK" sz="1600" dirty="0" smtClean="0"/>
              <a:t> </a:t>
            </a:r>
            <a:r>
              <a:rPr lang="sk-SK" sz="1600" dirty="0" err="1" smtClean="0"/>
              <a:t>management</a:t>
            </a:r>
            <a:r>
              <a:rPr lang="sk-SK" sz="1600" dirty="0" smtClean="0"/>
              <a:t>, správ. spol., a.s.		1</a:t>
            </a:r>
            <a:r>
              <a:rPr lang="en-US" sz="1600" dirty="0" smtClean="0"/>
              <a:t>0. </a:t>
            </a:r>
            <a:r>
              <a:rPr lang="en-US" sz="1600" dirty="0" err="1" smtClean="0"/>
              <a:t>novemb</a:t>
            </a:r>
            <a:r>
              <a:rPr lang="sk-SK" sz="1600" dirty="0" err="1" smtClean="0"/>
              <a:t>er</a:t>
            </a:r>
            <a:r>
              <a:rPr lang="en-US" sz="1600" dirty="0" smtClean="0"/>
              <a:t> 201</a:t>
            </a:r>
            <a:r>
              <a:rPr lang="sk-SK" sz="1600" dirty="0" smtClean="0"/>
              <a:t>2, </a:t>
            </a:r>
            <a:r>
              <a:rPr lang="en-US" sz="1600" dirty="0" err="1" smtClean="0"/>
              <a:t>Trnava</a:t>
            </a:r>
            <a:endParaRPr lang="sk-SK" sz="1600" dirty="0" smtClean="0"/>
          </a:p>
          <a:p>
            <a:endParaRPr lang="sk-SK" sz="1600" dirty="0" smtClean="0"/>
          </a:p>
          <a:p>
            <a:r>
              <a:rPr lang="sk-SK" sz="1400" dirty="0" smtClean="0"/>
              <a:t>(zdroj informácií: </a:t>
            </a:r>
            <a:r>
              <a:rPr lang="sk-SK" sz="1400" dirty="0" err="1" smtClean="0"/>
              <a:t>Bloomebrg</a:t>
            </a:r>
            <a:r>
              <a:rPr lang="sk-SK" sz="1400" dirty="0" smtClean="0"/>
              <a:t>, </a:t>
            </a:r>
            <a:r>
              <a:rPr lang="sk-SK" sz="1400" dirty="0" err="1" smtClean="0"/>
              <a:t>Wikipédia</a:t>
            </a:r>
            <a:r>
              <a:rPr lang="sk-SK" sz="1400" dirty="0" smtClean="0"/>
              <a:t>)</a:t>
            </a:r>
          </a:p>
          <a:p>
            <a:endParaRPr lang="sk-SK" sz="1600" dirty="0" smtClean="0"/>
          </a:p>
          <a:p>
            <a:endParaRPr lang="sk-SK" sz="1600"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214290"/>
            <a:ext cx="8651875" cy="857255"/>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Objem nominálnej hodnoty emisií štátnych dlhopisov a dlhopisov dcérskych spoločností štátov v mil. EUR </a:t>
            </a:r>
            <a:r>
              <a:rPr lang="sk-SK" sz="1600" b="1" kern="0" dirty="0" smtClean="0">
                <a:solidFill>
                  <a:schemeClr val="tx2"/>
                </a:solidFill>
                <a:latin typeface="+mj-lt"/>
                <a:ea typeface="+mj-ea"/>
                <a:cs typeface="+mj-cs"/>
              </a:rPr>
              <a:t>(údaje k 24.10.2012).</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8" name="Picture 4"/>
          <p:cNvPicPr>
            <a:picLocks noChangeAspect="1" noChangeArrowheads="1"/>
          </p:cNvPicPr>
          <p:nvPr/>
        </p:nvPicPr>
        <p:blipFill>
          <a:blip r:embed="rId2" cstate="print"/>
          <a:srcRect/>
          <a:stretch>
            <a:fillRect/>
          </a:stretch>
        </p:blipFill>
        <p:spPr bwMode="auto">
          <a:xfrm>
            <a:off x="285720" y="1071546"/>
            <a:ext cx="8572560" cy="2786082"/>
          </a:xfrm>
          <a:prstGeom prst="rect">
            <a:avLst/>
          </a:prstGeom>
          <a:noFill/>
          <a:ln w="9525">
            <a:noFill/>
            <a:miter lim="800000"/>
            <a:headEnd/>
            <a:tailEnd/>
          </a:ln>
          <a:effectLst/>
        </p:spPr>
      </p:pic>
      <p:pic>
        <p:nvPicPr>
          <p:cNvPr id="10" name="Picture 9"/>
          <p:cNvPicPr>
            <a:picLocks noChangeAspect="1" noChangeArrowheads="1"/>
          </p:cNvPicPr>
          <p:nvPr/>
        </p:nvPicPr>
        <p:blipFill>
          <a:blip r:embed="rId3" cstate="print"/>
          <a:srcRect/>
          <a:stretch>
            <a:fillRect/>
          </a:stretch>
        </p:blipFill>
        <p:spPr bwMode="auto">
          <a:xfrm>
            <a:off x="3357554" y="3857628"/>
            <a:ext cx="5500726" cy="2214578"/>
          </a:xfrm>
          <a:prstGeom prst="rect">
            <a:avLst/>
          </a:prstGeom>
          <a:noFill/>
          <a:ln w="9525">
            <a:noFill/>
            <a:miter lim="800000"/>
            <a:headEnd/>
            <a:tailEnd/>
          </a:ln>
          <a:effectLst/>
        </p:spPr>
      </p:pic>
      <p:pic>
        <p:nvPicPr>
          <p:cNvPr id="11" name="Picture 3"/>
          <p:cNvPicPr>
            <a:picLocks noChangeAspect="1" noChangeArrowheads="1"/>
          </p:cNvPicPr>
          <p:nvPr/>
        </p:nvPicPr>
        <p:blipFill>
          <a:blip r:embed="rId4" cstate="print"/>
          <a:srcRect/>
          <a:stretch>
            <a:fillRect/>
          </a:stretch>
        </p:blipFill>
        <p:spPr bwMode="auto">
          <a:xfrm>
            <a:off x="285720" y="3857628"/>
            <a:ext cx="3071832" cy="221457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71934" y="6381750"/>
            <a:ext cx="1035050" cy="476250"/>
          </a:xfrm>
        </p:spPr>
        <p:txBody>
          <a:bodyPr/>
          <a:lstStyle/>
          <a:p>
            <a:pPr>
              <a:defRPr/>
            </a:pPr>
            <a:fld id="{BD5D1D58-E929-4928-B5CD-0C53943F7F5B}" type="slidenum">
              <a:rPr lang="sk-SK" smtClean="0"/>
              <a:pPr>
                <a:defRPr/>
              </a:pPr>
              <a:t>11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142852"/>
            <a:ext cx="8651875" cy="92869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Objem nominálnej hodnoty štát. dlhopisov vydaných ako lokálne - 74,04%, resp. medzinárodné – 25,96% emisie v mil. EUR.</a:t>
            </a:r>
          </a:p>
          <a:p>
            <a:pPr lvl="0"/>
            <a:r>
              <a:rPr lang="sk-SK" sz="1600" b="1" kern="0" dirty="0" smtClean="0">
                <a:solidFill>
                  <a:schemeClr val="tx2"/>
                </a:solidFill>
              </a:rPr>
              <a:t>(údaje k 24.10.2012)</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6" name="Picture 2"/>
          <p:cNvPicPr>
            <a:picLocks noChangeAspect="1" noChangeArrowheads="1"/>
          </p:cNvPicPr>
          <p:nvPr/>
        </p:nvPicPr>
        <p:blipFill>
          <a:blip r:embed="rId2" cstate="print"/>
          <a:srcRect/>
          <a:stretch>
            <a:fillRect/>
          </a:stretch>
        </p:blipFill>
        <p:spPr bwMode="auto">
          <a:xfrm>
            <a:off x="285720" y="1071547"/>
            <a:ext cx="4286279" cy="3643338"/>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4572000" y="1071547"/>
            <a:ext cx="4319584" cy="3643338"/>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2571736" y="4714884"/>
            <a:ext cx="3929090" cy="13573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71934" y="6381750"/>
            <a:ext cx="1035050" cy="476250"/>
          </a:xfrm>
        </p:spPr>
        <p:txBody>
          <a:bodyPr/>
          <a:lstStyle/>
          <a:p>
            <a:pPr>
              <a:defRPr/>
            </a:pPr>
            <a:fld id="{BD5D1D58-E929-4928-B5CD-0C53943F7F5B}" type="slidenum">
              <a:rPr lang="sk-SK" smtClean="0"/>
              <a:pPr>
                <a:defRPr/>
              </a:pPr>
              <a:t>12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142852"/>
            <a:ext cx="8651875" cy="92869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1900" b="1" kern="0" dirty="0" smtClean="0">
                <a:solidFill>
                  <a:schemeClr val="tx2"/>
                </a:solidFill>
                <a:latin typeface="+mj-lt"/>
                <a:ea typeface="+mj-ea"/>
                <a:cs typeface="+mj-cs"/>
              </a:rPr>
              <a:t>Podiel domáceho dlhu držaného zahraničnými investormi na celkovom dlhu vzrastá (PODBFORI Index, TUDENDES Index).</a:t>
            </a: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1026" name="Picture 2"/>
          <p:cNvPicPr>
            <a:picLocks noChangeAspect="1" noChangeArrowheads="1"/>
          </p:cNvPicPr>
          <p:nvPr/>
        </p:nvPicPr>
        <p:blipFill>
          <a:blip r:embed="rId2" cstate="print"/>
          <a:srcRect/>
          <a:stretch>
            <a:fillRect/>
          </a:stretch>
        </p:blipFill>
        <p:spPr bwMode="auto">
          <a:xfrm>
            <a:off x="404813" y="1204913"/>
            <a:ext cx="8334375" cy="472441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1950" b="1" kern="0" dirty="0" smtClean="0">
                <a:solidFill>
                  <a:schemeClr val="tx2"/>
                </a:solidFill>
                <a:latin typeface="+mj-lt"/>
                <a:ea typeface="+mj-ea"/>
                <a:cs typeface="+mj-cs"/>
              </a:rPr>
              <a:t>Výnosové krivky vybraných emitentov regiónu v lokálnej mene a v EUR.</a:t>
            </a:r>
          </a:p>
          <a:p>
            <a:pPr lvl="0"/>
            <a:r>
              <a:rPr lang="sk-SK" sz="1600" b="1" kern="0" dirty="0" smtClean="0">
                <a:solidFill>
                  <a:schemeClr val="tx2"/>
                </a:solidFill>
                <a:latin typeface="+mj-lt"/>
                <a:ea typeface="+mj-ea"/>
                <a:cs typeface="+mj-cs"/>
              </a:rPr>
              <a:t>(údaje k 2.11.2012) </a:t>
            </a:r>
            <a:endParaRPr lang="sk-SK" sz="1600" kern="0" dirty="0" smtClean="0">
              <a:solidFill>
                <a:schemeClr val="tx2"/>
              </a:solidFill>
              <a:latin typeface="+mj-lt"/>
              <a:ea typeface="+mj-ea"/>
              <a:cs typeface="+mj-cs"/>
            </a:endParaRPr>
          </a:p>
        </p:txBody>
      </p:sp>
      <p:sp>
        <p:nvSpPr>
          <p:cNvPr id="7" name="Zástupný symbol obsahu 2"/>
          <p:cNvSpPr txBox="1">
            <a:spLocks/>
          </p:cNvSpPr>
          <p:nvPr/>
        </p:nvSpPr>
        <p:spPr bwMode="auto">
          <a:xfrm>
            <a:off x="323528" y="5143512"/>
            <a:ext cx="8572560" cy="92869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z vybraných krajín ponúka v súčasnosti najnižší </a:t>
            </a:r>
            <a:r>
              <a:rPr lang="sk-SK" sz="1400" dirty="0" err="1" smtClean="0"/>
              <a:t>spread</a:t>
            </a:r>
            <a:r>
              <a:rPr lang="sk-SK" sz="1400" dirty="0" smtClean="0"/>
              <a:t> voči nemeckým výnosom na krátkej strane česká krivka (cca.  15-30 </a:t>
            </a:r>
            <a:r>
              <a:rPr lang="sk-SK" sz="1400" dirty="0" err="1" smtClean="0"/>
              <a:t>bps</a:t>
            </a:r>
            <a:r>
              <a:rPr lang="sk-SK" sz="1400" dirty="0" smtClean="0"/>
              <a:t>), najvyšší turecká krivka (cca. 700 -730 </a:t>
            </a:r>
            <a:r>
              <a:rPr lang="sk-SK" sz="1400" dirty="0" err="1" smtClean="0"/>
              <a:t>bps</a:t>
            </a:r>
            <a:r>
              <a:rPr lang="sk-SK" sz="1400" dirty="0" smtClean="0"/>
              <a:t>) pokiaľ ide o lokálnu menu,</a:t>
            </a:r>
          </a:p>
          <a:p>
            <a:pPr marL="182563" indent="-182563" algn="just">
              <a:buFont typeface="Wingdings" pitchFamily="2" charset="2"/>
              <a:buChar char="ü"/>
            </a:pPr>
            <a:r>
              <a:rPr lang="sk-SK" sz="1400" dirty="0" smtClean="0"/>
              <a:t>pri </a:t>
            </a:r>
            <a:r>
              <a:rPr lang="sk-SK" sz="1400" dirty="0" err="1" smtClean="0"/>
              <a:t>eurových</a:t>
            </a:r>
            <a:r>
              <a:rPr lang="sk-SK" sz="1400" dirty="0" smtClean="0"/>
              <a:t> výnosoch patria medzi najbezpečnejšie emisie Slovenska a Poľska (cca. 50 -150 </a:t>
            </a:r>
            <a:r>
              <a:rPr lang="sk-SK" sz="1400" dirty="0" err="1" smtClean="0"/>
              <a:t>bps</a:t>
            </a:r>
            <a:r>
              <a:rPr lang="sk-SK" sz="1400" dirty="0" smtClean="0"/>
              <a:t>),  pričom najvyšší </a:t>
            </a:r>
            <a:r>
              <a:rPr lang="sk-SK" sz="1400" dirty="0" err="1" smtClean="0"/>
              <a:t>spread</a:t>
            </a:r>
            <a:r>
              <a:rPr lang="sk-SK" sz="1400" dirty="0" smtClean="0"/>
              <a:t> ponúkajú chorvátske a rumunské štátne dlhopisy (cca. 270 - 390 </a:t>
            </a:r>
            <a:r>
              <a:rPr lang="sk-SK" sz="1400" dirty="0" err="1" smtClean="0"/>
              <a:t>bps</a:t>
            </a:r>
            <a:r>
              <a:rPr lang="sk-SK" sz="1400" dirty="0" smtClean="0"/>
              <a:t>).</a:t>
            </a:r>
            <a:endParaRPr lang="en-US" sz="1400" dirty="0" smtClean="0"/>
          </a:p>
        </p:txBody>
      </p:sp>
      <p:pic>
        <p:nvPicPr>
          <p:cNvPr id="2052" name="Picture 4"/>
          <p:cNvPicPr>
            <a:picLocks noChangeAspect="1" noChangeArrowheads="1"/>
          </p:cNvPicPr>
          <p:nvPr/>
        </p:nvPicPr>
        <p:blipFill>
          <a:blip r:embed="rId2" cstate="print"/>
          <a:srcRect/>
          <a:stretch>
            <a:fillRect/>
          </a:stretch>
        </p:blipFill>
        <p:spPr bwMode="auto">
          <a:xfrm>
            <a:off x="285720" y="1071546"/>
            <a:ext cx="4357718" cy="4071966"/>
          </a:xfrm>
          <a:prstGeom prst="rect">
            <a:avLst/>
          </a:prstGeom>
          <a:noFill/>
          <a:ln w="9525">
            <a:noFill/>
            <a:miter lim="800000"/>
            <a:headEnd/>
            <a:tailEnd/>
          </a:ln>
          <a:effectLst/>
        </p:spPr>
      </p:pic>
      <p:pic>
        <p:nvPicPr>
          <p:cNvPr id="2053" name="Picture 5"/>
          <p:cNvPicPr>
            <a:picLocks noChangeAspect="1" noChangeArrowheads="1"/>
          </p:cNvPicPr>
          <p:nvPr/>
        </p:nvPicPr>
        <p:blipFill>
          <a:blip r:embed="rId3" cstate="print"/>
          <a:srcRect/>
          <a:stretch>
            <a:fillRect/>
          </a:stretch>
        </p:blipFill>
        <p:spPr bwMode="auto">
          <a:xfrm>
            <a:off x="4572000" y="1071546"/>
            <a:ext cx="4357718" cy="4071966"/>
          </a:xfrm>
          <a:prstGeom prst="rect">
            <a:avLst/>
          </a:prstGeom>
          <a:noFill/>
          <a:ln w="9525">
            <a:noFill/>
            <a:miter lim="800000"/>
            <a:headEnd/>
            <a:tailEnd/>
          </a:ln>
          <a:effectLst/>
        </p:spPr>
      </p:pic>
      <p:sp>
        <p:nvSpPr>
          <p:cNvPr id="12" name="Donut 11"/>
          <p:cNvSpPr/>
          <p:nvPr/>
        </p:nvSpPr>
        <p:spPr>
          <a:xfrm>
            <a:off x="5643570" y="4000504"/>
            <a:ext cx="1000132" cy="1214446"/>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
        <p:nvSpPr>
          <p:cNvPr id="13" name="Donut 12"/>
          <p:cNvSpPr/>
          <p:nvPr/>
        </p:nvSpPr>
        <p:spPr>
          <a:xfrm>
            <a:off x="1357290" y="4000504"/>
            <a:ext cx="1000132" cy="1143008"/>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357158" y="3643314"/>
            <a:ext cx="4143404" cy="2286016"/>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Česká republika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A1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S&amp;P: AA-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p>
        </p:txBody>
      </p:sp>
      <p:sp>
        <p:nvSpPr>
          <p:cNvPr id="10"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česká ekonomika zotrvala v recesii aj v 2Q2012, čo je tretí štvrťrok za sebou, hlavným dôvodom je pokles domácej spotreby, pokles aktivity v porovnaní s predošlými kvartálmi sa však spomaľuje, k čomu štandardne dopomáha čistý export,</a:t>
            </a:r>
          </a:p>
          <a:p>
            <a:pPr marL="182563" indent="-182563" algn="just">
              <a:buFont typeface="Wingdings" pitchFamily="2" charset="2"/>
              <a:buChar char="ü"/>
            </a:pPr>
            <a:r>
              <a:rPr lang="sk-SK" sz="1100" dirty="0" smtClean="0"/>
              <a:t>spotreba domácností klesá v dôsledku obáv z rastúcich nákladov na bývanie a negatívnych očakávaní z finančnej krízy v EMU,  </a:t>
            </a:r>
          </a:p>
          <a:p>
            <a:pPr marL="182563" indent="-182563" algn="just">
              <a:buFont typeface="Wingdings" pitchFamily="2" charset="2"/>
              <a:buChar char="ü"/>
            </a:pPr>
            <a:r>
              <a:rPr lang="sk-SK" sz="1100" dirty="0" smtClean="0"/>
              <a:t>inflácia zostane do 1Q 2013 pravdepodobne nad cieľovou úrovňou CNB 2%, následne by mala klesať cca. k tejto úrovni,</a:t>
            </a:r>
          </a:p>
          <a:p>
            <a:pPr marL="182563" indent="-182563" algn="just">
              <a:buFont typeface="Wingdings" pitchFamily="2" charset="2"/>
              <a:buChar char="ü"/>
            </a:pPr>
            <a:r>
              <a:rPr lang="sk-SK" sz="1100" dirty="0" smtClean="0"/>
              <a:t>plánovaný deficit štátneho rozpočtu na tento rok vďaka nižším výdavkom bude zrejem dodržaný, avšak riziká rastu deficitu na rok 2013 sa zvyšujú z dôvodu nejasností ohľadne daňových zákonov a vládnej nestability,</a:t>
            </a:r>
          </a:p>
          <a:p>
            <a:pPr marL="182563" indent="-182563" algn="just">
              <a:buFont typeface="Wingdings" pitchFamily="2" charset="2"/>
              <a:buChar char="ü"/>
            </a:pPr>
            <a:r>
              <a:rPr lang="sk-SK" sz="1100" dirty="0" smtClean="0"/>
              <a:t>CNB znížila kľúčové sadzby po septembri aj v novembri na historicky najnižšiu úroveň 0,05 </a:t>
            </a:r>
            <a:r>
              <a:rPr lang="sk-SK" sz="1100" dirty="0" err="1" smtClean="0"/>
              <a:t>bps</a:t>
            </a:r>
            <a:r>
              <a:rPr lang="sk-SK" sz="1100" dirty="0" smtClean="0"/>
              <a:t>, ďalšie zmeny v sadzbách ani neštandardné monetárne opatrenia sa neočakávajú.</a:t>
            </a:r>
          </a:p>
        </p:txBody>
      </p:sp>
      <p:pic>
        <p:nvPicPr>
          <p:cNvPr id="1027" name="Picture 3"/>
          <p:cNvPicPr>
            <a:picLocks noChangeAspect="1" noChangeArrowheads="1"/>
          </p:cNvPicPr>
          <p:nvPr/>
        </p:nvPicPr>
        <p:blipFill>
          <a:blip r:embed="rId3" cstate="print"/>
          <a:srcRect/>
          <a:stretch>
            <a:fillRect/>
          </a:stretch>
        </p:blipFill>
        <p:spPr bwMode="auto">
          <a:xfrm>
            <a:off x="285720" y="1071546"/>
            <a:ext cx="8643998"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z="2000" b="1" kern="0" dirty="0" smtClean="0">
                <a:solidFill>
                  <a:schemeClr val="tx2"/>
                </a:solidFill>
                <a:latin typeface="+mj-lt"/>
                <a:ea typeface="+mj-ea"/>
                <a:cs typeface="+mj-cs"/>
              </a:rPr>
              <a:t>P</a:t>
            </a:r>
            <a:r>
              <a:rPr lang="sk-SK" sz="2000" b="1" kern="0" dirty="0" err="1" smtClean="0">
                <a:solidFill>
                  <a:schemeClr val="tx2"/>
                </a:solidFill>
                <a:latin typeface="+mj-lt"/>
                <a:ea typeface="+mj-ea"/>
                <a:cs typeface="+mj-cs"/>
              </a:rPr>
              <a:t>oľsko</a:t>
            </a:r>
            <a:r>
              <a:rPr lang="sk-SK" sz="2000" b="1" kern="0" dirty="0" smtClean="0">
                <a:solidFill>
                  <a:schemeClr val="tx2"/>
                </a:solidFill>
                <a:latin typeface="+mj-lt"/>
                <a:ea typeface="+mj-ea"/>
                <a:cs typeface="+mj-cs"/>
              </a:rPr>
              <a:t>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A2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S&amp;P: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A-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r>
              <a:rPr lang="en-US" sz="1600" kern="0" dirty="0" smtClean="0">
                <a:solidFill>
                  <a:schemeClr val="tx2"/>
                </a:solidFill>
                <a:latin typeface="+mj-lt"/>
                <a:ea typeface="+mj-ea"/>
                <a:cs typeface="+mj-cs"/>
              </a:rPr>
              <a:t> </a:t>
            </a:r>
          </a:p>
        </p:txBody>
      </p:sp>
      <p:pic>
        <p:nvPicPr>
          <p:cNvPr id="1030" name="Picture 6"/>
          <p:cNvPicPr>
            <a:picLocks noChangeAspect="1" noChangeArrowheads="1"/>
          </p:cNvPicPr>
          <p:nvPr/>
        </p:nvPicPr>
        <p:blipFill>
          <a:blip r:embed="rId2" cstate="print"/>
          <a:srcRect/>
          <a:stretch>
            <a:fillRect/>
          </a:stretch>
        </p:blipFill>
        <p:spPr bwMode="auto">
          <a:xfrm>
            <a:off x="357158" y="3500438"/>
            <a:ext cx="4143404" cy="2500330"/>
          </a:xfrm>
          <a:prstGeom prst="rect">
            <a:avLst/>
          </a:prstGeom>
          <a:noFill/>
          <a:ln w="9525">
            <a:noFill/>
            <a:miter lim="800000"/>
            <a:headEnd/>
            <a:tailEnd/>
          </a:ln>
          <a:effectLst/>
        </p:spPr>
      </p:pic>
      <p:sp>
        <p:nvSpPr>
          <p:cNvPr id="12"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tempo rastu HDP spomaľuje, hlavným dôvodom je pokles tvorby fixných investícií, rýchlejšie tempo poklesu domácej a verejnej spotreby, rast je aktuálne ťahaný čistým exportom, </a:t>
            </a:r>
          </a:p>
          <a:p>
            <a:pPr marL="182563" indent="-182563" algn="just">
              <a:buFont typeface="Wingdings" pitchFamily="2" charset="2"/>
              <a:buChar char="ü"/>
            </a:pPr>
            <a:r>
              <a:rPr lang="sk-SK" sz="1100" dirty="0" smtClean="0"/>
              <a:t>inflácia vyvrcholí v 3Q 2012 a následne bude klesať vďaka slabnúcemu rastu a štatistickým efektom,</a:t>
            </a:r>
          </a:p>
          <a:p>
            <a:pPr marL="182563" indent="-182563" algn="just">
              <a:buFont typeface="Wingdings" pitchFamily="2" charset="2"/>
              <a:buChar char="ü"/>
            </a:pPr>
            <a:r>
              <a:rPr lang="sk-SK" sz="1100" dirty="0" smtClean="0"/>
              <a:t>klesajúca inflácia vytvorí priestor PNB k uvoľňovaniu monetárnej politiky s cieľom podporiť </a:t>
            </a:r>
            <a:r>
              <a:rPr lang="sk-SK" sz="1100" dirty="0" err="1" smtClean="0"/>
              <a:t>ek</a:t>
            </a:r>
            <a:r>
              <a:rPr lang="sk-SK" sz="1100" dirty="0" smtClean="0"/>
              <a:t>. rast (očakávania poklesu sadzieb cca. 50 </a:t>
            </a:r>
            <a:r>
              <a:rPr lang="sk-SK" sz="1100" dirty="0" err="1" smtClean="0"/>
              <a:t>bps</a:t>
            </a:r>
            <a:r>
              <a:rPr lang="sk-SK" sz="1100" dirty="0" smtClean="0"/>
              <a:t> v 4Q12 + 25-50 </a:t>
            </a:r>
            <a:r>
              <a:rPr lang="sk-SK" sz="1100" dirty="0" err="1" smtClean="0"/>
              <a:t>bps</a:t>
            </a:r>
            <a:r>
              <a:rPr lang="sk-SK" sz="1100" dirty="0" smtClean="0"/>
              <a:t> v 1H13 zo súčasnej úrovne 4,75), </a:t>
            </a:r>
          </a:p>
          <a:p>
            <a:pPr marL="182563" indent="-182563" algn="just">
              <a:buFont typeface="Wingdings" pitchFamily="2" charset="2"/>
              <a:buChar char="ü"/>
            </a:pPr>
            <a:r>
              <a:rPr lang="sk-SK" sz="1100" dirty="0" smtClean="0"/>
              <a:t>tak lokálne ako aj </a:t>
            </a:r>
            <a:r>
              <a:rPr lang="sk-SK" sz="1100" dirty="0" err="1" smtClean="0"/>
              <a:t>eurobondové</a:t>
            </a:r>
            <a:r>
              <a:rPr lang="sk-SK" sz="1100" dirty="0" smtClean="0"/>
              <a:t> emisie profitovali z globálnej tendencie hľadania dodatočného výnosu a očakávaní poklesu kľúčových sadzieb,</a:t>
            </a:r>
          </a:p>
          <a:p>
            <a:pPr marL="182563" indent="-182563" algn="just">
              <a:buFont typeface="Wingdings" pitchFamily="2" charset="2"/>
              <a:buChar char="ü"/>
            </a:pPr>
            <a:r>
              <a:rPr lang="sk-SK" sz="1100" dirty="0" smtClean="0"/>
              <a:t> dlhšie splatnosti môžu byť ohrozené očakávaniami zhoršenia fiškálnej disciplíny, pokles cien na tomto konci krivky je však limitovaný nízkou ponukou zo strany ministerstva financií, ktoré má dostatočne pokryté potreby financovania na tento rok.</a:t>
            </a:r>
          </a:p>
        </p:txBody>
      </p:sp>
      <p:pic>
        <p:nvPicPr>
          <p:cNvPr id="3" name="Picture 2"/>
          <p:cNvPicPr>
            <a:picLocks noChangeAspect="1" noChangeArrowheads="1"/>
          </p:cNvPicPr>
          <p:nvPr/>
        </p:nvPicPr>
        <p:blipFill>
          <a:blip r:embed="rId3" cstate="print"/>
          <a:srcRect/>
          <a:stretch>
            <a:fillRect/>
          </a:stretch>
        </p:blipFill>
        <p:spPr bwMode="auto">
          <a:xfrm>
            <a:off x="285720" y="1071546"/>
            <a:ext cx="8643998" cy="23574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Maďarsko </a:t>
            </a:r>
            <a:r>
              <a:rPr lang="sk-SK" sz="1600" kern="0" dirty="0" smtClean="0">
                <a:solidFill>
                  <a:schemeClr val="tx2"/>
                </a:solidFill>
                <a:latin typeface="+mj-lt"/>
                <a:ea typeface="+mj-ea"/>
                <a:cs typeface="+mj-cs"/>
              </a:rPr>
              <a:t>(Moody´s:Ba1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S&amp;P: 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a:t>
            </a:r>
            <a:endParaRPr lang="en-US" sz="1600" kern="0" dirty="0" smtClean="0">
              <a:solidFill>
                <a:schemeClr val="tx2"/>
              </a:solidFill>
              <a:latin typeface="+mj-lt"/>
              <a:ea typeface="+mj-ea"/>
              <a:cs typeface="+mj-cs"/>
            </a:endParaRPr>
          </a:p>
        </p:txBody>
      </p:sp>
      <p:pic>
        <p:nvPicPr>
          <p:cNvPr id="3074" name="Picture 2"/>
          <p:cNvPicPr>
            <a:picLocks noChangeAspect="1" noChangeArrowheads="1"/>
          </p:cNvPicPr>
          <p:nvPr/>
        </p:nvPicPr>
        <p:blipFill>
          <a:blip r:embed="rId2" cstate="print"/>
          <a:srcRect/>
          <a:stretch>
            <a:fillRect/>
          </a:stretch>
        </p:blipFill>
        <p:spPr bwMode="auto">
          <a:xfrm>
            <a:off x="357158" y="3643314"/>
            <a:ext cx="4214842" cy="2357454"/>
          </a:xfrm>
          <a:prstGeom prst="rect">
            <a:avLst/>
          </a:prstGeom>
          <a:noFill/>
          <a:ln w="9525">
            <a:noFill/>
            <a:miter lim="800000"/>
            <a:headEnd/>
            <a:tailEnd/>
          </a:ln>
          <a:effectLst/>
        </p:spPr>
      </p:pic>
      <p:sp>
        <p:nvSpPr>
          <p:cNvPr id="9"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maďarskú ekonomiku po nízkom tempe rasu v predošlých rokoch ťahajú v tomto roku nadol všetky zložky HDP okrem </a:t>
            </a:r>
            <a:r>
              <a:rPr lang="sk-SK" sz="1100" dirty="0" err="1" smtClean="0"/>
              <a:t>net</a:t>
            </a:r>
            <a:r>
              <a:rPr lang="sk-SK" sz="1100" dirty="0" smtClean="0"/>
              <a:t> exportu, </a:t>
            </a:r>
          </a:p>
          <a:p>
            <a:pPr marL="182563" indent="-182563" algn="just">
              <a:buFont typeface="Wingdings" pitchFamily="2" charset="2"/>
              <a:buChar char="ü"/>
            </a:pPr>
            <a:r>
              <a:rPr lang="sk-SK" sz="1100" dirty="0" smtClean="0"/>
              <a:t>inflácia sa nachádza naďalej nad cielenou úrovňou MNB 3%, pričom do budúcne sa neočakáva jej výrazný pokles,</a:t>
            </a:r>
          </a:p>
          <a:p>
            <a:pPr marL="182563" indent="-182563" algn="just">
              <a:buFont typeface="Wingdings" pitchFamily="2" charset="2"/>
              <a:buChar char="ü"/>
            </a:pPr>
            <a:r>
              <a:rPr lang="sk-SK" sz="1100" dirty="0" smtClean="0"/>
              <a:t>Maďarsko musí splatiť cca. 17,9 </a:t>
            </a:r>
            <a:r>
              <a:rPr lang="sk-SK" sz="1100" dirty="0" err="1" smtClean="0"/>
              <a:t>mld</a:t>
            </a:r>
            <a:r>
              <a:rPr lang="sk-SK" sz="1100" dirty="0" smtClean="0"/>
              <a:t> EUR z pôžičky EU/IMF do 1Q2015, čo predstavuje permanentné riziko vývoja maďarskej ekonomiky a najmä HUF,</a:t>
            </a:r>
          </a:p>
          <a:p>
            <a:pPr marL="182563" indent="-182563" algn="just">
              <a:buFont typeface="Wingdings" pitchFamily="2" charset="2"/>
              <a:buChar char="ü"/>
            </a:pPr>
            <a:r>
              <a:rPr lang="sk-SK" sz="1100" dirty="0" smtClean="0"/>
              <a:t>očakávaným riešením situácie má byť nová pôžička od IMF (EU), pričom väčšina analytikov predpokladá dohodu počas 1Q2013, avšak cesta k dohode zo strany súčasnej vlády je nejednoznačná, </a:t>
            </a:r>
          </a:p>
          <a:p>
            <a:pPr marL="182563" indent="-182563" algn="just">
              <a:buFont typeface="Wingdings" pitchFamily="2" charset="2"/>
              <a:buChar char="ü"/>
            </a:pPr>
            <a:r>
              <a:rPr lang="sk-SK" sz="1100" dirty="0" smtClean="0"/>
              <a:t>slabý progres v dohode s IMF neodradil MNB od spustenia cyklu uvoľňovania monetárnej politiky, avšak po troch zníženiach sadzby na 6,25% bude cyklus závisieť od vývoja cien maďarských aktív (najmä HUF), v prípade risk on módu môžu sadzby klesnúť k  historickej úrovni 5,25, v prípade risk </a:t>
            </a:r>
            <a:r>
              <a:rPr lang="sk-SK" sz="1100" dirty="0" err="1" smtClean="0"/>
              <a:t>off</a:t>
            </a:r>
            <a:r>
              <a:rPr lang="sk-SK" sz="1100" dirty="0" smtClean="0"/>
              <a:t> (&gt;300) sa cyklus zastaví.     </a:t>
            </a:r>
          </a:p>
          <a:p>
            <a:pPr marL="182563" indent="-182563" algn="just">
              <a:buFont typeface="Wingdings" pitchFamily="2" charset="2"/>
              <a:buChar char="ü"/>
            </a:pPr>
            <a:endParaRPr lang="sk-SK" sz="1100" dirty="0" smtClean="0"/>
          </a:p>
        </p:txBody>
      </p:sp>
      <p:pic>
        <p:nvPicPr>
          <p:cNvPr id="3" name="Picture 2"/>
          <p:cNvPicPr>
            <a:picLocks noChangeAspect="1" noChangeArrowheads="1"/>
          </p:cNvPicPr>
          <p:nvPr/>
        </p:nvPicPr>
        <p:blipFill>
          <a:blip r:embed="rId3" cstate="print"/>
          <a:srcRect/>
          <a:stretch>
            <a:fillRect/>
          </a:stretch>
        </p:blipFill>
        <p:spPr bwMode="auto">
          <a:xfrm>
            <a:off x="285720" y="1000108"/>
            <a:ext cx="8572560" cy="2571768"/>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a:xfrm>
            <a:off x="4000496" y="6286520"/>
            <a:ext cx="1035050" cy="476250"/>
          </a:xfrm>
        </p:spPr>
        <p:txBody>
          <a:bodyPr/>
          <a:lstStyle/>
          <a:p>
            <a:pPr>
              <a:defRPr/>
            </a:pPr>
            <a:fld id="{BD5D1D58-E929-4928-B5CD-0C53943F7F5B}" type="slidenum">
              <a:rPr lang="sk-SK" smtClean="0"/>
              <a:pPr>
                <a:defRPr/>
              </a:pPr>
              <a:t>17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Chorvátsko </a:t>
            </a:r>
            <a:r>
              <a:rPr lang="sk-SK" sz="1600" kern="0" dirty="0" smtClean="0">
                <a:solidFill>
                  <a:schemeClr val="tx2"/>
                </a:solidFill>
                <a:latin typeface="+mj-lt"/>
                <a:ea typeface="+mj-ea"/>
                <a:cs typeface="+mj-cs"/>
              </a:rPr>
              <a:t>(</a:t>
            </a:r>
            <a:r>
              <a:rPr lang="sk-SK" sz="1600" kern="0" dirty="0" err="1" smtClean="0">
                <a:solidFill>
                  <a:schemeClr val="tx2"/>
                </a:solidFill>
                <a:latin typeface="+mj-lt"/>
                <a:ea typeface="+mj-ea"/>
                <a:cs typeface="+mj-cs"/>
              </a:rPr>
              <a:t>Moody´s</a:t>
            </a:r>
            <a:r>
              <a:rPr lang="sk-SK" sz="1600" kern="0" dirty="0" smtClean="0">
                <a:solidFill>
                  <a:schemeClr val="tx2"/>
                </a:solidFill>
                <a:latin typeface="+mj-lt"/>
                <a:ea typeface="+mj-ea"/>
                <a:cs typeface="+mj-cs"/>
              </a:rPr>
              <a:t> :Baa3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S&amp;P:BBB- </a:t>
            </a:r>
            <a:r>
              <a:rPr lang="sk-SK" sz="1600" kern="0" dirty="0" err="1" smtClean="0">
                <a:solidFill>
                  <a:schemeClr val="tx2"/>
                </a:solidFill>
                <a:latin typeface="+mj-lt"/>
                <a:ea typeface="+mj-ea"/>
                <a:cs typeface="+mj-cs"/>
              </a:rPr>
              <a:t>negative</a:t>
            </a:r>
            <a:r>
              <a:rPr lang="sk-SK" sz="1600" kern="0" dirty="0" smtClean="0">
                <a:solidFill>
                  <a:schemeClr val="tx2"/>
                </a:solidFill>
                <a:latin typeface="+mj-lt"/>
                <a:ea typeface="+mj-ea"/>
                <a:cs typeface="+mj-cs"/>
              </a:rPr>
              <a:t>, </a:t>
            </a:r>
            <a:r>
              <a:rPr lang="sk-SK" sz="1600" kern="0" dirty="0" err="1" smtClean="0">
                <a:solidFill>
                  <a:schemeClr val="tx2"/>
                </a:solidFill>
                <a:latin typeface="+mj-lt"/>
                <a:ea typeface="+mj-ea"/>
                <a:cs typeface="+mj-cs"/>
              </a:rPr>
              <a:t>Fitch</a:t>
            </a:r>
            <a:r>
              <a:rPr lang="sk-SK" sz="1600" kern="0" dirty="0" smtClean="0">
                <a:solidFill>
                  <a:schemeClr val="tx2"/>
                </a:solidFill>
                <a:latin typeface="+mj-lt"/>
                <a:ea typeface="+mj-ea"/>
                <a:cs typeface="+mj-cs"/>
              </a:rPr>
              <a:t>: BBB- </a:t>
            </a:r>
            <a:r>
              <a:rPr lang="sk-SK" sz="1600" kern="0" dirty="0" err="1" smtClean="0">
                <a:solidFill>
                  <a:schemeClr val="tx2"/>
                </a:solidFill>
                <a:latin typeface="+mj-lt"/>
                <a:ea typeface="+mj-ea"/>
                <a:cs typeface="+mj-cs"/>
              </a:rPr>
              <a:t>stable</a:t>
            </a:r>
            <a:r>
              <a:rPr lang="sk-SK" sz="1600" kern="0" dirty="0" smtClean="0">
                <a:solidFill>
                  <a:schemeClr val="tx2"/>
                </a:solidFill>
                <a:latin typeface="+mj-lt"/>
                <a:ea typeface="+mj-ea"/>
                <a:cs typeface="+mj-cs"/>
              </a:rPr>
              <a:t>)</a:t>
            </a:r>
          </a:p>
        </p:txBody>
      </p:sp>
      <p:sp>
        <p:nvSpPr>
          <p:cNvPr id="9" name="Zástupný symbol obsahu 2"/>
          <p:cNvSpPr txBox="1">
            <a:spLocks/>
          </p:cNvSpPr>
          <p:nvPr/>
        </p:nvSpPr>
        <p:spPr bwMode="auto">
          <a:xfrm>
            <a:off x="4681214"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po poklesoch a stagnácii v predošlých rokoch sa aj v tomto roku očakáva pokles HDP, ku ktorému prispievajú skoro všetky zložky,</a:t>
            </a:r>
          </a:p>
          <a:p>
            <a:pPr marL="182563" indent="-182563" algn="just">
              <a:buFont typeface="Wingdings" pitchFamily="2" charset="2"/>
              <a:buChar char="ü"/>
            </a:pPr>
            <a:r>
              <a:rPr lang="sk-SK" sz="1100" dirty="0" smtClean="0"/>
              <a:t>negatívom je však zhoršujúca sa situácia vo viacerých kľúčových oblastiach </a:t>
            </a:r>
            <a:r>
              <a:rPr lang="sk-SK" sz="1100" dirty="0" err="1" smtClean="0"/>
              <a:t>chorv</a:t>
            </a:r>
            <a:r>
              <a:rPr lang="sk-SK" sz="1100" dirty="0" smtClean="0"/>
              <a:t>. priemyslu (energetický, lodiarsky, hutnícky, ...) hlavne z dôvodu klesajúceho externého dopytu a vládnych škrtov,</a:t>
            </a:r>
          </a:p>
          <a:p>
            <a:pPr marL="182563" indent="-182563" algn="just">
              <a:buFont typeface="Wingdings" pitchFamily="2" charset="2"/>
              <a:buChar char="ü"/>
            </a:pPr>
            <a:r>
              <a:rPr lang="sk-SK" sz="1100" dirty="0" smtClean="0"/>
              <a:t>na druhej strane práve vládne fiškálne reštrikcie boli jedným dôvodov prečo agentúra </a:t>
            </a:r>
            <a:r>
              <a:rPr lang="sk-SK" sz="1100" dirty="0" err="1" smtClean="0"/>
              <a:t>Fitch</a:t>
            </a:r>
            <a:r>
              <a:rPr lang="sk-SK" sz="1100" dirty="0" smtClean="0"/>
              <a:t> ponechal rating chorvátska v investičnom pásme a zlepšila výhľad z negatívneho na pozitívny,</a:t>
            </a:r>
          </a:p>
          <a:p>
            <a:pPr marL="182563" indent="-182563" algn="just">
              <a:buFont typeface="Wingdings" pitchFamily="2" charset="2"/>
              <a:buChar char="ü"/>
            </a:pPr>
            <a:r>
              <a:rPr lang="sk-SK" sz="1100" dirty="0" smtClean="0"/>
              <a:t>pozitívom Chorvátska je aj očakávaný vstup do EMU 1.7.2013, čo by malo mať za následok akceleráciu dôležitých reforiem, privatizačných aktivít, prístup k EU zdrojom, </a:t>
            </a:r>
          </a:p>
          <a:p>
            <a:pPr marL="182563" indent="-182563" algn="just">
              <a:buFont typeface="Wingdings" pitchFamily="2" charset="2"/>
              <a:buChar char="ü"/>
            </a:pPr>
            <a:r>
              <a:rPr lang="sk-SK" sz="1100" dirty="0" smtClean="0"/>
              <a:t>bežný účet platobnej bilancie stabilne podporujú príjmy z turizmu, </a:t>
            </a:r>
          </a:p>
          <a:p>
            <a:pPr marL="182563" indent="-182563" algn="just">
              <a:buFont typeface="Wingdings" pitchFamily="2" charset="2"/>
              <a:buChar char="ü"/>
            </a:pPr>
            <a:r>
              <a:rPr lang="sk-SK" sz="1100" dirty="0" smtClean="0"/>
              <a:t>nastavenie monetárnej politika ostáva nezmenené (sadzba na 6%) pričom dôležitým cieľom je stabilizácia menového kurzu, uvoľnenie pripadá do úvahy po zabezpečení fiškálnej stability.   </a:t>
            </a:r>
          </a:p>
        </p:txBody>
      </p:sp>
      <p:pic>
        <p:nvPicPr>
          <p:cNvPr id="2050" name="Picture 2"/>
          <p:cNvPicPr>
            <a:picLocks noChangeAspect="1" noChangeArrowheads="1"/>
          </p:cNvPicPr>
          <p:nvPr/>
        </p:nvPicPr>
        <p:blipFill>
          <a:blip r:embed="rId2" cstate="print"/>
          <a:srcRect/>
          <a:stretch>
            <a:fillRect/>
          </a:stretch>
        </p:blipFill>
        <p:spPr bwMode="auto">
          <a:xfrm>
            <a:off x="285720" y="1071546"/>
            <a:ext cx="8572560" cy="2428892"/>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285721" y="3571876"/>
            <a:ext cx="4429155" cy="250033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Turecko </a:t>
            </a:r>
            <a:r>
              <a:rPr lang="sk-SK" sz="1600" kern="0" dirty="0" smtClean="0">
                <a:solidFill>
                  <a:schemeClr val="tx2"/>
                </a:solidFill>
              </a:rPr>
              <a:t>(</a:t>
            </a:r>
            <a:r>
              <a:rPr lang="sk-SK" sz="1600" kern="0" dirty="0" err="1" smtClean="0">
                <a:solidFill>
                  <a:schemeClr val="tx2"/>
                </a:solidFill>
              </a:rPr>
              <a:t>Moody´s</a:t>
            </a:r>
            <a:r>
              <a:rPr lang="sk-SK" sz="1600" kern="0" dirty="0" smtClean="0">
                <a:solidFill>
                  <a:schemeClr val="tx2"/>
                </a:solidFill>
              </a:rPr>
              <a:t> :Ba1 </a:t>
            </a:r>
            <a:r>
              <a:rPr lang="sk-SK" sz="1600" kern="0" dirty="0" err="1" smtClean="0">
                <a:solidFill>
                  <a:schemeClr val="tx2"/>
                </a:solidFill>
              </a:rPr>
              <a:t>positive</a:t>
            </a:r>
            <a:r>
              <a:rPr lang="sk-SK" sz="1600" kern="0" dirty="0" smtClean="0">
                <a:solidFill>
                  <a:schemeClr val="tx2"/>
                </a:solidFill>
              </a:rPr>
              <a:t>, S&amp;P:BB </a:t>
            </a:r>
            <a:r>
              <a:rPr lang="sk-SK" sz="1600" kern="0" dirty="0" err="1" smtClean="0">
                <a:solidFill>
                  <a:schemeClr val="tx2"/>
                </a:solidFill>
              </a:rPr>
              <a:t>stable</a:t>
            </a:r>
            <a:r>
              <a:rPr lang="sk-SK" sz="1600" kern="0" dirty="0" smtClean="0">
                <a:solidFill>
                  <a:schemeClr val="tx2"/>
                </a:solidFill>
              </a:rPr>
              <a:t>, </a:t>
            </a:r>
            <a:r>
              <a:rPr lang="sk-SK" sz="1600" kern="0" dirty="0" err="1" smtClean="0">
                <a:solidFill>
                  <a:schemeClr val="tx2"/>
                </a:solidFill>
              </a:rPr>
              <a:t>Fitch</a:t>
            </a:r>
            <a:r>
              <a:rPr lang="sk-SK" sz="1600" kern="0" dirty="0" smtClean="0">
                <a:solidFill>
                  <a:schemeClr val="tx2"/>
                </a:solidFill>
              </a:rPr>
              <a:t>: BB+ </a:t>
            </a:r>
            <a:r>
              <a:rPr lang="sk-SK" sz="1600" kern="0" dirty="0" err="1" smtClean="0">
                <a:solidFill>
                  <a:schemeClr val="tx2"/>
                </a:solidFill>
              </a:rPr>
              <a:t>stable</a:t>
            </a:r>
            <a:r>
              <a:rPr lang="sk-SK" sz="1600" kern="0" dirty="0" smtClean="0">
                <a:solidFill>
                  <a:schemeClr val="tx2"/>
                </a:solidFill>
              </a:rPr>
              <a:t>)</a:t>
            </a:r>
            <a:endParaRPr lang="en-US" sz="1600" b="1" kern="0" dirty="0" smtClean="0">
              <a:solidFill>
                <a:schemeClr val="tx2"/>
              </a:solidFill>
              <a:latin typeface="+mj-lt"/>
              <a:ea typeface="+mj-ea"/>
              <a:cs typeface="+mj-cs"/>
            </a:endParaRPr>
          </a:p>
        </p:txBody>
      </p:sp>
      <p:pic>
        <p:nvPicPr>
          <p:cNvPr id="6147" name="Picture 3"/>
          <p:cNvPicPr>
            <a:picLocks noChangeAspect="1" noChangeArrowheads="1"/>
          </p:cNvPicPr>
          <p:nvPr/>
        </p:nvPicPr>
        <p:blipFill>
          <a:blip r:embed="rId2" cstate="print"/>
          <a:srcRect/>
          <a:stretch>
            <a:fillRect/>
          </a:stretch>
        </p:blipFill>
        <p:spPr bwMode="auto">
          <a:xfrm>
            <a:off x="285720" y="3643314"/>
            <a:ext cx="4286280" cy="2286016"/>
          </a:xfrm>
          <a:prstGeom prst="rect">
            <a:avLst/>
          </a:prstGeom>
          <a:noFill/>
          <a:ln w="9525">
            <a:noFill/>
            <a:miter lim="800000"/>
            <a:headEnd/>
            <a:tailEnd/>
          </a:ln>
          <a:effectLst/>
        </p:spPr>
      </p:pic>
      <p:sp>
        <p:nvSpPr>
          <p:cNvPr id="9" name="Zástupný symbol obsahu 2"/>
          <p:cNvSpPr txBox="1">
            <a:spLocks/>
          </p:cNvSpPr>
          <p:nvPr/>
        </p:nvSpPr>
        <p:spPr bwMode="auto">
          <a:xfrm>
            <a:off x="4500562" y="3500438"/>
            <a:ext cx="4462786" cy="257176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v Turecku po dvoch silných rokoch dochádza k spomaleniu tempa rastu HDP, situácia je v protiklade s predošlými rokmi, keď značne klesá domáci dopyt, absentujú inflačné tlaky, mena sa stabilizuje, na druhej strane vplyv exportu sa očakáva pozitívny (silný rast), </a:t>
            </a:r>
          </a:p>
          <a:p>
            <a:pPr marL="182563" indent="-182563" algn="just">
              <a:buFont typeface="Wingdings" pitchFamily="2" charset="2"/>
              <a:buChar char="ü"/>
            </a:pPr>
            <a:r>
              <a:rPr lang="sk-SK" sz="1100" dirty="0" smtClean="0"/>
              <a:t>fiškálna politika aj napriek poklesu HDP je disciplinovaná, pričom verejný dlh ostane naďalej pod hranicou 40%,</a:t>
            </a:r>
          </a:p>
          <a:p>
            <a:pPr marL="182563" indent="-182563" algn="just">
              <a:buFont typeface="Wingdings" pitchFamily="2" charset="2"/>
              <a:buChar char="ü"/>
            </a:pPr>
            <a:r>
              <a:rPr lang="sk-SK" sz="1100" dirty="0" smtClean="0"/>
              <a:t>TCB znížila krátkodobé sadzby v reakcii na nižší rast HDP a nižšiu infláciu, čo sa premietlo do určitého oslabenia lokálnej meny, čo však momentálne TCB neznepokojuje a v prípade silnejšieho oslabenia meny sa dá očakávať skôr reakcia vo forme zníženia objemu likvidity, poskytovanej bankovému sektoru cez operácie na voľnom trhu (nižšia ponuka) ako FX intervencia,</a:t>
            </a:r>
          </a:p>
          <a:p>
            <a:pPr marL="182563" indent="-182563" algn="just">
              <a:buFont typeface="Wingdings" pitchFamily="2" charset="2"/>
              <a:buChar char="ü"/>
            </a:pPr>
            <a:r>
              <a:rPr lang="sk-SK" sz="1100" dirty="0" err="1" smtClean="0"/>
              <a:t>volatilita</a:t>
            </a:r>
            <a:r>
              <a:rPr lang="sk-SK" sz="1100" dirty="0" smtClean="0"/>
              <a:t> tureckej meny je značne ovplyvňovaná krátkodobým kapitálom, ktorého stabilizácie je kľúčovým cieľom centrálnej banky, posledné kroky ECB a </a:t>
            </a:r>
            <a:r>
              <a:rPr lang="sk-SK" sz="1100" dirty="0" err="1" smtClean="0"/>
              <a:t>FED-u</a:t>
            </a:r>
            <a:r>
              <a:rPr lang="sk-SK" sz="1100" dirty="0" smtClean="0"/>
              <a:t> by tomu mali napomôcť.   </a:t>
            </a:r>
          </a:p>
          <a:p>
            <a:pPr marL="182563" indent="-182563" algn="just">
              <a:buFont typeface="Wingdings" pitchFamily="2" charset="2"/>
              <a:buChar char="ü"/>
            </a:pPr>
            <a:endParaRPr lang="sk-SK" sz="1100" dirty="0" smtClean="0"/>
          </a:p>
        </p:txBody>
      </p:sp>
      <p:pic>
        <p:nvPicPr>
          <p:cNvPr id="4098" name="Picture 2"/>
          <p:cNvPicPr>
            <a:picLocks noChangeAspect="1" noChangeArrowheads="1"/>
          </p:cNvPicPr>
          <p:nvPr/>
        </p:nvPicPr>
        <p:blipFill>
          <a:blip r:embed="rId3" cstate="print"/>
          <a:srcRect/>
          <a:stretch>
            <a:fillRect/>
          </a:stretch>
        </p:blipFill>
        <p:spPr bwMode="auto">
          <a:xfrm>
            <a:off x="285720" y="1071546"/>
            <a:ext cx="8643998" cy="242889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342900" y="1052736"/>
            <a:ext cx="6605364" cy="4968551"/>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19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Vzťah </a:t>
            </a:r>
            <a:r>
              <a:rPr lang="sk-SK" sz="2000" b="1" kern="0" dirty="0" smtClean="0">
                <a:solidFill>
                  <a:schemeClr val="tx2"/>
                </a:solidFill>
              </a:rPr>
              <a:t>rizika (ratingu S&amp;P - os x) a </a:t>
            </a:r>
            <a:r>
              <a:rPr lang="sk-SK" sz="2000" b="1" kern="0" dirty="0" smtClean="0">
                <a:solidFill>
                  <a:schemeClr val="tx2"/>
                </a:solidFill>
                <a:latin typeface="+mj-lt"/>
                <a:ea typeface="+mj-ea"/>
                <a:cs typeface="+mj-cs"/>
              </a:rPr>
              <a:t>výnosu (YTM 3Y GGR - os y) vybraného investičného univerza v časoch zmien ratingu emitenta.</a:t>
            </a:r>
            <a:endParaRPr lang="en-US" sz="2000" b="1" kern="0" dirty="0" smtClean="0">
              <a:solidFill>
                <a:schemeClr val="tx2"/>
              </a:solidFill>
              <a:latin typeface="+mj-lt"/>
              <a:ea typeface="+mj-ea"/>
              <a:cs typeface="+mj-cs"/>
            </a:endParaRPr>
          </a:p>
        </p:txBody>
      </p:sp>
      <p:pic>
        <p:nvPicPr>
          <p:cNvPr id="3" name="Picture 3"/>
          <p:cNvPicPr>
            <a:picLocks noChangeAspect="1" noChangeArrowheads="1"/>
          </p:cNvPicPr>
          <p:nvPr/>
        </p:nvPicPr>
        <p:blipFill>
          <a:blip r:embed="rId3" cstate="print"/>
          <a:srcRect/>
          <a:stretch>
            <a:fillRect/>
          </a:stretch>
        </p:blipFill>
        <p:spPr bwMode="auto">
          <a:xfrm>
            <a:off x="6948264" y="1052736"/>
            <a:ext cx="1972928" cy="4968552"/>
          </a:xfrm>
          <a:prstGeom prst="rect">
            <a:avLst/>
          </a:prstGeom>
          <a:noFill/>
          <a:ln w="9525">
            <a:noFill/>
            <a:miter lim="800000"/>
            <a:headEnd/>
            <a:tailEnd/>
          </a:ln>
          <a:effectLst/>
        </p:spPr>
      </p:pic>
      <p:pic>
        <p:nvPicPr>
          <p:cNvPr id="7" name="Picture 2"/>
          <p:cNvPicPr>
            <a:picLocks noChangeAspect="1" noChangeArrowheads="1"/>
          </p:cNvPicPr>
          <p:nvPr/>
        </p:nvPicPr>
        <p:blipFill>
          <a:blip r:embed="rId4" cstate="print"/>
          <a:srcRect/>
          <a:stretch>
            <a:fillRect/>
          </a:stretch>
        </p:blipFill>
        <p:spPr bwMode="auto">
          <a:xfrm>
            <a:off x="857224" y="5643578"/>
            <a:ext cx="5643601" cy="28575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Vývoj vybraných indexov v porovnaní s infláciou od roku 2000.</a:t>
            </a:r>
          </a:p>
          <a:p>
            <a:pPr lvl="0"/>
            <a:r>
              <a:rPr kumimoji="0" lang="sk-SK" sz="1400" b="1" i="0" u="none" strike="noStrike" kern="0" cap="none" spc="0" normalizeH="0" baseline="0" dirty="0" smtClean="0">
                <a:ln>
                  <a:noFill/>
                </a:ln>
                <a:solidFill>
                  <a:schemeClr val="tx2"/>
                </a:solidFill>
                <a:effectLst/>
                <a:uLnTx/>
                <a:uFillTx/>
                <a:latin typeface="+mj-lt"/>
                <a:ea typeface="+mj-ea"/>
                <a:cs typeface="+mj-cs"/>
              </a:rPr>
              <a:t>(porovnanie hodnôt indexov pri báze 100 k 1.1.2005, </a:t>
            </a:r>
            <a:r>
              <a:rPr lang="sk-SK" sz="1400" b="1" kern="0" dirty="0" smtClean="0">
                <a:solidFill>
                  <a:schemeClr val="tx2"/>
                </a:solidFill>
              </a:rPr>
              <a:t>údaje k 20.10.2012)</a:t>
            </a:r>
            <a:r>
              <a:rPr kumimoji="0" lang="sk-SK" sz="1400" b="1" i="0" u="none" strike="noStrike" kern="0" cap="none" spc="0" normalizeH="0" baseline="0" dirty="0" smtClean="0">
                <a:ln>
                  <a:noFill/>
                </a:ln>
                <a:solidFill>
                  <a:schemeClr val="tx2"/>
                </a:solidFill>
                <a:effectLst/>
                <a:uLnTx/>
                <a:uFillTx/>
                <a:latin typeface="+mj-lt"/>
                <a:ea typeface="+mj-ea"/>
                <a:cs typeface="+mj-cs"/>
              </a:rPr>
              <a:t> </a:t>
            </a:r>
          </a:p>
        </p:txBody>
      </p:sp>
      <p:sp>
        <p:nvSpPr>
          <p:cNvPr id="9" name="Rectangle 8"/>
          <p:cNvSpPr/>
          <p:nvPr/>
        </p:nvSpPr>
        <p:spPr>
          <a:xfrm>
            <a:off x="6357950" y="1071546"/>
            <a:ext cx="2428892" cy="5047536"/>
          </a:xfrm>
          <a:prstGeom prst="rect">
            <a:avLst/>
          </a:prstGeom>
        </p:spPr>
        <p:txBody>
          <a:bodyPr wrap="square">
            <a:spAutoFit/>
          </a:bodyPr>
          <a:lstStyle/>
          <a:p>
            <a:pPr>
              <a:buFont typeface="Wingdings" pitchFamily="2" charset="2"/>
              <a:buChar char="Ø"/>
            </a:pPr>
            <a:r>
              <a:rPr lang="sk-SK" sz="1150" dirty="0" smtClean="0"/>
              <a:t> aj napriek obavám z inflačného vývoja v posledných rokoch, graf ukazuje, že existujú rôzne investičné alternatívy, ktoré dosahujú historicky vyššiu výkonnosť ako inflačný vývoj, vrátene tých konzervatívnych,</a:t>
            </a:r>
          </a:p>
          <a:p>
            <a:pPr>
              <a:buFont typeface="Wingdings" pitchFamily="2" charset="2"/>
              <a:buChar char="Ø"/>
            </a:pPr>
            <a:r>
              <a:rPr lang="sk-SK" sz="1150" dirty="0" smtClean="0"/>
              <a:t> napr. z grafu vyplýva, že inflačný vývoj v Eurozóne (HCPI index </a:t>
            </a:r>
            <a:r>
              <a:rPr lang="sk-SK" sz="1150" dirty="0" err="1" smtClean="0"/>
              <a:t>Eurozone</a:t>
            </a:r>
            <a:r>
              <a:rPr lang="sk-SK" sz="1150" dirty="0" smtClean="0"/>
              <a:t>) možno prekonať nielen investíciami do krátkodobých štátnych dlhopisov (napr. </a:t>
            </a:r>
            <a:r>
              <a:rPr lang="sk-SK" sz="1150" dirty="0" err="1" smtClean="0"/>
              <a:t>Germany</a:t>
            </a:r>
            <a:r>
              <a:rPr lang="sk-SK" sz="1150" dirty="0" smtClean="0"/>
              <a:t> EFFAS 1-3 TR Index), ale aj investíciami na peňažnom trhu (Index 6M </a:t>
            </a:r>
            <a:r>
              <a:rPr lang="sk-SK" sz="1150" dirty="0" err="1" smtClean="0"/>
              <a:t>Eurlibor</a:t>
            </a:r>
            <a:r>
              <a:rPr lang="sk-SK" sz="1150" dirty="0" smtClean="0"/>
              <a:t>), </a:t>
            </a:r>
          </a:p>
          <a:p>
            <a:pPr>
              <a:buFont typeface="Wingdings" pitchFamily="2" charset="2"/>
              <a:buChar char="Ø"/>
            </a:pPr>
            <a:r>
              <a:rPr lang="sk-SK" sz="1150" dirty="0" smtClean="0"/>
              <a:t> samozrejme pre objektívne posúdenie treba rozumieť čo sa porovnáva, porovnávať porovnateľné a nielen samotnú výkonnosť ale aj riziko, resp. jednotlivé riziká, ktoré súvisia s predmetnou formou investície,</a:t>
            </a:r>
          </a:p>
          <a:p>
            <a:pPr>
              <a:buFont typeface="Wingdings" pitchFamily="2" charset="2"/>
              <a:buChar char="Ø"/>
            </a:pPr>
            <a:r>
              <a:rPr lang="sk-SK" sz="1150" dirty="0" smtClean="0"/>
              <a:t> poďme a pozrieť na jednu z alternatív investovania - </a:t>
            </a:r>
            <a:r>
              <a:rPr lang="sk-SK" sz="1150" b="1" dirty="0" smtClean="0"/>
              <a:t>dlhopisové a menové trhy v regióne Strednej a Východnej Európy</a:t>
            </a:r>
            <a:r>
              <a:rPr lang="sk-SK" sz="1150" dirty="0" smtClean="0"/>
              <a:t>. </a:t>
            </a:r>
            <a:endParaRPr lang="en-US" sz="1150" dirty="0" smtClean="0"/>
          </a:p>
        </p:txBody>
      </p:sp>
      <p:pic>
        <p:nvPicPr>
          <p:cNvPr id="3" name="Picture 3"/>
          <p:cNvPicPr>
            <a:picLocks noChangeAspect="1" noChangeArrowheads="1"/>
          </p:cNvPicPr>
          <p:nvPr/>
        </p:nvPicPr>
        <p:blipFill>
          <a:blip r:embed="rId2" cstate="print"/>
          <a:srcRect/>
          <a:stretch>
            <a:fillRect/>
          </a:stretch>
        </p:blipFill>
        <p:spPr bwMode="auto">
          <a:xfrm>
            <a:off x="285720" y="1000108"/>
            <a:ext cx="6000792" cy="500066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Kreditné riziko, vývoj 5ročných USD CDS vybraných štátov z regiónu.</a:t>
            </a:r>
          </a:p>
        </p:txBody>
      </p:sp>
      <p:sp>
        <p:nvSpPr>
          <p:cNvPr id="6" name="Zástupný symbol obsahu 2"/>
          <p:cNvSpPr txBox="1">
            <a:spLocks/>
          </p:cNvSpPr>
          <p:nvPr/>
        </p:nvSpPr>
        <p:spPr bwMode="auto">
          <a:xfrm>
            <a:off x="323528" y="4857760"/>
            <a:ext cx="8572560" cy="1091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vývoj kreditného rizika štátov v regióne je </a:t>
            </a:r>
            <a:r>
              <a:rPr lang="sk-SK" sz="1400" dirty="0" err="1" smtClean="0"/>
              <a:t>korelovaný</a:t>
            </a:r>
            <a:r>
              <a:rPr lang="sk-SK" sz="1400" dirty="0" smtClean="0"/>
              <a:t> tak navzájom, ako aj s vývojom kreditného rizika v Eurozóne, pričom v súčasnosti je riziko emitentov vnímané ako nižšie v porovnaní s rizikom periférie,</a:t>
            </a:r>
          </a:p>
          <a:p>
            <a:pPr marL="182563" indent="-182563" algn="just">
              <a:buFont typeface="Wingdings" pitchFamily="2" charset="2"/>
              <a:buChar char="ü"/>
            </a:pPr>
            <a:r>
              <a:rPr lang="sk-SK" sz="1400" dirty="0" smtClean="0"/>
              <a:t>k rizikovejším emitentom z vybraných krajín patrí Maďarsko, Chorvátsko, k najbezpečnejším Česká republika, Poľsko a Slovensko,</a:t>
            </a:r>
          </a:p>
          <a:p>
            <a:pPr marL="182563" indent="-182563" algn="just">
              <a:buFont typeface="Wingdings" pitchFamily="2" charset="2"/>
              <a:buChar char="ü"/>
            </a:pPr>
            <a:r>
              <a:rPr lang="sk-SK" sz="1400" dirty="0" smtClean="0"/>
              <a:t>zaujímavý je vzrastajúci CDS Slovinska v dôsledku problémov domáceho bankového sektora.</a:t>
            </a:r>
            <a:endParaRPr lang="en-US" sz="1400" dirty="0" smtClean="0"/>
          </a:p>
        </p:txBody>
      </p:sp>
      <p:pic>
        <p:nvPicPr>
          <p:cNvPr id="3074" name="Picture 2"/>
          <p:cNvPicPr>
            <a:picLocks noChangeAspect="1" noChangeArrowheads="1"/>
          </p:cNvPicPr>
          <p:nvPr/>
        </p:nvPicPr>
        <p:blipFill>
          <a:blip r:embed="rId2" cstate="print"/>
          <a:srcRect/>
          <a:stretch>
            <a:fillRect/>
          </a:stretch>
        </p:blipFill>
        <p:spPr bwMode="auto">
          <a:xfrm>
            <a:off x="285720" y="1071546"/>
            <a:ext cx="8643998" cy="371477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a:stretch>
            <a:fillRect/>
          </a:stretch>
        </p:blipFill>
        <p:spPr bwMode="auto">
          <a:xfrm>
            <a:off x="428596" y="1142984"/>
            <a:ext cx="2393950" cy="12906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21</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214290"/>
            <a:ext cx="8651875" cy="857255"/>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Likvidita - ďalšie dôležité riziko investora. </a:t>
            </a:r>
            <a:endParaRPr kumimoji="0" lang="sk-SK" sz="16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251520" y="5373216"/>
            <a:ext cx="8643998" cy="477054"/>
          </a:xfrm>
          <a:prstGeom prst="rect">
            <a:avLst/>
          </a:prstGeom>
        </p:spPr>
        <p:txBody>
          <a:bodyPr wrap="square">
            <a:spAutoFit/>
          </a:bodyPr>
          <a:lstStyle/>
          <a:p>
            <a:endParaRPr lang="sk-SK" sz="900" dirty="0" smtClean="0"/>
          </a:p>
          <a:p>
            <a:endParaRPr lang="sk-SK" sz="800" dirty="0" smtClean="0"/>
          </a:p>
          <a:p>
            <a:endParaRPr lang="en-US" sz="800" dirty="0" smtClean="0"/>
          </a:p>
        </p:txBody>
      </p:sp>
      <p:pic>
        <p:nvPicPr>
          <p:cNvPr id="5122" name="Picture 2"/>
          <p:cNvPicPr>
            <a:picLocks noChangeAspect="1" noChangeArrowheads="1"/>
          </p:cNvPicPr>
          <p:nvPr/>
        </p:nvPicPr>
        <p:blipFill>
          <a:blip r:embed="rId2" cstate="print"/>
          <a:srcRect/>
          <a:stretch>
            <a:fillRect/>
          </a:stretch>
        </p:blipFill>
        <p:spPr bwMode="auto">
          <a:xfrm>
            <a:off x="3286116" y="1142984"/>
            <a:ext cx="5613415" cy="2643206"/>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cstate="print"/>
          <a:srcRect/>
          <a:stretch>
            <a:fillRect/>
          </a:stretch>
        </p:blipFill>
        <p:spPr bwMode="auto">
          <a:xfrm>
            <a:off x="285720" y="1142984"/>
            <a:ext cx="3000396" cy="4214842"/>
          </a:xfrm>
          <a:prstGeom prst="rect">
            <a:avLst/>
          </a:prstGeom>
          <a:noFill/>
          <a:ln w="9525">
            <a:noFill/>
            <a:miter lim="800000"/>
            <a:headEnd/>
            <a:tailEnd/>
          </a:ln>
          <a:effectLst/>
        </p:spPr>
      </p:pic>
      <p:sp>
        <p:nvSpPr>
          <p:cNvPr id="10" name="Zástupný symbol obsahu 2"/>
          <p:cNvSpPr txBox="1">
            <a:spLocks/>
          </p:cNvSpPr>
          <p:nvPr/>
        </p:nvSpPr>
        <p:spPr bwMode="auto">
          <a:xfrm>
            <a:off x="323528" y="5500702"/>
            <a:ext cx="8572560" cy="44857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likviditu emisie možno posúdiť najmä podľa nasledovných parametrov: celkový objem emisie, objemy uskutočnených transakcií, </a:t>
            </a:r>
            <a:r>
              <a:rPr lang="sk-SK" sz="1400" dirty="0" err="1" smtClean="0"/>
              <a:t>kotácie</a:t>
            </a:r>
            <a:r>
              <a:rPr lang="sk-SK" sz="1400" dirty="0" smtClean="0"/>
              <a:t> </a:t>
            </a:r>
            <a:r>
              <a:rPr lang="sk-SK" sz="1400" dirty="0" err="1" smtClean="0"/>
              <a:t>kontribútrov</a:t>
            </a:r>
            <a:r>
              <a:rPr lang="sk-SK" sz="1400" dirty="0" smtClean="0"/>
              <a:t>, </a:t>
            </a:r>
            <a:r>
              <a:rPr lang="sk-SK" sz="1400" dirty="0" err="1" smtClean="0"/>
              <a:t>bid</a:t>
            </a:r>
            <a:r>
              <a:rPr lang="sk-SK" sz="1400" dirty="0" smtClean="0"/>
              <a:t> </a:t>
            </a:r>
            <a:r>
              <a:rPr lang="sk-SK" sz="1400" dirty="0" err="1" smtClean="0"/>
              <a:t>ask</a:t>
            </a:r>
            <a:r>
              <a:rPr lang="sk-SK" sz="1400" dirty="0" smtClean="0"/>
              <a:t> </a:t>
            </a:r>
            <a:r>
              <a:rPr lang="sk-SK" sz="1400" dirty="0" err="1" smtClean="0"/>
              <a:t>spread</a:t>
            </a:r>
            <a:r>
              <a:rPr lang="sk-SK" sz="1400" dirty="0" smtClean="0"/>
              <a:t> a iné ...</a:t>
            </a:r>
            <a:endParaRPr lang="en-US" sz="1400" dirty="0" smtClean="0"/>
          </a:p>
        </p:txBody>
      </p:sp>
      <p:sp>
        <p:nvSpPr>
          <p:cNvPr id="11" name="Donut 10"/>
          <p:cNvSpPr/>
          <p:nvPr/>
        </p:nvSpPr>
        <p:spPr>
          <a:xfrm>
            <a:off x="4429124" y="1571612"/>
            <a:ext cx="642942" cy="2214578"/>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pic>
        <p:nvPicPr>
          <p:cNvPr id="1026" name="Picture 2"/>
          <p:cNvPicPr>
            <a:picLocks noChangeAspect="1" noChangeArrowheads="1"/>
          </p:cNvPicPr>
          <p:nvPr/>
        </p:nvPicPr>
        <p:blipFill>
          <a:blip r:embed="rId4" cstate="print"/>
          <a:srcRect/>
          <a:stretch>
            <a:fillRect/>
          </a:stretch>
        </p:blipFill>
        <p:spPr bwMode="auto">
          <a:xfrm>
            <a:off x="3286116" y="3857628"/>
            <a:ext cx="5643602" cy="151446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22</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785926"/>
            <a:ext cx="8224866" cy="1815882"/>
          </a:xfrm>
          <a:prstGeom prst="rect">
            <a:avLst/>
          </a:prstGeom>
          <a:noFill/>
          <a:ln w="9525">
            <a:noFill/>
            <a:miter lim="800000"/>
            <a:headEnd/>
            <a:tailEnd/>
          </a:ln>
        </p:spPr>
        <p:txBody>
          <a:bodyPr wrap="square">
            <a:spAutoFit/>
          </a:bodyPr>
          <a:lstStyle/>
          <a:p>
            <a:r>
              <a:rPr lang="sk-SK" sz="1600" b="1" dirty="0" smtClean="0"/>
              <a:t>Dlhopisové a menové trhy Strednej a Východnej Európy </a:t>
            </a:r>
          </a:p>
          <a:p>
            <a:endParaRPr lang="sk-SK" sz="1600" b="1" dirty="0" smtClean="0"/>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solidFill>
                  <a:srgbClr val="FF0000"/>
                </a:solidFill>
              </a:rPr>
              <a:t>Meny v regióne</a:t>
            </a:r>
          </a:p>
          <a:p>
            <a:pPr marL="914400" lvl="1" indent="-457200">
              <a:buAutoNum type="arabicPeriod"/>
            </a:pPr>
            <a:r>
              <a:rPr lang="sk-SK" sz="1600" b="1" dirty="0" smtClean="0"/>
              <a:t>Záver</a:t>
            </a:r>
            <a:endParaRPr lang="en-US"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sz="2000" b="1" kern="0" dirty="0" smtClean="0">
                <a:solidFill>
                  <a:schemeClr val="tx2"/>
                </a:solidFill>
                <a:latin typeface="+mj-lt"/>
                <a:ea typeface="+mj-ea"/>
                <a:cs typeface="+mj-cs"/>
              </a:rPr>
              <a:t>VIX index – index implicitnej </a:t>
            </a:r>
            <a:r>
              <a:rPr lang="sk-SK" sz="2000" b="1" kern="0" dirty="0" err="1" smtClean="0">
                <a:solidFill>
                  <a:schemeClr val="tx2"/>
                </a:solidFill>
                <a:latin typeface="+mj-lt"/>
                <a:ea typeface="+mj-ea"/>
                <a:cs typeface="+mj-cs"/>
              </a:rPr>
              <a:t>volatility</a:t>
            </a:r>
            <a:r>
              <a:rPr lang="sk-SK" sz="2000" b="1" kern="0" dirty="0" smtClean="0">
                <a:solidFill>
                  <a:schemeClr val="tx2"/>
                </a:solidFill>
                <a:latin typeface="+mj-lt"/>
                <a:ea typeface="+mj-ea"/>
                <a:cs typeface="+mj-cs"/>
              </a:rPr>
              <a:t>.  </a:t>
            </a:r>
            <a:endParaRPr lang="en-US" sz="1400" b="1" kern="0" dirty="0" smtClean="0">
              <a:solidFill>
                <a:schemeClr val="tx2"/>
              </a:solidFill>
            </a:endParaRPr>
          </a:p>
          <a:p>
            <a:pPr lvl="0"/>
            <a:endParaRPr lang="sk-SK" sz="2000" b="1" kern="0" dirty="0" smtClean="0">
              <a:solidFill>
                <a:schemeClr val="tx2"/>
              </a:solidFill>
              <a:latin typeface="+mj-lt"/>
              <a:ea typeface="+mj-ea"/>
              <a:cs typeface="+mj-cs"/>
            </a:endParaRPr>
          </a:p>
        </p:txBody>
      </p:sp>
      <p:pic>
        <p:nvPicPr>
          <p:cNvPr id="4" name="Picture 2"/>
          <p:cNvPicPr>
            <a:picLocks noChangeAspect="1" noChangeArrowheads="1"/>
          </p:cNvPicPr>
          <p:nvPr/>
        </p:nvPicPr>
        <p:blipFill>
          <a:blip r:embed="rId2" cstate="print"/>
          <a:srcRect/>
          <a:stretch>
            <a:fillRect/>
          </a:stretch>
        </p:blipFill>
        <p:spPr bwMode="auto">
          <a:xfrm>
            <a:off x="214282" y="1214422"/>
            <a:ext cx="8501122" cy="3429024"/>
          </a:xfrm>
          <a:prstGeom prst="rect">
            <a:avLst/>
          </a:prstGeom>
          <a:noFill/>
          <a:ln w="9525">
            <a:noFill/>
            <a:miter lim="800000"/>
            <a:headEnd/>
            <a:tailEnd/>
          </a:ln>
          <a:effectLst/>
        </p:spPr>
      </p:pic>
      <p:sp>
        <p:nvSpPr>
          <p:cNvPr id="7" name="Donut 6"/>
          <p:cNvSpPr/>
          <p:nvPr/>
        </p:nvSpPr>
        <p:spPr>
          <a:xfrm>
            <a:off x="2643174" y="3000372"/>
            <a:ext cx="2857520" cy="1500198"/>
          </a:xfrm>
          <a:prstGeom prst="donut">
            <a:avLst>
              <a:gd name="adj" fmla="val 2536"/>
            </a:avLst>
          </a:prstGeom>
          <a:solidFill>
            <a:srgbClr val="00703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00703C"/>
              </a:solidFill>
            </a:endParaRPr>
          </a:p>
        </p:txBody>
      </p:sp>
      <p:sp>
        <p:nvSpPr>
          <p:cNvPr id="9" name="Donut 8"/>
          <p:cNvSpPr/>
          <p:nvPr/>
        </p:nvSpPr>
        <p:spPr>
          <a:xfrm>
            <a:off x="5429256" y="1071546"/>
            <a:ext cx="2714644" cy="3143272"/>
          </a:xfrm>
          <a:prstGeom prst="donut">
            <a:avLst>
              <a:gd name="adj" fmla="val 1012"/>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dirty="0">
              <a:solidFill>
                <a:srgbClr val="FF0000"/>
              </a:solidFill>
            </a:endParaRPr>
          </a:p>
        </p:txBody>
      </p:sp>
      <p:sp>
        <p:nvSpPr>
          <p:cNvPr id="10" name="Zástupný symbol obsahu 2"/>
          <p:cNvSpPr txBox="1">
            <a:spLocks/>
          </p:cNvSpPr>
          <p:nvPr/>
        </p:nvSpPr>
        <p:spPr bwMode="auto">
          <a:xfrm>
            <a:off x="323528" y="4857760"/>
            <a:ext cx="8572560" cy="109152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en-US" sz="1400" dirty="0" smtClean="0"/>
              <a:t>Chicago Board Options Exchange Market Volatility Index, </a:t>
            </a:r>
            <a:r>
              <a:rPr lang="sk-SK" sz="1400" dirty="0" smtClean="0"/>
              <a:t>meradlo implikovanej </a:t>
            </a:r>
            <a:r>
              <a:rPr lang="sk-SK" sz="1400" dirty="0" err="1" smtClean="0"/>
              <a:t>volatility</a:t>
            </a:r>
            <a:r>
              <a:rPr lang="sk-SK" sz="1400" dirty="0" smtClean="0"/>
              <a:t> opcií na </a:t>
            </a:r>
            <a:r>
              <a:rPr lang="en-US" sz="1400" dirty="0" smtClean="0"/>
              <a:t>S&amp;P 500 index</a:t>
            </a:r>
            <a:r>
              <a:rPr lang="sk-SK" sz="1400" dirty="0" smtClean="0"/>
              <a:t>, ktoré reprezentuje trhové očakávania </a:t>
            </a:r>
            <a:r>
              <a:rPr lang="sk-SK" sz="1400" dirty="0" err="1" smtClean="0"/>
              <a:t>volatility</a:t>
            </a:r>
            <a:r>
              <a:rPr lang="sk-SK" sz="1400" dirty="0" smtClean="0"/>
              <a:t> akciového trhu počas nasledovných 30 dní,</a:t>
            </a:r>
          </a:p>
          <a:p>
            <a:pPr marL="182563" indent="-182563" algn="just">
              <a:buFont typeface="Wingdings" pitchFamily="2" charset="2"/>
              <a:buChar char="ü"/>
            </a:pPr>
            <a:r>
              <a:rPr lang="sk-SK" sz="1400" dirty="0" smtClean="0"/>
              <a:t>Investorskou verejnosťou vnímaný ako index obáv na trhu,</a:t>
            </a:r>
          </a:p>
          <a:p>
            <a:pPr marL="182563" indent="-182563" algn="just">
              <a:buFont typeface="Wingdings" pitchFamily="2" charset="2"/>
              <a:buChar char="ü"/>
            </a:pPr>
            <a:r>
              <a:rPr lang="sk-SK" sz="1400" dirty="0" smtClean="0"/>
              <a:t>pozrime sa na menový vývoj v regióne oddelene v období kedy na trhu bola nízka </a:t>
            </a:r>
            <a:r>
              <a:rPr lang="sk-SK" sz="1400" dirty="0" err="1" smtClean="0"/>
              <a:t>volatilita</a:t>
            </a:r>
            <a:r>
              <a:rPr lang="sk-SK" sz="1400" dirty="0" smtClean="0"/>
              <a:t> a v období vysokej </a:t>
            </a:r>
            <a:r>
              <a:rPr lang="sk-SK" sz="1400" dirty="0" err="1" smtClean="0"/>
              <a:t>volatility</a:t>
            </a:r>
            <a:r>
              <a:rPr lang="sk-SK" sz="1400" dirty="0" smtClean="0"/>
              <a:t>, počas kreditnej krízy </a:t>
            </a:r>
            <a:r>
              <a:rPr lang="sk-SK" sz="1400" dirty="0" err="1" smtClean="0"/>
              <a:t>Lehman</a:t>
            </a:r>
            <a:r>
              <a:rPr lang="sk-SK" sz="1400" dirty="0" smtClean="0"/>
              <a:t> </a:t>
            </a:r>
            <a:r>
              <a:rPr lang="sk-SK" sz="1400" dirty="0" err="1" smtClean="0"/>
              <a:t>Brothers</a:t>
            </a:r>
            <a:r>
              <a:rPr lang="sk-SK" sz="1400" dirty="0" smtClean="0"/>
              <a:t> a dlhovej krízy periférie EMU</a:t>
            </a:r>
            <a:endParaRPr lang="en-US" sz="1400" dirty="0"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Vývoj mien v regióne Strednej a Východnej Európy, obdobie nízkej </a:t>
            </a:r>
            <a:r>
              <a:rPr lang="sk-SK" sz="2000" b="1" kern="0" dirty="0" err="1" smtClean="0">
                <a:solidFill>
                  <a:schemeClr val="tx2"/>
                </a:solidFill>
                <a:latin typeface="+mj-lt"/>
                <a:ea typeface="+mj-ea"/>
                <a:cs typeface="+mj-cs"/>
              </a:rPr>
              <a:t>volatility</a:t>
            </a:r>
            <a:r>
              <a:rPr lang="sk-SK" sz="2000" b="1" kern="0" dirty="0" smtClean="0">
                <a:solidFill>
                  <a:schemeClr val="tx2"/>
                </a:solidFill>
                <a:latin typeface="+mj-lt"/>
                <a:ea typeface="+mj-ea"/>
                <a:cs typeface="+mj-cs"/>
              </a:rPr>
              <a:t> od </a:t>
            </a:r>
            <a:r>
              <a:rPr lang="sk-SK" sz="2000" b="1" kern="0" dirty="0" smtClean="0">
                <a:solidFill>
                  <a:srgbClr val="00703C"/>
                </a:solidFill>
                <a:latin typeface="+mj-lt"/>
                <a:ea typeface="+mj-ea"/>
                <a:cs typeface="+mj-cs"/>
              </a:rPr>
              <a:t>1.1.2004 do 30.6.2008</a:t>
            </a:r>
            <a:r>
              <a:rPr lang="sk-SK" sz="2000" b="1" kern="0" dirty="0" smtClean="0">
                <a:solidFill>
                  <a:schemeClr val="tx2"/>
                </a:solidFill>
                <a:latin typeface="+mj-lt"/>
                <a:ea typeface="+mj-ea"/>
                <a:cs typeface="+mj-cs"/>
              </a:rPr>
              <a:t>.</a:t>
            </a:r>
          </a:p>
        </p:txBody>
      </p:sp>
      <p:pic>
        <p:nvPicPr>
          <p:cNvPr id="6" name="Picture 9"/>
          <p:cNvPicPr>
            <a:picLocks noChangeAspect="1" noChangeArrowheads="1"/>
          </p:cNvPicPr>
          <p:nvPr/>
        </p:nvPicPr>
        <p:blipFill>
          <a:blip r:embed="rId2" cstate="print"/>
          <a:srcRect/>
          <a:stretch>
            <a:fillRect/>
          </a:stretch>
        </p:blipFill>
        <p:spPr bwMode="auto">
          <a:xfrm>
            <a:off x="285720" y="4500570"/>
            <a:ext cx="8572560" cy="1511028"/>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cstate="print"/>
          <a:srcRect/>
          <a:stretch>
            <a:fillRect/>
          </a:stretch>
        </p:blipFill>
        <p:spPr bwMode="auto">
          <a:xfrm>
            <a:off x="285720" y="1071546"/>
            <a:ext cx="5286412" cy="3357586"/>
          </a:xfrm>
          <a:prstGeom prst="rect">
            <a:avLst/>
          </a:prstGeom>
          <a:noFill/>
          <a:ln w="9525">
            <a:noFill/>
            <a:miter lim="800000"/>
            <a:headEnd/>
            <a:tailEnd/>
          </a:ln>
          <a:effectLst/>
        </p:spPr>
      </p:pic>
      <p:sp>
        <p:nvSpPr>
          <p:cNvPr id="10" name="Zástupný symbol obsahu 2"/>
          <p:cNvSpPr txBox="1">
            <a:spLocks/>
          </p:cNvSpPr>
          <p:nvPr/>
        </p:nvSpPr>
        <p:spPr bwMode="auto">
          <a:xfrm>
            <a:off x="5572132" y="1071546"/>
            <a:ext cx="3357586" cy="335758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najvýkonnejšie meny PLN, SKK a CZK, prosperujúce z rýchlejšieho ekonomického rastu v porovnaní s EMU a z proexportnej orientácie ekonomiky, prekonávajú meny zvyšku Strednej Európy, meny Východnej Európy a aj vyspelé meny USD, CHF,</a:t>
            </a:r>
          </a:p>
          <a:p>
            <a:pPr marL="182563" indent="-182563" algn="just">
              <a:buFont typeface="Wingdings" pitchFamily="2" charset="2"/>
              <a:buChar char="ü"/>
            </a:pPr>
            <a:r>
              <a:rPr lang="sk-SK" sz="1100" dirty="0" smtClean="0"/>
              <a:t>HUF za Strednou Európou zaostáva vo výkonnosti z dôvodu zadlženosti domácností a podnikov v cudzej mene, je </a:t>
            </a:r>
            <a:r>
              <a:rPr lang="sk-SK" sz="1100" dirty="0" err="1" smtClean="0"/>
              <a:t>nekorelovaný</a:t>
            </a:r>
            <a:r>
              <a:rPr lang="sk-SK" sz="1100" dirty="0" smtClean="0"/>
              <a:t>, hoci približne rovnako </a:t>
            </a:r>
            <a:r>
              <a:rPr lang="sk-SK" sz="1100" dirty="0" err="1" smtClean="0"/>
              <a:t>volatiliný</a:t>
            </a:r>
            <a:r>
              <a:rPr lang="sk-SK" sz="1100" dirty="0" smtClean="0"/>
              <a:t> ako silnejúci PLN, </a:t>
            </a:r>
          </a:p>
          <a:p>
            <a:pPr marL="182563" indent="-182563" algn="just">
              <a:buFont typeface="Wingdings" pitchFamily="2" charset="2"/>
              <a:buChar char="ü"/>
            </a:pPr>
            <a:r>
              <a:rPr lang="sk-SK" sz="1100" dirty="0" smtClean="0"/>
              <a:t>región Východnej Európy je sa vyvíja prevažne negatívne a vo všeobecnosti je viac </a:t>
            </a:r>
            <a:r>
              <a:rPr lang="sk-SK" sz="1100" dirty="0" err="1" smtClean="0"/>
              <a:t>volatiliiný</a:t>
            </a:r>
            <a:r>
              <a:rPr lang="sk-SK" sz="1100" dirty="0" smtClean="0"/>
              <a:t> ako Stredná Európa,</a:t>
            </a:r>
          </a:p>
          <a:p>
            <a:pPr marL="182563" indent="-182563" algn="just">
              <a:buFont typeface="Wingdings" pitchFamily="2" charset="2"/>
              <a:buChar char="ü"/>
            </a:pPr>
            <a:r>
              <a:rPr lang="sk-SK" sz="1100" dirty="0" smtClean="0"/>
              <a:t>medzi meny s najvyššou </a:t>
            </a:r>
            <a:r>
              <a:rPr lang="sk-SK" sz="1100" dirty="0" err="1" smtClean="0"/>
              <a:t>volatilitou</a:t>
            </a:r>
            <a:r>
              <a:rPr lang="sk-SK" sz="1100" dirty="0" smtClean="0"/>
              <a:t> patrí TRY,</a:t>
            </a:r>
          </a:p>
          <a:p>
            <a:pPr marL="182563" indent="-182563" algn="just">
              <a:buFont typeface="Wingdings" pitchFamily="2" charset="2"/>
              <a:buChar char="ü"/>
            </a:pPr>
            <a:r>
              <a:rPr lang="sk-SK" sz="1100" dirty="0" smtClean="0"/>
              <a:t>najviac v regióne oslabili BYR, TRY, UAH a RSD,</a:t>
            </a:r>
          </a:p>
          <a:p>
            <a:pPr marL="182563" indent="-182563" algn="just">
              <a:buFont typeface="Wingdings" pitchFamily="2" charset="2"/>
              <a:buChar char="ü"/>
            </a:pPr>
            <a:r>
              <a:rPr lang="sk-SK" sz="1100" dirty="0" smtClean="0"/>
              <a:t>CZK a SKK patria medzi „</a:t>
            </a:r>
            <a:r>
              <a:rPr lang="sk-SK" sz="1100" dirty="0" err="1" smtClean="0"/>
              <a:t>safe</a:t>
            </a:r>
            <a:r>
              <a:rPr lang="sk-SK" sz="1100" dirty="0" smtClean="0"/>
              <a:t> </a:t>
            </a:r>
            <a:r>
              <a:rPr lang="sk-SK" sz="1100" dirty="0" err="1" smtClean="0"/>
              <a:t>haven</a:t>
            </a:r>
            <a:r>
              <a:rPr lang="sk-SK" sz="1100" dirty="0" smtClean="0"/>
              <a:t>“ regiónu, pretože dokázali vytvoriť najviac zisku na jednotku rizika.</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Korelácia mien v regióne </a:t>
            </a:r>
            <a:r>
              <a:rPr lang="sk-SK" sz="2000" b="1" kern="0" dirty="0" smtClean="0">
                <a:solidFill>
                  <a:srgbClr val="00703C"/>
                </a:solidFill>
                <a:latin typeface="+mj-lt"/>
                <a:ea typeface="+mj-ea"/>
                <a:cs typeface="+mj-cs"/>
              </a:rPr>
              <a:t>pred LB krízou od 1.1.2004 do 30.6.2008.</a:t>
            </a:r>
            <a:endParaRPr lang="sk-SK" sz="2000" b="1" kern="0" dirty="0" smtClean="0">
              <a:solidFill>
                <a:srgbClr val="00703C"/>
              </a:solidFill>
            </a:endParaRPr>
          </a:p>
        </p:txBody>
      </p:sp>
      <p:sp>
        <p:nvSpPr>
          <p:cNvPr id="6" name="Zástupný symbol obsahu 2"/>
          <p:cNvSpPr txBox="1">
            <a:spLocks/>
          </p:cNvSpPr>
          <p:nvPr/>
        </p:nvSpPr>
        <p:spPr bwMode="auto">
          <a:xfrm>
            <a:off x="214282" y="4572008"/>
            <a:ext cx="8643998" cy="150019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meny Strednej Európy PLN, CZK, SKK sú navzájom veľmi úzko pozitívne </a:t>
            </a:r>
            <a:r>
              <a:rPr lang="sk-SK" sz="1100" dirty="0" err="1" smtClean="0"/>
              <a:t>korelované</a:t>
            </a:r>
            <a:r>
              <a:rPr lang="sk-SK" sz="1100" dirty="0" smtClean="0"/>
              <a:t>,</a:t>
            </a:r>
          </a:p>
          <a:p>
            <a:pPr marL="182563" indent="-182563" algn="just">
              <a:buFont typeface="Wingdings" pitchFamily="2" charset="2"/>
              <a:buChar char="ü"/>
            </a:pPr>
            <a:r>
              <a:rPr lang="sk-SK" sz="1100" dirty="0" smtClean="0"/>
              <a:t>tieto meny sú pozitívne </a:t>
            </a:r>
            <a:r>
              <a:rPr lang="sk-SK" sz="1100" dirty="0" err="1" smtClean="0"/>
              <a:t>korelované</a:t>
            </a:r>
            <a:r>
              <a:rPr lang="sk-SK" sz="1100" dirty="0" smtClean="0"/>
              <a:t> aj s menami niektorých balkánskych štátov HRK, RON a ALL, avšak v menšej miere,</a:t>
            </a:r>
          </a:p>
          <a:p>
            <a:pPr marL="182563" indent="-182563" algn="just">
              <a:buFont typeface="Wingdings" pitchFamily="2" charset="2"/>
              <a:buChar char="ü"/>
            </a:pPr>
            <a:r>
              <a:rPr lang="sk-SK" sz="1100" dirty="0" smtClean="0"/>
              <a:t>pomerne negatívne sú </a:t>
            </a:r>
            <a:r>
              <a:rPr lang="sk-SK" sz="1100" dirty="0" err="1" smtClean="0"/>
              <a:t>korelované</a:t>
            </a:r>
            <a:r>
              <a:rPr lang="sk-SK" sz="1100" dirty="0" smtClean="0"/>
              <a:t> s menami Východnej Európy (CIS), najmä BYR a UAH,  ale aj s vyspelými menami USD a CHF, </a:t>
            </a:r>
          </a:p>
          <a:p>
            <a:pPr marL="182563" indent="-182563" algn="just">
              <a:buFont typeface="Wingdings" pitchFamily="2" charset="2"/>
              <a:buChar char="ü"/>
            </a:pPr>
            <a:r>
              <a:rPr lang="sk-SK" sz="1100" dirty="0" smtClean="0"/>
              <a:t>HUF si žije vlastným životom je veľmi nízko </a:t>
            </a:r>
            <a:r>
              <a:rPr lang="sk-SK" sz="1100" dirty="0" err="1" smtClean="0"/>
              <a:t>korelovaný</a:t>
            </a:r>
            <a:r>
              <a:rPr lang="sk-SK" sz="1100" dirty="0" smtClean="0"/>
              <a:t> so všetkými menami regiónu – je ťahaný viac internými faktormi,</a:t>
            </a:r>
          </a:p>
          <a:p>
            <a:pPr marL="182563" indent="-182563" algn="just">
              <a:buFont typeface="Wingdings" pitchFamily="2" charset="2"/>
              <a:buChar char="ü"/>
            </a:pPr>
            <a:r>
              <a:rPr lang="sk-SK" sz="1100" dirty="0" smtClean="0"/>
              <a:t>zaujímavá je pomerne vysoká pozitívna korelácie 6MEuriboru s „bezpečnými </a:t>
            </a:r>
            <a:r>
              <a:rPr lang="sk-SK" sz="1100" dirty="0" err="1" smtClean="0"/>
              <a:t>emerging</a:t>
            </a:r>
            <a:r>
              <a:rPr lang="sk-SK" sz="1100" dirty="0" smtClean="0"/>
              <a:t> menami“ PLN, CZK a SKK a (záležitosť rizikového </a:t>
            </a:r>
            <a:r>
              <a:rPr lang="sk-SK" sz="1100" dirty="0" err="1" smtClean="0"/>
              <a:t>sentimentu</a:t>
            </a:r>
            <a:r>
              <a:rPr lang="sk-SK" sz="1100" dirty="0" smtClean="0"/>
              <a:t>) a na druhej strane vysoká negatívna korelácia 6MEuriboru s USD a CHF, kde sa zdá, že platia pravidlá špekulatívneho kapitálu,</a:t>
            </a:r>
          </a:p>
          <a:p>
            <a:pPr marL="182563" indent="-182563" algn="just">
              <a:buFont typeface="Wingdings" pitchFamily="2" charset="2"/>
              <a:buChar char="ü"/>
            </a:pPr>
            <a:r>
              <a:rPr lang="sk-SK" sz="1100" dirty="0" smtClean="0"/>
              <a:t>meny východnej časti regiónu sú pomerne negatívne </a:t>
            </a:r>
            <a:r>
              <a:rPr lang="sk-SK" sz="1100" dirty="0" err="1" smtClean="0"/>
              <a:t>korelované</a:t>
            </a:r>
            <a:r>
              <a:rPr lang="sk-SK" sz="1100" dirty="0" smtClean="0"/>
              <a:t> s </a:t>
            </a:r>
            <a:r>
              <a:rPr lang="sk-SK" sz="1100" dirty="0" err="1" smtClean="0"/>
              <a:t>VIX-om</a:t>
            </a:r>
            <a:r>
              <a:rPr lang="sk-SK" sz="1100" dirty="0" smtClean="0"/>
              <a:t>, rovnako ako USD (dolár hral úlohu </a:t>
            </a:r>
            <a:r>
              <a:rPr lang="sk-SK" sz="1100" dirty="0" err="1" smtClean="0"/>
              <a:t>safe</a:t>
            </a:r>
            <a:r>
              <a:rPr lang="sk-SK" sz="1100" dirty="0" smtClean="0"/>
              <a:t> </a:t>
            </a:r>
            <a:r>
              <a:rPr lang="sk-SK" sz="1100" dirty="0" err="1" smtClean="0"/>
              <a:t>haven</a:t>
            </a:r>
            <a:r>
              <a:rPr lang="sk-SK" sz="1100" dirty="0" smtClean="0"/>
              <a:t>).</a:t>
            </a:r>
          </a:p>
        </p:txBody>
      </p:sp>
      <p:pic>
        <p:nvPicPr>
          <p:cNvPr id="3074" name="Picture 2"/>
          <p:cNvPicPr>
            <a:picLocks noChangeAspect="1" noChangeArrowheads="1"/>
          </p:cNvPicPr>
          <p:nvPr/>
        </p:nvPicPr>
        <p:blipFill>
          <a:blip r:embed="rId2" cstate="print"/>
          <a:srcRect/>
          <a:stretch>
            <a:fillRect/>
          </a:stretch>
        </p:blipFill>
        <p:spPr bwMode="auto">
          <a:xfrm>
            <a:off x="285720" y="1071546"/>
            <a:ext cx="8568952" cy="342902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rPr>
              <a:t>Vývoj mien v regióne Strednej a Východnej Európy, </a:t>
            </a:r>
            <a:r>
              <a:rPr lang="sk-SK" sz="2000" b="1" kern="0" dirty="0" smtClean="0">
                <a:solidFill>
                  <a:srgbClr val="FF0000"/>
                </a:solidFill>
              </a:rPr>
              <a:t>obdobie </a:t>
            </a:r>
            <a:r>
              <a:rPr lang="sk-SK" sz="2000" b="1" kern="0" dirty="0" smtClean="0">
                <a:solidFill>
                  <a:srgbClr val="FF0000"/>
                </a:solidFill>
                <a:latin typeface="+mj-lt"/>
                <a:ea typeface="+mj-ea"/>
                <a:cs typeface="+mj-cs"/>
              </a:rPr>
              <a:t>vyššej </a:t>
            </a:r>
            <a:r>
              <a:rPr lang="sk-SK" sz="2000" b="1" kern="0" dirty="0" err="1" smtClean="0">
                <a:solidFill>
                  <a:srgbClr val="FF0000"/>
                </a:solidFill>
                <a:latin typeface="+mj-lt"/>
                <a:ea typeface="+mj-ea"/>
                <a:cs typeface="+mj-cs"/>
              </a:rPr>
              <a:t>volatility</a:t>
            </a:r>
            <a:r>
              <a:rPr lang="sk-SK" sz="2000" b="1" kern="0" dirty="0" smtClean="0">
                <a:solidFill>
                  <a:srgbClr val="FF0000"/>
                </a:solidFill>
                <a:latin typeface="+mj-lt"/>
                <a:ea typeface="+mj-ea"/>
                <a:cs typeface="+mj-cs"/>
              </a:rPr>
              <a:t>: 30.6.2008 – súčasnosť.</a:t>
            </a:r>
          </a:p>
        </p:txBody>
      </p:sp>
      <p:pic>
        <p:nvPicPr>
          <p:cNvPr id="6" name="Picture 4"/>
          <p:cNvPicPr>
            <a:picLocks noChangeAspect="1" noChangeArrowheads="1"/>
          </p:cNvPicPr>
          <p:nvPr/>
        </p:nvPicPr>
        <p:blipFill>
          <a:blip r:embed="rId2" cstate="print"/>
          <a:srcRect/>
          <a:stretch>
            <a:fillRect/>
          </a:stretch>
        </p:blipFill>
        <p:spPr bwMode="auto">
          <a:xfrm>
            <a:off x="285720" y="4429132"/>
            <a:ext cx="8640960" cy="1583036"/>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cstate="print"/>
          <a:srcRect/>
          <a:stretch>
            <a:fillRect/>
          </a:stretch>
        </p:blipFill>
        <p:spPr bwMode="auto">
          <a:xfrm>
            <a:off x="214282" y="1071546"/>
            <a:ext cx="5572164" cy="3357586"/>
          </a:xfrm>
          <a:prstGeom prst="rect">
            <a:avLst/>
          </a:prstGeom>
          <a:noFill/>
          <a:ln w="9525">
            <a:noFill/>
            <a:miter lim="800000"/>
            <a:headEnd/>
            <a:tailEnd/>
          </a:ln>
          <a:effectLst/>
        </p:spPr>
      </p:pic>
      <p:sp>
        <p:nvSpPr>
          <p:cNvPr id="9" name="Zástupný symbol obsahu 2"/>
          <p:cNvSpPr txBox="1">
            <a:spLocks/>
          </p:cNvSpPr>
          <p:nvPr/>
        </p:nvSpPr>
        <p:spPr bwMode="auto">
          <a:xfrm>
            <a:off x="5857884" y="1071546"/>
            <a:ext cx="3071834" cy="328614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situácia sa príchodom krízy LB a neskôr dlhovej krízy mení, meny sa  v regióne prepadávajú, oslabujú v priemer od 5% do 25%, pričom ani jednej mene sa nepodarilo prekonať maximá z času pred krízami,</a:t>
            </a:r>
          </a:p>
          <a:p>
            <a:pPr marL="182563" indent="-182563" algn="just">
              <a:buFont typeface="Wingdings" pitchFamily="2" charset="2"/>
              <a:buChar char="ü"/>
            </a:pPr>
            <a:r>
              <a:rPr lang="sk-SK" sz="1100" dirty="0" smtClean="0"/>
              <a:t>najviac poklesli BYR a UAH,</a:t>
            </a:r>
          </a:p>
          <a:p>
            <a:pPr marL="182563" indent="-182563" algn="just">
              <a:buFont typeface="Wingdings" pitchFamily="2" charset="2"/>
              <a:buChar char="ü"/>
            </a:pPr>
            <a:r>
              <a:rPr lang="sk-SK" sz="1100" dirty="0" smtClean="0"/>
              <a:t>z historického pohľadu možno povedať všetky meny regiónu boli nadhodnotené,</a:t>
            </a:r>
          </a:p>
          <a:p>
            <a:pPr marL="182563" indent="-182563" algn="just">
              <a:buFont typeface="Wingdings" pitchFamily="2" charset="2"/>
              <a:buChar char="ü"/>
            </a:pPr>
            <a:r>
              <a:rPr lang="sk-SK" sz="1100" dirty="0" smtClean="0"/>
              <a:t>UDS a najmä CHF ako „</a:t>
            </a:r>
            <a:r>
              <a:rPr lang="sk-SK" sz="1100" dirty="0" err="1" smtClean="0"/>
              <a:t>safe</a:t>
            </a:r>
            <a:r>
              <a:rPr lang="sk-SK" sz="1100" dirty="0" smtClean="0"/>
              <a:t> </a:t>
            </a:r>
            <a:r>
              <a:rPr lang="sk-SK" sz="1100" dirty="0" err="1" smtClean="0"/>
              <a:t>haven</a:t>
            </a:r>
            <a:r>
              <a:rPr lang="sk-SK" sz="1100" dirty="0" smtClean="0"/>
              <a:t>“ meny vysoko prekonávajú región,</a:t>
            </a:r>
          </a:p>
          <a:p>
            <a:pPr marL="182563" indent="-182563" algn="just">
              <a:buFont typeface="Wingdings" pitchFamily="2" charset="2"/>
              <a:buChar char="ü"/>
            </a:pPr>
            <a:r>
              <a:rPr lang="sk-SK" sz="1100" dirty="0" smtClean="0"/>
              <a:t>SIT a SKK adoptovali európsku menu, s rôznym vývojom,</a:t>
            </a:r>
          </a:p>
          <a:p>
            <a:pPr marL="182563" indent="-182563" algn="just">
              <a:buFont typeface="Wingdings" pitchFamily="2" charset="2"/>
              <a:buChar char="ü"/>
            </a:pPr>
            <a:r>
              <a:rPr lang="sk-SK" sz="1100" dirty="0" err="1" smtClean="0"/>
              <a:t>volatilita</a:t>
            </a:r>
            <a:r>
              <a:rPr lang="sk-SK" sz="1100" dirty="0" smtClean="0"/>
              <a:t> mien sa samozrejme v obdobiach kríz zvyšuje a približuje </a:t>
            </a:r>
            <a:r>
              <a:rPr lang="sk-SK" sz="1100" dirty="0" err="1" smtClean="0"/>
              <a:t>volatilite</a:t>
            </a:r>
            <a:r>
              <a:rPr lang="sk-SK" sz="1100" dirty="0" smtClean="0"/>
              <a:t> mien vo Východnej Európe,</a:t>
            </a:r>
          </a:p>
          <a:p>
            <a:pPr marL="182563" indent="-182563" algn="just">
              <a:buFont typeface="Wingdings" pitchFamily="2" charset="2"/>
              <a:buChar char="ü"/>
            </a:pPr>
            <a:r>
              <a:rPr lang="sk-SK" sz="1100" dirty="0" smtClean="0"/>
              <a:t>najmenší pokles zaznamenala CZK a HRK,</a:t>
            </a:r>
          </a:p>
          <a:p>
            <a:pPr marL="182563" indent="-182563" algn="just">
              <a:buFont typeface="Wingdings" pitchFamily="2" charset="2"/>
              <a:buChar char="ü"/>
            </a:pPr>
            <a:r>
              <a:rPr lang="sk-SK" sz="1100" dirty="0" smtClean="0"/>
              <a:t>kríza z vyspelého sveta sa presúva najprv do Strednej, neskôr do Východnej časti regiónu.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Korelácia mien v regiónu </a:t>
            </a:r>
            <a:r>
              <a:rPr lang="sk-SK" sz="2000" b="1" kern="0" dirty="0" smtClean="0">
                <a:solidFill>
                  <a:srgbClr val="FF0000"/>
                </a:solidFill>
                <a:latin typeface="+mj-lt"/>
                <a:ea typeface="+mj-ea"/>
                <a:cs typeface="+mj-cs"/>
              </a:rPr>
              <a:t>po LB kríze 30.6.2008 – súčasnosť.</a:t>
            </a:r>
            <a:endParaRPr lang="sk-SK" sz="2000" b="1" kern="0" dirty="0" smtClean="0">
              <a:solidFill>
                <a:srgbClr val="FF0000"/>
              </a:solidFill>
            </a:endParaRPr>
          </a:p>
        </p:txBody>
      </p:sp>
      <p:pic>
        <p:nvPicPr>
          <p:cNvPr id="6146" name="Picture 2"/>
          <p:cNvPicPr>
            <a:picLocks noChangeAspect="1" noChangeArrowheads="1"/>
          </p:cNvPicPr>
          <p:nvPr/>
        </p:nvPicPr>
        <p:blipFill>
          <a:blip r:embed="rId2" cstate="print"/>
          <a:srcRect/>
          <a:stretch>
            <a:fillRect/>
          </a:stretch>
        </p:blipFill>
        <p:spPr bwMode="auto">
          <a:xfrm>
            <a:off x="323528" y="1052736"/>
            <a:ext cx="8177562" cy="3590710"/>
          </a:xfrm>
          <a:prstGeom prst="rect">
            <a:avLst/>
          </a:prstGeom>
          <a:noFill/>
          <a:ln w="9525">
            <a:noFill/>
            <a:miter lim="800000"/>
            <a:headEnd/>
            <a:tailEnd/>
          </a:ln>
          <a:effectLst/>
        </p:spPr>
      </p:pic>
      <p:sp>
        <p:nvSpPr>
          <p:cNvPr id="7" name="Zástupný symbol obsahu 2"/>
          <p:cNvSpPr txBox="1">
            <a:spLocks/>
          </p:cNvSpPr>
          <p:nvPr/>
        </p:nvSpPr>
        <p:spPr bwMode="auto">
          <a:xfrm>
            <a:off x="285720" y="4643446"/>
            <a:ext cx="8572560" cy="14287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100" dirty="0" smtClean="0"/>
              <a:t>investori opúšťajú región, meny spoločne strácajú na hodnote a tak korelácia mien v porovnaní s obdobím pred vypuknutím LB krízy v celom regióne vzrastá, </a:t>
            </a:r>
          </a:p>
          <a:p>
            <a:pPr marL="182563" indent="-182563" algn="just">
              <a:buFont typeface="Wingdings" pitchFamily="2" charset="2"/>
              <a:buChar char="ü"/>
            </a:pPr>
            <a:r>
              <a:rPr lang="sk-SK" sz="1100" dirty="0" smtClean="0"/>
              <a:t>SKK zaznamenáva pred adopciou jednotnej európskej meny silné posilnenie, preto sa javí sa ako pomerne negatívne </a:t>
            </a:r>
            <a:r>
              <a:rPr lang="sk-SK" sz="1100" dirty="0" err="1" smtClean="0"/>
              <a:t>korelovaná</a:t>
            </a:r>
            <a:r>
              <a:rPr lang="sk-SK" sz="1100" dirty="0" smtClean="0"/>
              <a:t>, čo je však špecifický prípad,</a:t>
            </a:r>
          </a:p>
          <a:p>
            <a:pPr marL="182563" indent="-182563" algn="just">
              <a:buFont typeface="Wingdings" pitchFamily="2" charset="2"/>
              <a:buChar char="ü"/>
            </a:pPr>
            <a:r>
              <a:rPr lang="sk-SK" sz="1100" dirty="0" smtClean="0"/>
              <a:t>HUF sa pripája k regiónu je viac ovplyvňovaný externými faktormi,</a:t>
            </a:r>
          </a:p>
          <a:p>
            <a:pPr marL="182563" indent="-182563" algn="just">
              <a:buFont typeface="Wingdings" pitchFamily="2" charset="2"/>
              <a:buChar char="ü"/>
            </a:pPr>
            <a:r>
              <a:rPr lang="sk-SK" sz="1100" dirty="0" smtClean="0"/>
              <a:t>v porovnaní s predošlým období vzrastá prepojenosť (kladná korelácie) medzi 6M </a:t>
            </a:r>
            <a:r>
              <a:rPr lang="sk-SK" sz="1100" dirty="0" err="1" smtClean="0"/>
              <a:t>Euriborom</a:t>
            </a:r>
            <a:r>
              <a:rPr lang="sk-SK" sz="1100" dirty="0" smtClean="0"/>
              <a:t> so všetkými menami regiónu – dôsledok dlhovej krízy periférie EMU (pokles MM sadzieb v dôsledku expanzívnej monetárnej politiky EMU a slabnúcich mien),</a:t>
            </a:r>
          </a:p>
          <a:p>
            <a:pPr marL="182563" indent="-182563" algn="just">
              <a:buFont typeface="Wingdings" pitchFamily="2" charset="2"/>
              <a:buChar char="ü"/>
            </a:pPr>
            <a:r>
              <a:rPr lang="sk-SK" sz="1100" dirty="0" smtClean="0"/>
              <a:t>USD zohráva menšiu úlohu „</a:t>
            </a:r>
            <a:r>
              <a:rPr lang="sk-SK" sz="1100" dirty="0" err="1" smtClean="0"/>
              <a:t>safe</a:t>
            </a:r>
            <a:r>
              <a:rPr lang="sk-SK" sz="1100" dirty="0" smtClean="0"/>
              <a:t> </a:t>
            </a:r>
            <a:r>
              <a:rPr lang="sk-SK" sz="1100" dirty="0" err="1" smtClean="0"/>
              <a:t>haven</a:t>
            </a:r>
            <a:r>
              <a:rPr lang="sk-SK" sz="1100" dirty="0" smtClean="0"/>
              <a:t>“ meny v porovnaní s CHF.</a:t>
            </a:r>
          </a:p>
          <a:p>
            <a:pPr marL="182563" indent="-182563" algn="just">
              <a:buFont typeface="Wingdings" pitchFamily="2" charset="2"/>
              <a:buChar char="ü"/>
            </a:pPr>
            <a:endParaRPr lang="sk-SK" sz="1100" dirty="0" smtClean="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sz="2000" b="1" kern="0" dirty="0" smtClean="0">
                <a:solidFill>
                  <a:schemeClr val="tx2"/>
                </a:solidFill>
                <a:latin typeface="+mj-lt"/>
                <a:ea typeface="+mj-ea"/>
                <a:cs typeface="+mj-cs"/>
              </a:rPr>
              <a:t>Výkonnosť a </a:t>
            </a:r>
            <a:r>
              <a:rPr lang="sk-SK" sz="2000" b="1" kern="0" dirty="0" err="1" smtClean="0">
                <a:solidFill>
                  <a:schemeClr val="tx2"/>
                </a:solidFill>
                <a:latin typeface="+mj-lt"/>
                <a:ea typeface="+mj-ea"/>
                <a:cs typeface="+mj-cs"/>
              </a:rPr>
              <a:t>volatilita</a:t>
            </a:r>
            <a:r>
              <a:rPr lang="sk-SK" sz="2000" b="1" kern="0" dirty="0" smtClean="0">
                <a:solidFill>
                  <a:schemeClr val="tx2"/>
                </a:solidFill>
                <a:latin typeface="+mj-lt"/>
                <a:ea typeface="+mj-ea"/>
                <a:cs typeface="+mj-cs"/>
              </a:rPr>
              <a:t> dlhopisových indexov v lokálnej mene a v EUR. </a:t>
            </a:r>
            <a:endParaRPr lang="en-US" sz="1400" b="1" kern="0" dirty="0" smtClean="0">
              <a:solidFill>
                <a:schemeClr val="tx2"/>
              </a:solidFill>
            </a:endParaRPr>
          </a:p>
          <a:p>
            <a:pPr lvl="0"/>
            <a:endParaRPr lang="sk-SK" sz="2000" b="1" kern="0" dirty="0" smtClean="0">
              <a:solidFill>
                <a:schemeClr val="tx2"/>
              </a:solidFill>
              <a:latin typeface="+mj-lt"/>
              <a:ea typeface="+mj-ea"/>
              <a:cs typeface="+mj-cs"/>
            </a:endParaRPr>
          </a:p>
        </p:txBody>
      </p:sp>
      <p:pic>
        <p:nvPicPr>
          <p:cNvPr id="1026" name="Picture 2"/>
          <p:cNvPicPr>
            <a:picLocks noChangeAspect="1" noChangeArrowheads="1"/>
          </p:cNvPicPr>
          <p:nvPr/>
        </p:nvPicPr>
        <p:blipFill>
          <a:blip r:embed="rId2" cstate="print"/>
          <a:srcRect/>
          <a:stretch>
            <a:fillRect/>
          </a:stretch>
        </p:blipFill>
        <p:spPr bwMode="auto">
          <a:xfrm>
            <a:off x="285720" y="1142984"/>
            <a:ext cx="2857520" cy="250033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3143240" y="1142984"/>
            <a:ext cx="2857520" cy="2500330"/>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6000760" y="1142984"/>
            <a:ext cx="2857520" cy="2500330"/>
          </a:xfrm>
          <a:prstGeom prst="rect">
            <a:avLst/>
          </a:prstGeom>
          <a:noFill/>
          <a:ln w="9525">
            <a:noFill/>
            <a:miter lim="800000"/>
            <a:headEnd/>
            <a:tailEnd/>
          </a:ln>
          <a:effectLst/>
        </p:spPr>
      </p:pic>
      <p:pic>
        <p:nvPicPr>
          <p:cNvPr id="1036" name="Picture 12"/>
          <p:cNvPicPr>
            <a:picLocks noChangeAspect="1" noChangeArrowheads="1"/>
          </p:cNvPicPr>
          <p:nvPr/>
        </p:nvPicPr>
        <p:blipFill>
          <a:blip r:embed="rId5" cstate="print"/>
          <a:srcRect/>
          <a:stretch>
            <a:fillRect/>
          </a:stretch>
        </p:blipFill>
        <p:spPr bwMode="auto">
          <a:xfrm>
            <a:off x="285720" y="3786190"/>
            <a:ext cx="2857520" cy="857256"/>
          </a:xfrm>
          <a:prstGeom prst="rect">
            <a:avLst/>
          </a:prstGeom>
          <a:noFill/>
          <a:ln w="9525">
            <a:noFill/>
            <a:miter lim="800000"/>
            <a:headEnd/>
            <a:tailEnd/>
          </a:ln>
          <a:effectLst/>
        </p:spPr>
      </p:pic>
      <p:pic>
        <p:nvPicPr>
          <p:cNvPr id="1037" name="Picture 13"/>
          <p:cNvPicPr>
            <a:picLocks noChangeAspect="1" noChangeArrowheads="1"/>
          </p:cNvPicPr>
          <p:nvPr/>
        </p:nvPicPr>
        <p:blipFill>
          <a:blip r:embed="rId6" cstate="print"/>
          <a:srcRect/>
          <a:stretch>
            <a:fillRect/>
          </a:stretch>
        </p:blipFill>
        <p:spPr bwMode="auto">
          <a:xfrm>
            <a:off x="3143240" y="3786190"/>
            <a:ext cx="2857520" cy="857256"/>
          </a:xfrm>
          <a:prstGeom prst="rect">
            <a:avLst/>
          </a:prstGeom>
          <a:noFill/>
          <a:ln w="9525">
            <a:noFill/>
            <a:miter lim="800000"/>
            <a:headEnd/>
            <a:tailEnd/>
          </a:ln>
          <a:effectLst/>
        </p:spPr>
      </p:pic>
      <p:pic>
        <p:nvPicPr>
          <p:cNvPr id="1038" name="Picture 14"/>
          <p:cNvPicPr>
            <a:picLocks noChangeAspect="1" noChangeArrowheads="1"/>
          </p:cNvPicPr>
          <p:nvPr/>
        </p:nvPicPr>
        <p:blipFill>
          <a:blip r:embed="rId7" cstate="print"/>
          <a:srcRect/>
          <a:stretch>
            <a:fillRect/>
          </a:stretch>
        </p:blipFill>
        <p:spPr bwMode="auto">
          <a:xfrm>
            <a:off x="6000760" y="3786190"/>
            <a:ext cx="2857519" cy="857256"/>
          </a:xfrm>
          <a:prstGeom prst="rect">
            <a:avLst/>
          </a:prstGeom>
          <a:noFill/>
          <a:ln w="9525">
            <a:noFill/>
            <a:miter lim="800000"/>
            <a:headEnd/>
            <a:tailEnd/>
          </a:ln>
          <a:effectLst/>
        </p:spPr>
      </p:pic>
      <p:sp>
        <p:nvSpPr>
          <p:cNvPr id="25" name="Rectangle 24"/>
          <p:cNvSpPr/>
          <p:nvPr/>
        </p:nvSpPr>
        <p:spPr>
          <a:xfrm>
            <a:off x="357158" y="4714884"/>
            <a:ext cx="8429684" cy="1331134"/>
          </a:xfrm>
          <a:prstGeom prst="rect">
            <a:avLst/>
          </a:prstGeom>
        </p:spPr>
        <p:txBody>
          <a:bodyPr wrap="square">
            <a:spAutoFit/>
          </a:bodyPr>
          <a:lstStyle/>
          <a:p>
            <a:pPr>
              <a:buFont typeface="Wingdings" pitchFamily="2" charset="2"/>
              <a:buChar char="Ø"/>
            </a:pPr>
            <a:r>
              <a:rPr lang="sk-SK" sz="1150" dirty="0" smtClean="0"/>
              <a:t> v sledovanom období výkonnosť indexov (</a:t>
            </a:r>
            <a:r>
              <a:rPr lang="sk-SK" sz="1150" dirty="0" err="1" smtClean="0"/>
              <a:t>Bloomberg</a:t>
            </a:r>
            <a:r>
              <a:rPr lang="sk-SK" sz="1150" dirty="0" smtClean="0"/>
              <a:t> EFFAS indexy) v lokálnej mene bola pozitívna, pomerne atraktívna, pričom najviac výnosu na jednotku rizika priniesol poľský lokálny dlhopisový index, </a:t>
            </a:r>
          </a:p>
          <a:p>
            <a:pPr>
              <a:buFont typeface="Wingdings" pitchFamily="2" charset="2"/>
              <a:buChar char="Ø"/>
            </a:pPr>
            <a:r>
              <a:rPr lang="sk-SK" sz="1150" dirty="0" smtClean="0"/>
              <a:t> výkonnosť indexov meranú v eurách môže ovplyvniť kurz lokálnej meny pozitívne ale aj negatívne,</a:t>
            </a:r>
          </a:p>
          <a:p>
            <a:pPr>
              <a:buFont typeface="Wingdings" pitchFamily="2" charset="2"/>
              <a:buChar char="Ø"/>
            </a:pPr>
            <a:r>
              <a:rPr lang="sk-SK" sz="1150" dirty="0" smtClean="0"/>
              <a:t> avšak vyššia </a:t>
            </a:r>
            <a:r>
              <a:rPr lang="sk-SK" sz="1150" dirty="0" err="1" smtClean="0"/>
              <a:t>volatilita</a:t>
            </a:r>
            <a:r>
              <a:rPr lang="sk-SK" sz="1150" dirty="0" smtClean="0"/>
              <a:t> menových kurzov vedie k vyššej </a:t>
            </a:r>
            <a:r>
              <a:rPr lang="sk-SK" sz="1150" dirty="0" err="1" smtClean="0"/>
              <a:t>volatilite</a:t>
            </a:r>
            <a:r>
              <a:rPr lang="sk-SK" sz="1150" dirty="0" smtClean="0"/>
              <a:t> výkonnosti lokálnych indexov v </a:t>
            </a:r>
            <a:r>
              <a:rPr lang="sk-SK" sz="1150" dirty="0" err="1" smtClean="0"/>
              <a:t>eurovom</a:t>
            </a:r>
            <a:r>
              <a:rPr lang="sk-SK" sz="1150" dirty="0" smtClean="0"/>
              <a:t> vyjadrení,</a:t>
            </a:r>
          </a:p>
          <a:p>
            <a:pPr>
              <a:buFont typeface="Wingdings" pitchFamily="2" charset="2"/>
              <a:buChar char="Ø"/>
            </a:pPr>
            <a:r>
              <a:rPr lang="sk-SK" sz="1150" dirty="0" smtClean="0"/>
              <a:t> zaujímavé je, že po menovom prepočte najviac </a:t>
            </a:r>
            <a:r>
              <a:rPr lang="sk-SK" sz="1150" dirty="0" err="1" smtClean="0"/>
              <a:t>eurového</a:t>
            </a:r>
            <a:r>
              <a:rPr lang="sk-SK" sz="1150" dirty="0" smtClean="0"/>
              <a:t> výnosu na jednotku rizika ponúka český dlhopisový trh (čo možno vysvetliť nižším príspevkom </a:t>
            </a:r>
            <a:r>
              <a:rPr lang="sk-SK" sz="1150" dirty="0" err="1" smtClean="0"/>
              <a:t>volatility</a:t>
            </a:r>
            <a:r>
              <a:rPr lang="sk-SK" sz="1150" dirty="0" smtClean="0"/>
              <a:t> výmenného kurzu EUR/CZK v porovnaní s ostatnými menami,</a:t>
            </a:r>
          </a:p>
          <a:p>
            <a:pPr>
              <a:buFont typeface="Wingdings" pitchFamily="2" charset="2"/>
              <a:buChar char="Ø"/>
            </a:pPr>
            <a:r>
              <a:rPr lang="sk-SK" sz="1150" dirty="0" smtClean="0"/>
              <a:t> naša skúsenosť - pomer rizika vyplývajúceho zo zmien cien lokálnych dlhopisov a z vývoja lokálnej meny je približne 3:7.</a:t>
            </a:r>
            <a:endParaRPr lang="en-US" sz="1150" dirty="0" smtClean="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2" cstate="print"/>
          <a:srcRect/>
          <a:stretch>
            <a:fillRect/>
          </a:stretch>
        </p:blipFill>
        <p:spPr bwMode="auto">
          <a:xfrm>
            <a:off x="285720" y="1071546"/>
            <a:ext cx="8501122" cy="3929090"/>
          </a:xfrm>
          <a:prstGeom prst="rect">
            <a:avLst/>
          </a:prstGeom>
          <a:noFill/>
          <a:ln w="9525">
            <a:noFill/>
            <a:miter lim="800000"/>
            <a:headEnd/>
            <a:tailEnd/>
          </a:ln>
          <a:effectLst/>
        </p:spPr>
      </p:pic>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29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sk-SK" sz="2000" b="1" kern="0" dirty="0" smtClean="0">
              <a:solidFill>
                <a:schemeClr val="tx2"/>
              </a:solidFill>
              <a:latin typeface="+mj-lt"/>
              <a:ea typeface="+mj-ea"/>
              <a:cs typeface="+mj-cs"/>
            </a:endParaRPr>
          </a:p>
          <a:p>
            <a:pPr lvl="0"/>
            <a:r>
              <a:rPr lang="sk-SK" b="1" kern="0" dirty="0" smtClean="0">
                <a:solidFill>
                  <a:schemeClr val="tx2"/>
                </a:solidFill>
                <a:latin typeface="+mj-lt"/>
                <a:ea typeface="+mj-ea"/>
                <a:cs typeface="+mj-cs"/>
              </a:rPr>
              <a:t>Príklad lineárnej regresie kurzu EUR/PLN a vybraných ekonomických veličín.</a:t>
            </a:r>
            <a:endParaRPr lang="en-US" b="1" kern="0" dirty="0" smtClean="0">
              <a:solidFill>
                <a:schemeClr val="tx2"/>
              </a:solidFill>
              <a:latin typeface="+mj-lt"/>
              <a:ea typeface="+mj-ea"/>
              <a:cs typeface="+mj-cs"/>
            </a:endParaRPr>
          </a:p>
          <a:p>
            <a:pPr lvl="0"/>
            <a:endParaRPr lang="sk-SK" sz="2000" b="1" kern="0" dirty="0" smtClean="0">
              <a:solidFill>
                <a:schemeClr val="tx2"/>
              </a:solidFill>
              <a:latin typeface="+mj-lt"/>
              <a:ea typeface="+mj-ea"/>
              <a:cs typeface="+mj-cs"/>
            </a:endParaRPr>
          </a:p>
        </p:txBody>
      </p:sp>
      <p:cxnSp>
        <p:nvCxnSpPr>
          <p:cNvPr id="14" name="Straight Arrow Connector 13"/>
          <p:cNvCxnSpPr/>
          <p:nvPr/>
        </p:nvCxnSpPr>
        <p:spPr>
          <a:xfrm>
            <a:off x="7715272" y="3000372"/>
            <a:ext cx="214314" cy="142876"/>
          </a:xfrm>
          <a:prstGeom prst="straightConnector1">
            <a:avLst/>
          </a:prstGeom>
          <a:ln w="158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4286248" y="1357298"/>
            <a:ext cx="0" cy="360040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5715008" y="1357298"/>
            <a:ext cx="0" cy="3600400"/>
          </a:xfrm>
          <a:prstGeom prst="line">
            <a:avLst/>
          </a:prstGeom>
          <a:ln>
            <a:solidFill>
              <a:srgbClr val="FF6600"/>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715272" y="1357298"/>
            <a:ext cx="0" cy="3600400"/>
          </a:xfrm>
          <a:prstGeom prst="line">
            <a:avLst/>
          </a:prstGeom>
          <a:ln>
            <a:solidFill>
              <a:schemeClr val="accent2"/>
            </a:solidFill>
            <a:prstDash val="dash"/>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p:nvPicPr>
        <p:blipFill>
          <a:blip r:embed="rId3" cstate="print"/>
          <a:srcRect/>
          <a:stretch>
            <a:fillRect/>
          </a:stretch>
        </p:blipFill>
        <p:spPr bwMode="auto">
          <a:xfrm>
            <a:off x="1285852" y="5000636"/>
            <a:ext cx="6553200" cy="104298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8" name="Rectangle 19"/>
          <p:cNvSpPr>
            <a:spLocks noChangeArrowheads="1"/>
          </p:cNvSpPr>
          <p:nvPr/>
        </p:nvSpPr>
        <p:spPr bwMode="auto">
          <a:xfrm>
            <a:off x="428596" y="1785926"/>
            <a:ext cx="8224866" cy="3785652"/>
          </a:xfrm>
          <a:prstGeom prst="rect">
            <a:avLst/>
          </a:prstGeom>
          <a:noFill/>
          <a:ln w="9525">
            <a:noFill/>
            <a:miter lim="800000"/>
            <a:headEnd/>
            <a:tailEnd/>
          </a:ln>
        </p:spPr>
        <p:txBody>
          <a:bodyPr wrap="square">
            <a:spAutoFit/>
          </a:bodyPr>
          <a:lstStyle/>
          <a:p>
            <a:r>
              <a:rPr lang="sk-SK" sz="1600" b="1" dirty="0" smtClean="0"/>
              <a:t>Dlhopisové a menové trhy Strednej a Východnej Európy </a:t>
            </a:r>
          </a:p>
          <a:p>
            <a:endParaRPr lang="sk-SK" sz="1600" b="1" dirty="0" smtClean="0"/>
          </a:p>
          <a:p>
            <a:endParaRPr lang="sk-SK" sz="1600" b="1" dirty="0" smtClean="0"/>
          </a:p>
          <a:p>
            <a:pPr marL="914400" lvl="1" indent="-457200">
              <a:buAutoNum type="arabicPeriod"/>
            </a:pPr>
            <a:r>
              <a:rPr lang="sk-SK" sz="1600" b="1" dirty="0" smtClean="0">
                <a:solidFill>
                  <a:srgbClr val="FF0000"/>
                </a:solidFill>
              </a:rPr>
              <a:t>Charakteristika regiónu Strednej a Východnej Európy</a:t>
            </a:r>
          </a:p>
          <a:p>
            <a:pPr marL="914400" lvl="1" indent="-457200">
              <a:buAutoNum type="arabicPeriod"/>
            </a:pPr>
            <a:r>
              <a:rPr lang="sk-SK" sz="1600" b="1" dirty="0" smtClean="0"/>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buAutoNum type="arabicPeriod"/>
            </a:pPr>
            <a:endParaRPr lang="sk-SK" sz="1600" b="1" dirty="0" smtClean="0"/>
          </a:p>
          <a:p>
            <a:pPr marL="914400" lvl="1" indent="-457200"/>
            <a:endParaRPr lang="sk-SK" sz="1600" b="1" dirty="0"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30</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Závery:</a:t>
            </a:r>
          </a:p>
        </p:txBody>
      </p:sp>
      <p:sp>
        <p:nvSpPr>
          <p:cNvPr id="6" name="Rectangle 5"/>
          <p:cNvSpPr/>
          <p:nvPr/>
        </p:nvSpPr>
        <p:spPr>
          <a:xfrm>
            <a:off x="357158" y="1071546"/>
            <a:ext cx="8429684" cy="5093702"/>
          </a:xfrm>
          <a:prstGeom prst="rect">
            <a:avLst/>
          </a:prstGeom>
        </p:spPr>
        <p:txBody>
          <a:bodyPr wrap="square">
            <a:spAutoFit/>
          </a:bodyPr>
          <a:lstStyle/>
          <a:p>
            <a:pPr marL="182563" indent="-182563">
              <a:buFont typeface="Wingdings" pitchFamily="2" charset="2"/>
              <a:buChar char="Ø"/>
            </a:pPr>
            <a:r>
              <a:rPr lang="sk-SK" sz="1300" dirty="0" smtClean="0"/>
              <a:t>investovanie na dlhopisových trhoch v regióne Strednej a Východnej Európy patrí medzi zaujímavé formy investovania a ponúka vyšší výnos v porovnaní s konzervatívnymi investíciami na európskom dlhopisovom  trhu, </a:t>
            </a:r>
          </a:p>
          <a:p>
            <a:pPr marL="182563" indent="-182563">
              <a:buFont typeface="Wingdings" pitchFamily="2" charset="2"/>
              <a:buChar char="Ø"/>
            </a:pPr>
            <a:r>
              <a:rPr lang="sk-SK" sz="1300" dirty="0" smtClean="0"/>
              <a:t>v porovnaní so Západnou Európou región rastie ekonomicky o niečo rýchlejšie v poslednej dekáde, avšak rast sa spomaľuje, pričom v niektorých krajinách je recesia, čo je v súčasnosti hlavným predmetom záujmu vlád a centrálnych bánk, </a:t>
            </a:r>
          </a:p>
          <a:p>
            <a:pPr marL="182563" indent="-182563">
              <a:buFont typeface="Wingdings" pitchFamily="2" charset="2"/>
              <a:buChar char="Ø"/>
            </a:pPr>
            <a:r>
              <a:rPr lang="sk-SK" sz="1300" dirty="0" smtClean="0"/>
              <a:t>v rámci regiónu sa za viac vyspelé trhy považuje Česká republika, ktorá zohráva úlohu </a:t>
            </a:r>
            <a:r>
              <a:rPr lang="sk-SK" sz="1300" dirty="0" err="1" smtClean="0"/>
              <a:t>safe</a:t>
            </a:r>
            <a:r>
              <a:rPr lang="sk-SK" sz="1300" dirty="0" smtClean="0"/>
              <a:t> </a:t>
            </a:r>
            <a:r>
              <a:rPr lang="sk-SK" sz="1300" dirty="0" err="1" smtClean="0"/>
              <a:t>haven</a:t>
            </a:r>
            <a:r>
              <a:rPr lang="sk-SK" sz="1300" dirty="0" smtClean="0"/>
              <a:t> tohto regiónu a Poľsko, ktoré ako hlavný ťahúň ponúka lokálne aktíva so zaujímavým potenciálom zhodnotenia pri najstabilnejšom domácom ekonomickom prostredí,</a:t>
            </a:r>
          </a:p>
          <a:p>
            <a:pPr marL="182563" indent="-182563">
              <a:buFont typeface="Wingdings" pitchFamily="2" charset="2"/>
              <a:buChar char="Ø"/>
            </a:pPr>
            <a:r>
              <a:rPr lang="sk-SK" sz="1300" dirty="0" smtClean="0"/>
              <a:t>záujem zahraničných investorov o lokálny dlh sa zvyšuje pre väčšie </a:t>
            </a:r>
            <a:r>
              <a:rPr lang="sk-SK" sz="1300" dirty="0" err="1" smtClean="0"/>
              <a:t>carry</a:t>
            </a:r>
            <a:r>
              <a:rPr lang="sk-SK" sz="1300" dirty="0" smtClean="0"/>
              <a:t> ale aj vďaka dlhovej kríze -diverzifikácia, zdravšie verejné financie </a:t>
            </a:r>
            <a:r>
              <a:rPr lang="sk-SK" sz="1300" dirty="0" err="1" smtClean="0"/>
              <a:t>vs</a:t>
            </a:r>
            <a:r>
              <a:rPr lang="sk-SK" sz="1300" dirty="0" smtClean="0"/>
              <a:t>. PIIGS,</a:t>
            </a:r>
          </a:p>
          <a:p>
            <a:pPr marL="182563" indent="-182563">
              <a:buFont typeface="Wingdings" pitchFamily="2" charset="2"/>
              <a:buChar char="Ø"/>
            </a:pPr>
            <a:r>
              <a:rPr lang="sk-SK" sz="1300" dirty="0" smtClean="0"/>
              <a:t>avšak ako s každou inou aj s touto alternatívou sú spojené trhové riziká a to úrokové, menové a kreditné a riziko likvidity</a:t>
            </a:r>
            <a:r>
              <a:rPr lang="en-US" sz="1300" dirty="0" smtClean="0"/>
              <a:t>, </a:t>
            </a:r>
            <a:r>
              <a:rPr lang="sk-SK" sz="1300" dirty="0" smtClean="0"/>
              <a:t>ktoré ovplyvňujú očakávaný výnos investora,</a:t>
            </a:r>
          </a:p>
          <a:p>
            <a:pPr marL="182563" indent="-182563">
              <a:buFont typeface="Wingdings" pitchFamily="2" charset="2"/>
              <a:buChar char="Ø"/>
            </a:pPr>
            <a:r>
              <a:rPr lang="sk-SK" sz="1300" dirty="0" smtClean="0"/>
              <a:t>rizikom, ktoré významnejšie vplýva na investície v tomto regióne je riziko výmenného kurzu lokálnej meny, výkonnosť indexov meranú v eurách môže ovplyvniť kurz lokálnej meny pozitívne ale aj negatívne, pričom vyššia volatilita menových kurzov vedie k vyššej volatilite výkonnosti lokálnych indexov v </a:t>
            </a:r>
            <a:r>
              <a:rPr lang="sk-SK" sz="1300" dirty="0" err="1" smtClean="0"/>
              <a:t>eurovom</a:t>
            </a:r>
            <a:r>
              <a:rPr lang="sk-SK" sz="1300" dirty="0" smtClean="0"/>
              <a:t> vyjadrení, </a:t>
            </a:r>
          </a:p>
          <a:p>
            <a:pPr marL="182563" indent="-182563">
              <a:buFont typeface="Wingdings" pitchFamily="2" charset="2"/>
              <a:buChar char="Ø"/>
            </a:pPr>
            <a:r>
              <a:rPr lang="sk-SK" sz="1300" dirty="0" smtClean="0"/>
              <a:t>menové riziko porovnaní s úrokovým prispieva k celkovému riziku približne v pomere 7:3,</a:t>
            </a:r>
          </a:p>
          <a:p>
            <a:pPr marL="182563" indent="-182563">
              <a:buFont typeface="Wingdings" pitchFamily="2" charset="2"/>
              <a:buChar char="Ø"/>
            </a:pPr>
            <a:r>
              <a:rPr lang="sk-SK" sz="1300" dirty="0" smtClean="0"/>
              <a:t>diverzifikácia má aj tu svoj význam, pri investíciách treba však zohľadniť špecifiká každej krajiny a iné legislatívne, technické  obmedzenia (napr. zdaňovanie výnosov, existencia vhodného a </a:t>
            </a:r>
            <a:r>
              <a:rPr lang="sk-SK" sz="1300" dirty="0" err="1" smtClean="0"/>
              <a:t>replikovateľného</a:t>
            </a:r>
            <a:r>
              <a:rPr lang="sk-SK" sz="1300" dirty="0" smtClean="0"/>
              <a:t> </a:t>
            </a:r>
            <a:r>
              <a:rPr lang="sk-SK" sz="1300" dirty="0" err="1" smtClean="0"/>
              <a:t>benchmarku</a:t>
            </a:r>
            <a:r>
              <a:rPr lang="sk-SK" sz="1300" dirty="0" smtClean="0"/>
              <a:t>, transakčné náklady, </a:t>
            </a:r>
            <a:r>
              <a:rPr lang="sk-SK" sz="1300" dirty="0" err="1" smtClean="0"/>
              <a:t>custody</a:t>
            </a:r>
            <a:r>
              <a:rPr lang="sk-SK" sz="1300" dirty="0" smtClean="0"/>
              <a:t>, ... </a:t>
            </a:r>
            <a:r>
              <a:rPr lang="sk-SK" sz="1300" dirty="0" err="1" smtClean="0"/>
              <a:t>atď</a:t>
            </a:r>
            <a:r>
              <a:rPr lang="sk-SK" sz="1300" dirty="0" smtClean="0"/>
              <a:t>), </a:t>
            </a:r>
          </a:p>
          <a:p>
            <a:pPr marL="182563" indent="-182563">
              <a:buFont typeface="Wingdings" pitchFamily="2" charset="2"/>
              <a:buChar char="Ø"/>
            </a:pPr>
            <a:r>
              <a:rPr lang="sk-SK" sz="1300" dirty="0" smtClean="0"/>
              <a:t>región je určite ovplyvnený globálnym dianím - tak kreditná ako aj dlhová kríza vplýva na výkonnosť lokálnych aktív, ktoré tak v rôznych obdobiach reagujú na externé podnety inou mierou,</a:t>
            </a:r>
          </a:p>
          <a:p>
            <a:pPr marL="182563" indent="-182563">
              <a:buFont typeface="Wingdings" pitchFamily="2" charset="2"/>
              <a:buChar char="Ø"/>
            </a:pPr>
            <a:r>
              <a:rPr lang="sk-SK" sz="1300" dirty="0" smtClean="0"/>
              <a:t>pokrízový vývoj v regióne nebol jednoduchý, konvergencia lokálnych ekonomík neprebieha konzistentne ako v predkrízovom období, krajiny však musia vyťažiť maximum zo svojich predností aby dosiahli očakávané postupné zlepšenie vo svojom ekonomickom raste.</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4</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Krajiny regiónu Strednej a Východnej Európy.</a:t>
            </a:r>
            <a:endParaRPr kumimoji="0" lang="sk-SK" sz="2000" b="1" i="0" u="none" strike="noStrike" kern="0" cap="none" spc="0" normalizeH="0" baseline="0" dirty="0" smtClean="0">
              <a:ln>
                <a:noFill/>
              </a:ln>
              <a:solidFill>
                <a:schemeClr val="tx2"/>
              </a:solidFill>
              <a:effectLst/>
              <a:uLnTx/>
              <a:uFillTx/>
              <a:latin typeface="+mj-lt"/>
              <a:ea typeface="+mj-ea"/>
              <a:cs typeface="+mj-cs"/>
            </a:endParaRPr>
          </a:p>
        </p:txBody>
      </p:sp>
      <p:sp>
        <p:nvSpPr>
          <p:cNvPr id="9" name="Rectangle 8"/>
          <p:cNvSpPr/>
          <p:nvPr/>
        </p:nvSpPr>
        <p:spPr>
          <a:xfrm>
            <a:off x="4857752" y="1000109"/>
            <a:ext cx="4000528" cy="5078313"/>
          </a:xfrm>
          <a:prstGeom prst="rect">
            <a:avLst/>
          </a:prstGeom>
        </p:spPr>
        <p:txBody>
          <a:bodyPr wrap="square">
            <a:spAutoFit/>
          </a:bodyPr>
          <a:lstStyle/>
          <a:p>
            <a:pPr algn="just"/>
            <a:r>
              <a:rPr lang="sk-SK" sz="900" dirty="0" smtClean="0"/>
              <a:t>Definícia regiónu Strednej a Východnej Európy – región zahŕňa viaceré krajiny s rozličnými kultúrami</a:t>
            </a:r>
            <a:r>
              <a:rPr lang="en-US" sz="900" dirty="0" smtClean="0"/>
              <a:t>, </a:t>
            </a:r>
            <a:r>
              <a:rPr lang="sk-SK" sz="900" dirty="0" smtClean="0"/>
              <a:t>etnikami, jazykmi a históriou a tak ťažko zlúčiť všetky krajiny do jednej správnej definície. Región sa môže členiť podľa rôznych kritérií, čo však majú tieto krajiny spoločné je to, že všetky sa nachádzali z pohľadu Západnej Európy za Železnou oponou, čo je v podstate spoločná hranica definujúca tento región.</a:t>
            </a:r>
          </a:p>
          <a:p>
            <a:pPr algn="just"/>
            <a:endParaRPr lang="sk-SK" sz="900" dirty="0" smtClean="0"/>
          </a:p>
          <a:p>
            <a:pPr algn="just"/>
            <a:endParaRPr lang="sk-SK" sz="900" dirty="0" smtClean="0"/>
          </a:p>
          <a:p>
            <a:pPr algn="just"/>
            <a:r>
              <a:rPr lang="sk-SK" sz="900" dirty="0" smtClean="0"/>
              <a:t>Najčastejšie sa región SVE člení na nasledovné </a:t>
            </a:r>
            <a:r>
              <a:rPr lang="sk-SK" sz="900" b="1" dirty="0" err="1" smtClean="0"/>
              <a:t>sub-regióny</a:t>
            </a:r>
            <a:r>
              <a:rPr lang="sk-SK" sz="900" dirty="0" smtClean="0"/>
              <a:t>:</a:t>
            </a:r>
          </a:p>
          <a:p>
            <a:pPr algn="just"/>
            <a:endParaRPr lang="sk-SK" sz="900" dirty="0" smtClean="0"/>
          </a:p>
          <a:p>
            <a:pPr algn="just"/>
            <a:r>
              <a:rPr lang="sk-SK" sz="900" b="1" dirty="0" smtClean="0"/>
              <a:t>Stredná Európa:</a:t>
            </a:r>
            <a:r>
              <a:rPr lang="sk-SK" sz="900" dirty="0" smtClean="0"/>
              <a:t>	    • Česká Republika</a:t>
            </a:r>
          </a:p>
          <a:p>
            <a:pPr algn="just"/>
            <a:r>
              <a:rPr lang="sk-SK" sz="900" dirty="0" smtClean="0"/>
              <a:t>	    • Maďarsko</a:t>
            </a:r>
          </a:p>
          <a:p>
            <a:pPr algn="just"/>
            <a:r>
              <a:rPr lang="sk-SK" sz="900" dirty="0" smtClean="0"/>
              <a:t>	    • Poľsko</a:t>
            </a:r>
          </a:p>
          <a:p>
            <a:pPr algn="just"/>
            <a:r>
              <a:rPr lang="sk-SK" sz="900" dirty="0" smtClean="0"/>
              <a:t>	    • Slovensko</a:t>
            </a:r>
          </a:p>
          <a:p>
            <a:pPr algn="just"/>
            <a:r>
              <a:rPr lang="sk-SK" sz="900" dirty="0" smtClean="0"/>
              <a:t>	    • Slovinsko</a:t>
            </a:r>
          </a:p>
          <a:p>
            <a:pPr algn="just"/>
            <a:endParaRPr lang="sk-SK" sz="900" dirty="0" smtClean="0"/>
          </a:p>
          <a:p>
            <a:pPr algn="just"/>
            <a:r>
              <a:rPr lang="sk-SK" sz="900" b="1" dirty="0" smtClean="0"/>
              <a:t>Balkán a Juhovýchodná Európa:</a:t>
            </a:r>
          </a:p>
          <a:p>
            <a:pPr algn="just"/>
            <a:r>
              <a:rPr lang="en-US" sz="900" dirty="0" smtClean="0"/>
              <a:t>	</a:t>
            </a:r>
            <a:r>
              <a:rPr lang="sk-SK" sz="900" dirty="0" smtClean="0"/>
              <a:t>    •</a:t>
            </a:r>
            <a:r>
              <a:rPr lang="en-US" sz="900" dirty="0" smtClean="0"/>
              <a:t> </a:t>
            </a:r>
            <a:r>
              <a:rPr lang="sk-SK" sz="900" dirty="0" smtClean="0"/>
              <a:t>Chorvátsko</a:t>
            </a:r>
          </a:p>
          <a:p>
            <a:pPr algn="just"/>
            <a:r>
              <a:rPr lang="sk-SK" sz="900" dirty="0" smtClean="0"/>
              <a:t>	    • Srbsko a Čierna hora</a:t>
            </a:r>
          </a:p>
          <a:p>
            <a:pPr algn="just"/>
            <a:r>
              <a:rPr lang="sk-SK" sz="900" dirty="0" smtClean="0"/>
              <a:t>	    • Bosna a Hercegovina</a:t>
            </a:r>
          </a:p>
          <a:p>
            <a:pPr algn="just"/>
            <a:r>
              <a:rPr lang="sk-SK" sz="900" dirty="0" smtClean="0"/>
              <a:t>	    • Bulharsko</a:t>
            </a:r>
          </a:p>
          <a:p>
            <a:pPr algn="just"/>
            <a:r>
              <a:rPr lang="sk-SK" sz="900" dirty="0" smtClean="0"/>
              <a:t>	    • Albánsko</a:t>
            </a:r>
          </a:p>
          <a:p>
            <a:pPr algn="just"/>
            <a:r>
              <a:rPr lang="sk-SK" sz="900" dirty="0" smtClean="0"/>
              <a:t>	    •</a:t>
            </a:r>
            <a:r>
              <a:rPr lang="en-US" sz="900" dirty="0" smtClean="0"/>
              <a:t> (</a:t>
            </a:r>
            <a:r>
              <a:rPr lang="sk-SK" sz="900" dirty="0" smtClean="0"/>
              <a:t>Republika Macedónsko</a:t>
            </a:r>
            <a:r>
              <a:rPr lang="en-US" sz="900" dirty="0" smtClean="0"/>
              <a:t>)</a:t>
            </a:r>
            <a:endParaRPr lang="sk-SK" sz="900" dirty="0" smtClean="0"/>
          </a:p>
          <a:p>
            <a:pPr algn="just"/>
            <a:endParaRPr lang="sk-SK" sz="900" b="1" dirty="0" smtClean="0"/>
          </a:p>
          <a:p>
            <a:pPr algn="just"/>
            <a:r>
              <a:rPr lang="sk-SK" sz="900" b="1" dirty="0" err="1" smtClean="0"/>
              <a:t>Pobaltie</a:t>
            </a:r>
            <a:r>
              <a:rPr lang="sk-SK" sz="900" b="1" dirty="0" smtClean="0"/>
              <a:t>:</a:t>
            </a:r>
            <a:r>
              <a:rPr lang="sk-SK" sz="900" dirty="0" smtClean="0"/>
              <a:t>	    • Estónsko</a:t>
            </a:r>
          </a:p>
          <a:p>
            <a:pPr algn="just"/>
            <a:r>
              <a:rPr lang="sk-SK" sz="900" dirty="0" smtClean="0"/>
              <a:t>	    • Litva (Lithuania)</a:t>
            </a:r>
          </a:p>
          <a:p>
            <a:pPr algn="just"/>
            <a:r>
              <a:rPr lang="sk-SK" sz="900" dirty="0" smtClean="0"/>
              <a:t>	    • Lotyšsko (Latvia)</a:t>
            </a:r>
          </a:p>
          <a:p>
            <a:pPr algn="just"/>
            <a:endParaRPr lang="sk-SK" sz="900" b="1" dirty="0" smtClean="0"/>
          </a:p>
          <a:p>
            <a:pPr algn="just"/>
            <a:r>
              <a:rPr lang="sk-SK" sz="900" b="1" dirty="0" smtClean="0"/>
              <a:t>Východná Európa: </a:t>
            </a:r>
            <a:r>
              <a:rPr lang="sk-SK" sz="900" dirty="0" smtClean="0"/>
              <a:t>• Rusko</a:t>
            </a:r>
          </a:p>
          <a:p>
            <a:pPr algn="just"/>
            <a:r>
              <a:rPr lang="sk-SK" sz="900" dirty="0" smtClean="0"/>
              <a:t>	    • Bielorusko</a:t>
            </a:r>
          </a:p>
          <a:p>
            <a:pPr algn="just"/>
            <a:r>
              <a:rPr lang="sk-SK" sz="900" dirty="0" smtClean="0"/>
              <a:t>	    • Ukrajina</a:t>
            </a:r>
          </a:p>
          <a:p>
            <a:pPr algn="just"/>
            <a:r>
              <a:rPr lang="sk-SK" sz="900" dirty="0" smtClean="0"/>
              <a:t>	    • Rumunsko</a:t>
            </a:r>
          </a:p>
          <a:p>
            <a:pPr algn="just"/>
            <a:r>
              <a:rPr lang="sk-SK" sz="900" dirty="0" smtClean="0"/>
              <a:t>	    • Moldavsko</a:t>
            </a:r>
            <a:endParaRPr lang="en-US" sz="900" dirty="0" smtClean="0"/>
          </a:p>
          <a:p>
            <a:pPr algn="just"/>
            <a:endParaRPr lang="sk-SK" sz="900" dirty="0" smtClean="0"/>
          </a:p>
          <a:p>
            <a:pPr algn="just"/>
            <a:r>
              <a:rPr lang="sk-SK" sz="900" dirty="0" smtClean="0"/>
              <a:t>Investori často spájajú záujem pri investíciách do tohto regiónu aj s inými krajinami CIS  (napr. Kazachstan, Arménsko, ...), ale aj s Tureckom.</a:t>
            </a:r>
            <a:endParaRPr lang="en-US" sz="800" dirty="0" smtClean="0"/>
          </a:p>
        </p:txBody>
      </p:sp>
      <p:pic>
        <p:nvPicPr>
          <p:cNvPr id="1027" name="Picture 3"/>
          <p:cNvPicPr>
            <a:picLocks noChangeAspect="1" noChangeArrowheads="1"/>
          </p:cNvPicPr>
          <p:nvPr/>
        </p:nvPicPr>
        <p:blipFill>
          <a:blip r:embed="rId2" cstate="print"/>
          <a:srcRect/>
          <a:stretch>
            <a:fillRect/>
          </a:stretch>
        </p:blipFill>
        <p:spPr bwMode="auto">
          <a:xfrm>
            <a:off x="285720" y="1071546"/>
            <a:ext cx="4572032" cy="485778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5</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52413" y="320675"/>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err="1" smtClean="0">
                <a:solidFill>
                  <a:schemeClr val="tx2"/>
                </a:solidFill>
                <a:latin typeface="+mj-lt"/>
                <a:ea typeface="+mj-ea"/>
                <a:cs typeface="+mj-cs"/>
              </a:rPr>
              <a:t>Eulerov</a:t>
            </a:r>
            <a:r>
              <a:rPr lang="sk-SK" sz="2000" b="1" kern="0" dirty="0" smtClean="0">
                <a:solidFill>
                  <a:schemeClr val="tx2"/>
                </a:solidFill>
                <a:latin typeface="+mj-lt"/>
                <a:ea typeface="+mj-ea"/>
                <a:cs typeface="+mj-cs"/>
              </a:rPr>
              <a:t> diagram medzinárodných zoskupení.</a:t>
            </a:r>
            <a:endParaRPr kumimoji="0" lang="sk-SK" sz="2000" b="1" i="0" u="none" strike="noStrike" kern="0" cap="none" spc="0" normalizeH="0" baseline="0" dirty="0" smtClean="0">
              <a:ln>
                <a:noFill/>
              </a:ln>
              <a:solidFill>
                <a:schemeClr val="tx2"/>
              </a:solidFill>
              <a:effectLst/>
              <a:uLnTx/>
              <a:uFillTx/>
              <a:latin typeface="+mj-lt"/>
              <a:ea typeface="+mj-ea"/>
              <a:cs typeface="+mj-cs"/>
            </a:endParaRPr>
          </a:p>
        </p:txBody>
      </p:sp>
      <p:pic>
        <p:nvPicPr>
          <p:cNvPr id="1027" name="Picture 3"/>
          <p:cNvPicPr>
            <a:picLocks noChangeAspect="1" noChangeArrowheads="1"/>
          </p:cNvPicPr>
          <p:nvPr/>
        </p:nvPicPr>
        <p:blipFill>
          <a:blip r:embed="rId2" cstate="print"/>
          <a:srcRect/>
          <a:stretch>
            <a:fillRect/>
          </a:stretch>
        </p:blipFill>
        <p:spPr bwMode="auto">
          <a:xfrm>
            <a:off x="285720" y="1071546"/>
            <a:ext cx="8429684" cy="492922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6</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Základné makroekonomické ukazovatele.</a:t>
            </a:r>
            <a:endParaRPr lang="en-US" sz="2000" b="1" kern="0" dirty="0" smtClean="0">
              <a:solidFill>
                <a:schemeClr val="tx2"/>
              </a:solidFill>
              <a:latin typeface="+mj-lt"/>
              <a:ea typeface="+mj-ea"/>
              <a:cs typeface="+mj-cs"/>
            </a:endParaRPr>
          </a:p>
        </p:txBody>
      </p:sp>
      <p:pic>
        <p:nvPicPr>
          <p:cNvPr id="4100" name="Picture 4"/>
          <p:cNvPicPr>
            <a:picLocks noChangeAspect="1" noChangeArrowheads="1"/>
          </p:cNvPicPr>
          <p:nvPr/>
        </p:nvPicPr>
        <p:blipFill>
          <a:blip r:embed="rId2" cstate="print"/>
          <a:srcRect/>
          <a:stretch>
            <a:fillRect/>
          </a:stretch>
        </p:blipFill>
        <p:spPr bwMode="auto">
          <a:xfrm>
            <a:off x="285720" y="1142984"/>
            <a:ext cx="8643998" cy="4786346"/>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7</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Makro pohľad na región Strednej a Východnej Európy.</a:t>
            </a:r>
            <a:r>
              <a:rPr lang="en-US" sz="2000" b="1" kern="0" dirty="0" smtClean="0">
                <a:solidFill>
                  <a:schemeClr val="tx2"/>
                </a:solidFill>
                <a:latin typeface="+mj-lt"/>
                <a:ea typeface="+mj-ea"/>
                <a:cs typeface="+mj-cs"/>
              </a:rPr>
              <a:t> </a:t>
            </a:r>
          </a:p>
        </p:txBody>
      </p:sp>
      <p:sp>
        <p:nvSpPr>
          <p:cNvPr id="12" name="Zástupný symbol obsahu 2"/>
          <p:cNvSpPr txBox="1">
            <a:spLocks/>
          </p:cNvSpPr>
          <p:nvPr/>
        </p:nvSpPr>
        <p:spPr bwMode="auto">
          <a:xfrm>
            <a:off x="285720" y="1214422"/>
            <a:ext cx="8643998" cy="464347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182563" indent="-182563" algn="just">
              <a:buFont typeface="Wingdings" pitchFamily="2" charset="2"/>
              <a:buChar char="ü"/>
            </a:pPr>
            <a:r>
              <a:rPr lang="sk-SK" sz="1400" dirty="0" smtClean="0"/>
              <a:t>ekonomický vývoj v regióne je úzko previazaný s</a:t>
            </a:r>
            <a:r>
              <a:rPr lang="en-US" sz="1400" dirty="0" smtClean="0"/>
              <a:t>o Z</a:t>
            </a:r>
            <a:r>
              <a:rPr lang="sk-SK" sz="1400" dirty="0" smtClean="0"/>
              <a:t>ápadnou Európou, ktorá v súčasnosti prechádza kontrakciou (už štvrtý kvartál za sebou) z dôvodu dlhovej krízy na periférii a z dôvodu globálneho spomalenia ekonomického rastu na vyspelých a rozvíjajúcich sa trhoch,</a:t>
            </a:r>
          </a:p>
          <a:p>
            <a:pPr marL="182563" indent="-182563" algn="just">
              <a:buFont typeface="Wingdings" pitchFamily="2" charset="2"/>
              <a:buChar char="ü"/>
            </a:pPr>
            <a:r>
              <a:rPr lang="sk-SK" sz="1400" dirty="0" smtClean="0"/>
              <a:t>opatrenia ECB na zvrátenie nestabilnej situácie (nízke kľúčové sadzby, zásobovanie trhov likviditou – LTRO, záchranné mechanizmy – EFSF, ESM a program OMT) by mali viesť k očakávaniam postupného zlepšenia ekonomického rastu v Eurozóne a následne aj v regióne Strednej a Východnej Európy,</a:t>
            </a:r>
          </a:p>
          <a:p>
            <a:pPr marL="182563" indent="-182563" algn="just">
              <a:buFont typeface="Wingdings" pitchFamily="2" charset="2"/>
              <a:buChar char="ü"/>
            </a:pPr>
            <a:r>
              <a:rPr lang="sk-SK" sz="1400" dirty="0" smtClean="0"/>
              <a:t>región v porovnaní s Eurozónou rastie o niečo rýchlejšie, avšak rast sa spomaľuje, pričom v niektorých krajinách je recesia, čo je v súčasnosti hlavným predmetom záujmu vlád a centrálnych bánk, </a:t>
            </a:r>
          </a:p>
          <a:p>
            <a:pPr marL="182563" indent="-182563" algn="just">
              <a:buFont typeface="Wingdings" pitchFamily="2" charset="2"/>
              <a:buChar char="ü"/>
            </a:pPr>
            <a:r>
              <a:rPr lang="sk-SK" sz="1400" dirty="0" smtClean="0"/>
              <a:t>priemysel, hlavný prispievateľ k HDP nie je tak ťahaný externým dopytom ako minulé roky,</a:t>
            </a:r>
          </a:p>
          <a:p>
            <a:pPr marL="182563" indent="-182563" algn="just">
              <a:buFont typeface="Wingdings" pitchFamily="2" charset="2"/>
              <a:buChar char="ü"/>
            </a:pPr>
            <a:r>
              <a:rPr lang="sk-SK" sz="1400" dirty="0" smtClean="0"/>
              <a:t>spotreba zostáva nízka, resp. klesá vďaka slabnúcemu priemyslu, následnému slabému trhu práce a kombinácii vyššej inflácie a nízkeho rastu miezd, financovanie spotreby rastom úverov je limitované nízkym rastom depozít,  </a:t>
            </a:r>
          </a:p>
          <a:p>
            <a:pPr marL="182563" indent="-182563" algn="just">
              <a:buFont typeface="Wingdings" pitchFamily="2" charset="2"/>
              <a:buChar char="ü"/>
            </a:pPr>
            <a:r>
              <a:rPr lang="sk-SK" sz="1400" dirty="0" smtClean="0"/>
              <a:t>na druhej strane (vďaka kríze) sa zvyšuje záujem zahraničných investorov o lokálny dlh  (</a:t>
            </a:r>
            <a:r>
              <a:rPr lang="sk-SK" sz="1400" dirty="0" err="1" smtClean="0"/>
              <a:t>carry</a:t>
            </a:r>
            <a:r>
              <a:rPr lang="sk-SK" sz="1400" dirty="0" smtClean="0"/>
              <a:t>, diverzifikácia, zdravšie verejné financie), ale samozrejme selektívne, keďže v niektorých krajinách HU, SRB, UA) sa finančná stabilita dosiahne ťažko bez financovania prostredníctvom EMU/IMF,</a:t>
            </a:r>
          </a:p>
          <a:p>
            <a:pPr marL="182563" indent="-182563" algn="just">
              <a:buFont typeface="Wingdings" pitchFamily="2" charset="2"/>
              <a:buChar char="ü"/>
            </a:pPr>
            <a:r>
              <a:rPr lang="sk-SK" sz="1400" dirty="0" smtClean="0"/>
              <a:t>miera </a:t>
            </a:r>
            <a:r>
              <a:rPr lang="sk-SK" sz="1400" dirty="0" err="1" smtClean="0"/>
              <a:t>pro-expanzívnosti</a:t>
            </a:r>
            <a:r>
              <a:rPr lang="sk-SK" sz="1400" dirty="0" smtClean="0"/>
              <a:t> monetárnej politiky s cieľom primárne podporiť ekonomický rast je rôzna, v priemere je limitovaná vyššou dosahovanou infláciou ako cielenou, pričom v niektorých krajinách je politika úzko previazaná so snahou o stabilizáciu menového kurzu,</a:t>
            </a:r>
          </a:p>
          <a:p>
            <a:pPr marL="182563" indent="-182563" algn="just">
              <a:buFont typeface="Wingdings" pitchFamily="2" charset="2"/>
              <a:buChar char="ü"/>
            </a:pPr>
            <a:r>
              <a:rPr lang="sk-SK" sz="1400" dirty="0" smtClean="0"/>
              <a:t>pokrízový vývoj v regióne nebol jednoduchý, konvergencia lokálnych ekonomík neprebieha konzistentne ako v predkrízovom období, krajiny však musia vyťažiť maximum zo svojich predností aby dosiahli očakávané postupné zlepšenie vo svojom ekonomickom raste.</a:t>
            </a:r>
          </a:p>
          <a:p>
            <a:pPr marL="182563" indent="-182563" algn="just">
              <a:buFont typeface="Wingdings" pitchFamily="2" charset="2"/>
              <a:buChar char="ü"/>
            </a:pPr>
            <a:endParaRPr lang="sk-SK" sz="1400" dirty="0" smtClean="0"/>
          </a:p>
          <a:p>
            <a:pPr marL="182563" indent="-182563" algn="just">
              <a:buFont typeface="Wingdings" pitchFamily="2" charset="2"/>
              <a:buChar char="ü"/>
            </a:pPr>
            <a:endParaRPr lang="sk-SK" sz="1400" dirty="0" smtClean="0"/>
          </a:p>
          <a:p>
            <a:pPr marL="182563" indent="-182563" algn="just">
              <a:buFont typeface="Wingdings" pitchFamily="2" charset="2"/>
              <a:buChar char="ü"/>
            </a:pPr>
            <a:endParaRPr lang="sk-SK" sz="1400" dirty="0" smtClean="0"/>
          </a:p>
          <a:p>
            <a:pPr marL="182563" indent="-182563" algn="just">
              <a:buFont typeface="Wingdings" pitchFamily="2" charset="2"/>
              <a:buChar char="ü"/>
            </a:pPr>
            <a:endParaRPr lang="sk-SK" sz="1400" dirty="0" smtClean="0"/>
          </a:p>
          <a:p>
            <a:pPr marL="182563" indent="-182563" algn="just">
              <a:buFont typeface="Wingdings" pitchFamily="2" charset="2"/>
              <a:buChar char="ü"/>
            </a:pPr>
            <a:endParaRPr lang="sk-SK" sz="1400" dirty="0" smtClean="0"/>
          </a:p>
          <a:p>
            <a:pPr marL="182563" indent="-182563" algn="just">
              <a:buFont typeface="Wingdings" pitchFamily="2" charset="2"/>
              <a:buChar char="ü"/>
            </a:pPr>
            <a:endParaRPr lang="en-US" sz="1400"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8</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sp>
        <p:nvSpPr>
          <p:cNvPr id="8" name="Nadpis 1"/>
          <p:cNvSpPr txBox="1">
            <a:spLocks/>
          </p:cNvSpPr>
          <p:nvPr/>
        </p:nvSpPr>
        <p:spPr bwMode="auto">
          <a:xfrm>
            <a:off x="285720" y="357166"/>
            <a:ext cx="8651875" cy="665163"/>
          </a:xfrm>
          <a:prstGeom prst="rect">
            <a:avLst/>
          </a:prstGeom>
          <a:solidFill>
            <a:srgbClr val="FF6600">
              <a:alpha val="61000"/>
            </a:srgbClr>
          </a:solidFill>
          <a:ln w="9525">
            <a:noFill/>
            <a:miter lim="800000"/>
            <a:headEnd/>
            <a:tailEnd/>
          </a:ln>
        </p:spPr>
        <p:txBody>
          <a:bodyPr vert="horz" wrap="square" lIns="91440" tIns="45720" rIns="91440" bIns="45720" numCol="1" anchor="ctr" anchorCtr="0" compatLnSpc="1">
            <a:prstTxWarp prst="textNoShape">
              <a:avLst/>
            </a:prstTxWarp>
          </a:bodyPr>
          <a:lstStyle/>
          <a:p>
            <a:pPr lvl="0"/>
            <a:r>
              <a:rPr lang="sk-SK" sz="2000" b="1" kern="0" dirty="0" smtClean="0">
                <a:solidFill>
                  <a:schemeClr val="tx2"/>
                </a:solidFill>
                <a:latin typeface="+mj-lt"/>
                <a:ea typeface="+mj-ea"/>
                <a:cs typeface="+mj-cs"/>
              </a:rPr>
              <a:t>Kľúčový ukazovateľ – vývoj vládneho dlhu voči HDP krajiny.</a:t>
            </a:r>
            <a:endParaRPr lang="en-US" sz="2000" b="1" kern="0" dirty="0" smtClean="0">
              <a:solidFill>
                <a:schemeClr val="tx2"/>
              </a:solidFill>
              <a:latin typeface="+mj-lt"/>
              <a:ea typeface="+mj-ea"/>
              <a:cs typeface="+mj-cs"/>
            </a:endParaRPr>
          </a:p>
        </p:txBody>
      </p:sp>
      <p:pic>
        <p:nvPicPr>
          <p:cNvPr id="2050" name="Picture 2"/>
          <p:cNvPicPr>
            <a:picLocks noChangeAspect="1" noChangeArrowheads="1"/>
          </p:cNvPicPr>
          <p:nvPr/>
        </p:nvPicPr>
        <p:blipFill>
          <a:blip r:embed="rId2" cstate="print"/>
          <a:srcRect/>
          <a:stretch>
            <a:fillRect/>
          </a:stretch>
        </p:blipFill>
        <p:spPr bwMode="auto">
          <a:xfrm>
            <a:off x="285720" y="1071546"/>
            <a:ext cx="8643998" cy="4929222"/>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čísla snímky 1"/>
          <p:cNvSpPr>
            <a:spLocks noGrp="1"/>
          </p:cNvSpPr>
          <p:nvPr>
            <p:ph type="sldNum" sz="quarter" idx="10"/>
          </p:nvPr>
        </p:nvSpPr>
        <p:spPr/>
        <p:txBody>
          <a:bodyPr/>
          <a:lstStyle/>
          <a:p>
            <a:pPr>
              <a:defRPr/>
            </a:pPr>
            <a:fld id="{BD5D1D58-E929-4928-B5CD-0C53943F7F5B}" type="slidenum">
              <a:rPr lang="sk-SK" smtClean="0"/>
              <a:pPr>
                <a:defRPr/>
              </a:pPr>
              <a:t>9</a:t>
            </a:fld>
            <a:endParaRPr lang="sk-SK" dirty="0"/>
          </a:p>
        </p:txBody>
      </p:sp>
      <p:sp>
        <p:nvSpPr>
          <p:cNvPr id="5" name="Rectangle 14"/>
          <p:cNvSpPr>
            <a:spLocks noChangeArrowheads="1"/>
          </p:cNvSpPr>
          <p:nvPr/>
        </p:nvSpPr>
        <p:spPr bwMode="auto">
          <a:xfrm>
            <a:off x="185738" y="6245225"/>
            <a:ext cx="2628900" cy="476250"/>
          </a:xfrm>
          <a:prstGeom prst="rect">
            <a:avLst/>
          </a:prstGeom>
          <a:noFill/>
          <a:ln w="9525">
            <a:noFill/>
            <a:miter lim="800000"/>
            <a:headEnd/>
            <a:tailEnd/>
          </a:ln>
        </p:spPr>
        <p:txBody>
          <a:bodyPr/>
          <a:lstStyle/>
          <a:p>
            <a:pPr>
              <a:spcBef>
                <a:spcPct val="0"/>
              </a:spcBef>
            </a:pPr>
            <a:endParaRPr lang="sk-SK" sz="2000" u="none" dirty="0">
              <a:solidFill>
                <a:schemeClr val="tx1"/>
              </a:solidFill>
            </a:endParaRPr>
          </a:p>
        </p:txBody>
      </p:sp>
      <p:pic>
        <p:nvPicPr>
          <p:cNvPr id="7" name="Picture 2"/>
          <p:cNvPicPr>
            <a:picLocks noChangeAspect="1" noChangeArrowheads="1"/>
          </p:cNvPicPr>
          <p:nvPr/>
        </p:nvPicPr>
        <p:blipFill>
          <a:blip r:embed="rId2" cstate="print"/>
          <a:srcRect/>
          <a:stretch>
            <a:fillRect/>
          </a:stretch>
        </p:blipFill>
        <p:spPr bwMode="auto">
          <a:xfrm>
            <a:off x="142844" y="357166"/>
            <a:ext cx="5705475" cy="1114425"/>
          </a:xfrm>
          <a:prstGeom prst="rect">
            <a:avLst/>
          </a:prstGeom>
          <a:noFill/>
          <a:ln w="9525">
            <a:noFill/>
            <a:miter lim="800000"/>
            <a:headEnd/>
            <a:tailEnd/>
          </a:ln>
        </p:spPr>
      </p:pic>
      <p:sp>
        <p:nvSpPr>
          <p:cNvPr id="6" name="Rectangle 19"/>
          <p:cNvSpPr>
            <a:spLocks noChangeArrowheads="1"/>
          </p:cNvSpPr>
          <p:nvPr/>
        </p:nvSpPr>
        <p:spPr bwMode="auto">
          <a:xfrm>
            <a:off x="428596" y="1785926"/>
            <a:ext cx="8224866" cy="1815882"/>
          </a:xfrm>
          <a:prstGeom prst="rect">
            <a:avLst/>
          </a:prstGeom>
          <a:noFill/>
          <a:ln w="9525">
            <a:noFill/>
            <a:miter lim="800000"/>
            <a:headEnd/>
            <a:tailEnd/>
          </a:ln>
        </p:spPr>
        <p:txBody>
          <a:bodyPr wrap="square">
            <a:spAutoFit/>
          </a:bodyPr>
          <a:lstStyle/>
          <a:p>
            <a:r>
              <a:rPr lang="sk-SK" sz="1600" b="1" dirty="0" smtClean="0"/>
              <a:t>Dlhopisové a menové trhy Strednej a Východnej Európy</a:t>
            </a:r>
          </a:p>
          <a:p>
            <a:endParaRPr lang="sk-SK" sz="1600" b="1" dirty="0" smtClean="0"/>
          </a:p>
          <a:p>
            <a:endParaRPr lang="sk-SK" sz="1600" b="1" dirty="0" smtClean="0"/>
          </a:p>
          <a:p>
            <a:pPr marL="914400" lvl="1" indent="-457200">
              <a:buAutoNum type="arabicPeriod"/>
            </a:pPr>
            <a:r>
              <a:rPr lang="sk-SK" sz="1600" b="1" dirty="0" smtClean="0"/>
              <a:t>Charakteristika regiónu Strednej a Východnej Európy</a:t>
            </a:r>
          </a:p>
          <a:p>
            <a:pPr marL="914400" lvl="1" indent="-457200">
              <a:buAutoNum type="arabicPeriod"/>
            </a:pPr>
            <a:r>
              <a:rPr lang="sk-SK" sz="1600" b="1" dirty="0" smtClean="0">
                <a:solidFill>
                  <a:srgbClr val="FF0000"/>
                </a:solidFill>
              </a:rPr>
              <a:t>Trh štátnych dlhopisov (vybrané krajiny)</a:t>
            </a:r>
          </a:p>
          <a:p>
            <a:pPr marL="914400" lvl="1" indent="-457200">
              <a:buAutoNum type="arabicPeriod"/>
            </a:pPr>
            <a:r>
              <a:rPr lang="sk-SK" sz="1600" b="1" dirty="0" smtClean="0"/>
              <a:t>Meny v regióne</a:t>
            </a:r>
          </a:p>
          <a:p>
            <a:pPr marL="914400" lvl="1" indent="-457200">
              <a:buAutoNum type="arabicPeriod"/>
            </a:pPr>
            <a:r>
              <a:rPr lang="sk-SK" sz="1600" b="1" dirty="0" smtClean="0"/>
              <a:t>Záver</a:t>
            </a:r>
            <a:endParaRPr lang="en-US" sz="16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redvolený návrh">
  <a:themeElements>
    <a:clrScheme name="Predvolený návrh 14">
      <a:dk1>
        <a:srgbClr val="000000"/>
      </a:dk1>
      <a:lt1>
        <a:srgbClr val="FFFFFF"/>
      </a:lt1>
      <a:dk2>
        <a:srgbClr val="000000"/>
      </a:dk2>
      <a:lt2>
        <a:srgbClr val="808080"/>
      </a:lt2>
      <a:accent1>
        <a:srgbClr val="00703C"/>
      </a:accent1>
      <a:accent2>
        <a:srgbClr val="004B8D"/>
      </a:accent2>
      <a:accent3>
        <a:srgbClr val="FFFFFF"/>
      </a:accent3>
      <a:accent4>
        <a:srgbClr val="000000"/>
      </a:accent4>
      <a:accent5>
        <a:srgbClr val="AABBAF"/>
      </a:accent5>
      <a:accent6>
        <a:srgbClr val="00437F"/>
      </a:accent6>
      <a:hlink>
        <a:srgbClr val="DEB408"/>
      </a:hlink>
      <a:folHlink>
        <a:srgbClr val="F37421"/>
      </a:folHlink>
    </a:clrScheme>
    <a:fontScheme name="Predvolený návrh">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edvolený návrh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redvolený návrh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redvolený návrh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redvolený návrh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redvolený návrh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redvolený návrh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redvolený návrh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redvolený návrh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redvolený návrh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redvolený návrh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redvolený návrh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redvolený návrh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redvolený návrh 13">
        <a:dk1>
          <a:srgbClr val="000000"/>
        </a:dk1>
        <a:lt1>
          <a:srgbClr val="FFFFFF"/>
        </a:lt1>
        <a:dk2>
          <a:srgbClr val="000000"/>
        </a:dk2>
        <a:lt2>
          <a:srgbClr val="808080"/>
        </a:lt2>
        <a:accent1>
          <a:srgbClr val="99CC00"/>
        </a:accent1>
        <a:accent2>
          <a:srgbClr val="FF5200"/>
        </a:accent2>
        <a:accent3>
          <a:srgbClr val="FFFFFF"/>
        </a:accent3>
        <a:accent4>
          <a:srgbClr val="000000"/>
        </a:accent4>
        <a:accent5>
          <a:srgbClr val="CAE2AA"/>
        </a:accent5>
        <a:accent6>
          <a:srgbClr val="E74900"/>
        </a:accent6>
        <a:hlink>
          <a:srgbClr val="33CCFF"/>
        </a:hlink>
        <a:folHlink>
          <a:srgbClr val="666666"/>
        </a:folHlink>
      </a:clrScheme>
      <a:clrMap bg1="lt1" tx1="dk1" bg2="lt2" tx2="dk2" accent1="accent1" accent2="accent2" accent3="accent3" accent4="accent4" accent5="accent5" accent6="accent6" hlink="hlink" folHlink="folHlink"/>
    </a:extraClrScheme>
    <a:extraClrScheme>
      <a:clrScheme name="Predvolený návrh 14">
        <a:dk1>
          <a:srgbClr val="000000"/>
        </a:dk1>
        <a:lt1>
          <a:srgbClr val="FFFFFF"/>
        </a:lt1>
        <a:dk2>
          <a:srgbClr val="000000"/>
        </a:dk2>
        <a:lt2>
          <a:srgbClr val="808080"/>
        </a:lt2>
        <a:accent1>
          <a:srgbClr val="00703C"/>
        </a:accent1>
        <a:accent2>
          <a:srgbClr val="004B8D"/>
        </a:accent2>
        <a:accent3>
          <a:srgbClr val="FFFFFF"/>
        </a:accent3>
        <a:accent4>
          <a:srgbClr val="000000"/>
        </a:accent4>
        <a:accent5>
          <a:srgbClr val="AABBAF"/>
        </a:accent5>
        <a:accent6>
          <a:srgbClr val="00437F"/>
        </a:accent6>
        <a:hlink>
          <a:srgbClr val="DEB408"/>
        </a:hlink>
        <a:folHlink>
          <a:srgbClr val="F37421"/>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Motív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8660</TotalTime>
  <Words>2913</Words>
  <Application>Microsoft Office PowerPoint</Application>
  <PresentationFormat>On-screen Show (4:3)</PresentationFormat>
  <Paragraphs>230</Paragraphs>
  <Slides>30</Slides>
  <Notes>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Predvolený návrh</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lpstr>Slide 29</vt:lpstr>
      <vt:lpstr>Slide 30</vt:lpstr>
    </vt:vector>
  </TitlesOfParts>
  <Company>ISTROPOLITANA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Snímka 1</dc:title>
  <dc:creator>Romsauerova</dc:creator>
  <cp:lastModifiedBy>jvasko</cp:lastModifiedBy>
  <cp:revision>933</cp:revision>
  <dcterms:created xsi:type="dcterms:W3CDTF">2010-06-14T08:47:48Z</dcterms:created>
  <dcterms:modified xsi:type="dcterms:W3CDTF">2012-11-06T11:01:44Z</dcterms:modified>
</cp:coreProperties>
</file>