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696" r:id="rId2"/>
  </p:sldMasterIdLst>
  <p:notesMasterIdLst>
    <p:notesMasterId r:id="rId25"/>
  </p:notesMasterIdLst>
  <p:sldIdLst>
    <p:sldId id="260" r:id="rId3"/>
    <p:sldId id="261" r:id="rId4"/>
    <p:sldId id="275" r:id="rId5"/>
    <p:sldId id="266" r:id="rId6"/>
    <p:sldId id="265" r:id="rId7"/>
    <p:sldId id="259" r:id="rId8"/>
    <p:sldId id="267" r:id="rId9"/>
    <p:sldId id="269" r:id="rId10"/>
    <p:sldId id="268" r:id="rId11"/>
    <p:sldId id="262" r:id="rId12"/>
    <p:sldId id="263" r:id="rId13"/>
    <p:sldId id="264" r:id="rId14"/>
    <p:sldId id="273" r:id="rId15"/>
    <p:sldId id="274" r:id="rId16"/>
    <p:sldId id="272" r:id="rId17"/>
    <p:sldId id="276" r:id="rId18"/>
    <p:sldId id="271" r:id="rId19"/>
    <p:sldId id="277" r:id="rId20"/>
    <p:sldId id="278" r:id="rId21"/>
    <p:sldId id="270" r:id="rId22"/>
    <p:sldId id="280"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96A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57" autoAdjust="0"/>
  </p:normalViewPr>
  <p:slideViewPr>
    <p:cSldViewPr>
      <p:cViewPr varScale="1">
        <p:scale>
          <a:sx n="72" d="100"/>
          <a:sy n="72" d="100"/>
        </p:scale>
        <p:origin x="-142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689A51-EC88-466D-A85F-778FF86C16A9}" type="datetimeFigureOut">
              <a:rPr lang="sk-SK" smtClean="0"/>
              <a:pPr/>
              <a:t>5. 11. 2012</a:t>
            </a:fld>
            <a:endParaRPr lang="sk-SK"/>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102323-97ED-4B5A-8CB7-783909536250}" type="slidenum">
              <a:rPr lang="sk-SK" smtClean="0"/>
              <a:pPr/>
              <a:t>‹#›</a:t>
            </a:fld>
            <a:endParaRPr lang="sk-SK"/>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voxeu.org/index.php?q=node/768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2</a:t>
            </a:fld>
            <a:endParaRPr lang="sk-SK"/>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Biases!!!</a:t>
            </a:r>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16</a:t>
            </a:fld>
            <a:endParaRPr lang="sk-SK"/>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k-SK" dirty="0" smtClean="0"/>
              <a:t>= </a:t>
            </a:r>
            <a:r>
              <a:rPr lang="sk-SK" dirty="0" err="1" smtClean="0"/>
              <a:t>college</a:t>
            </a:r>
            <a:r>
              <a:rPr lang="sk-SK" baseline="0" dirty="0" smtClean="0"/>
              <a:t> </a:t>
            </a:r>
            <a:r>
              <a:rPr lang="sk-SK" baseline="0" dirty="0" err="1" smtClean="0"/>
              <a:t>education</a:t>
            </a:r>
            <a:r>
              <a:rPr lang="sk-SK" baseline="0" dirty="0" smtClean="0"/>
              <a:t>, </a:t>
            </a:r>
            <a:r>
              <a:rPr lang="sk-SK" baseline="0" dirty="0" err="1" smtClean="0"/>
              <a:t>some</a:t>
            </a:r>
            <a:r>
              <a:rPr lang="sk-SK" baseline="0" dirty="0" smtClean="0"/>
              <a:t> </a:t>
            </a:r>
            <a:r>
              <a:rPr lang="sk-SK" baseline="0" dirty="0" err="1" smtClean="0"/>
              <a:t>traits</a:t>
            </a:r>
            <a:r>
              <a:rPr lang="sk-SK" baseline="0" dirty="0" smtClean="0"/>
              <a:t>...</a:t>
            </a:r>
          </a:p>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17</a:t>
            </a:fld>
            <a:endParaRPr lang="sk-SK"/>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18</a:t>
            </a:fld>
            <a:endParaRPr lang="sk-SK"/>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19</a:t>
            </a:fld>
            <a:endParaRPr lang="sk-SK"/>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20</a:t>
            </a:fld>
            <a:endParaRPr lang="sk-SK"/>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21</a:t>
            </a:fld>
            <a:endParaRPr lang="sk-SK"/>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3</a:t>
            </a:fld>
            <a:endParaRPr lang="sk-SK"/>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FontTx/>
              <a:buChar char="-"/>
            </a:pPr>
            <a:r>
              <a:rPr lang="en-US" sz="1200" kern="1200" dirty="0" smtClean="0">
                <a:solidFill>
                  <a:schemeClr val="tx1"/>
                </a:solidFill>
                <a:latin typeface="+mn-lt"/>
                <a:ea typeface="+mn-ea"/>
                <a:cs typeface="+mn-cs"/>
              </a:rPr>
              <a:t>As </a:t>
            </a:r>
            <a:r>
              <a:rPr lang="en-US" sz="1200" kern="1200" dirty="0" err="1" smtClean="0">
                <a:solidFill>
                  <a:schemeClr val="tx1"/>
                </a:solidFill>
                <a:latin typeface="+mn-lt"/>
                <a:ea typeface="+mn-ea"/>
                <a:cs typeface="+mn-cs"/>
              </a:rPr>
              <a:t>Mishkin</a:t>
            </a:r>
            <a:r>
              <a:rPr lang="en-US" sz="1200" kern="1200" dirty="0" smtClean="0">
                <a:solidFill>
                  <a:schemeClr val="tx1"/>
                </a:solidFill>
                <a:latin typeface="+mn-lt"/>
                <a:ea typeface="+mn-ea"/>
                <a:cs typeface="+mn-cs"/>
              </a:rPr>
              <a:t> (2008) puts it, one of the primary functions of asset managers is to channel funds from those who are in surplus to those who are in a need of funds</a:t>
            </a:r>
            <a:endParaRPr lang="sk-SK"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sk-SK"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Asset management companies function as agents for their clients (individual investors) and are supposed to manage their investments in their best interest. That is why they get paid. In return clients get broader diversification, ample liquidity and relatively low transaction expenses. All these goals sound interesting, but we should probably say it loud and clear one more time. Investors pay asset managers in order to get professional care of their money. Investors rely on asset managers whose investment decisions are supposed to help increase their wealth. </a:t>
            </a:r>
            <a:endParaRPr lang="sk-SK"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Char char="-"/>
              <a:tabLst/>
              <a:defRPr/>
            </a:pPr>
            <a:endParaRPr lang="sk-SK"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According to </a:t>
            </a:r>
            <a:r>
              <a:rPr lang="en-US" sz="1200" kern="1200" dirty="0" err="1" smtClean="0">
                <a:solidFill>
                  <a:schemeClr val="tx1"/>
                </a:solidFill>
                <a:latin typeface="+mn-lt"/>
                <a:ea typeface="+mn-ea"/>
                <a:cs typeface="+mn-cs"/>
              </a:rPr>
              <a:t>Delbecque</a:t>
            </a:r>
            <a:r>
              <a:rPr lang="en-US" sz="1200" kern="1200" dirty="0" smtClean="0">
                <a:solidFill>
                  <a:schemeClr val="tx1"/>
                </a:solidFill>
                <a:latin typeface="+mn-lt"/>
                <a:ea typeface="+mn-ea"/>
                <a:cs typeface="+mn-cs"/>
              </a:rPr>
              <a:t> (2012), investment funds domiciled in the </a:t>
            </a:r>
            <a:r>
              <a:rPr lang="en-US" sz="1200" kern="1200" dirty="0" err="1" smtClean="0">
                <a:solidFill>
                  <a:schemeClr val="tx1"/>
                </a:solidFill>
                <a:latin typeface="+mn-lt"/>
                <a:ea typeface="+mn-ea"/>
                <a:cs typeface="+mn-cs"/>
              </a:rPr>
              <a:t>Eurozone</a:t>
            </a:r>
            <a:r>
              <a:rPr lang="en-US" sz="1200" kern="1200" dirty="0" smtClean="0">
                <a:solidFill>
                  <a:schemeClr val="tx1"/>
                </a:solidFill>
                <a:latin typeface="+mn-lt"/>
                <a:ea typeface="+mn-ea"/>
                <a:cs typeface="+mn-cs"/>
              </a:rPr>
              <a:t> could held approximately 25% of the outstanding debt of the </a:t>
            </a:r>
            <a:r>
              <a:rPr lang="en-US" sz="1200" kern="1200" dirty="0" err="1" smtClean="0">
                <a:solidFill>
                  <a:schemeClr val="tx1"/>
                </a:solidFill>
                <a:latin typeface="+mn-lt"/>
                <a:ea typeface="+mn-ea"/>
                <a:cs typeface="+mn-cs"/>
              </a:rPr>
              <a:t>Eurozone</a:t>
            </a:r>
            <a:r>
              <a:rPr lang="en-US" sz="1200" kern="1200" dirty="0" smtClean="0">
                <a:solidFill>
                  <a:schemeClr val="tx1"/>
                </a:solidFill>
                <a:latin typeface="+mn-lt"/>
                <a:ea typeface="+mn-ea"/>
                <a:cs typeface="+mn-cs"/>
              </a:rPr>
              <a:t> countries and 31% of the European shares and other equity in 2009.</a:t>
            </a:r>
            <a:r>
              <a:rPr lang="sk-SK" dirty="0" smtClean="0"/>
              <a:t> </a:t>
            </a:r>
            <a:r>
              <a:rPr lang="en-US" sz="1200" kern="1200" dirty="0" smtClean="0">
                <a:solidFill>
                  <a:schemeClr val="tx1"/>
                </a:solidFill>
                <a:latin typeface="+mn-lt"/>
                <a:ea typeface="+mn-ea"/>
                <a:cs typeface="+mn-cs"/>
              </a:rPr>
              <a:t>Bernard </a:t>
            </a:r>
            <a:r>
              <a:rPr lang="en-US" sz="1200" kern="1200" dirty="0" err="1" smtClean="0">
                <a:solidFill>
                  <a:schemeClr val="tx1"/>
                </a:solidFill>
                <a:latin typeface="+mn-lt"/>
                <a:ea typeface="+mn-ea"/>
                <a:cs typeface="+mn-cs"/>
              </a:rPr>
              <a:t>Delbecque</a:t>
            </a:r>
            <a:r>
              <a:rPr lang="en-US" sz="1200" kern="1200" dirty="0" smtClean="0">
                <a:solidFill>
                  <a:schemeClr val="tx1"/>
                </a:solidFill>
                <a:latin typeface="+mn-lt"/>
                <a:ea typeface="+mn-ea"/>
                <a:cs typeface="+mn-cs"/>
              </a:rPr>
              <a:t>: Key functions of asset management </a:t>
            </a:r>
            <a:r>
              <a:rPr lang="en-US" sz="1200" u="sng" kern="1200" dirty="0" smtClean="0">
                <a:solidFill>
                  <a:schemeClr val="tx1"/>
                </a:solidFill>
                <a:latin typeface="+mn-lt"/>
                <a:ea typeface="+mn-ea"/>
                <a:cs typeface="+mn-cs"/>
                <a:hlinkClick r:id="rId3"/>
              </a:rPr>
              <a:t>http://www.voxeu.org/index.php?q=node/7686</a:t>
            </a:r>
            <a:r>
              <a:rPr lang="en-US" sz="1200" kern="1200" dirty="0" smtClean="0">
                <a:solidFill>
                  <a:schemeClr val="tx1"/>
                </a:solidFill>
                <a:latin typeface="+mn-lt"/>
                <a:ea typeface="+mn-ea"/>
                <a:cs typeface="+mn-cs"/>
              </a:rPr>
              <a:t> accessed on May 28th, 2012</a:t>
            </a:r>
            <a:endParaRPr lang="sk-SK"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Char char="-"/>
              <a:tabLst/>
              <a:defRPr/>
            </a:pPr>
            <a:endParaRPr lang="sk-SK" sz="1200" kern="1200" dirty="0" smtClean="0">
              <a:solidFill>
                <a:schemeClr val="tx1"/>
              </a:solidFill>
              <a:latin typeface="+mn-lt"/>
              <a:ea typeface="+mn-ea"/>
              <a:cs typeface="+mn-cs"/>
            </a:endParaRPr>
          </a:p>
          <a:p>
            <a:pPr>
              <a:buFontTx/>
              <a:buChar char="-"/>
            </a:pPr>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4</a:t>
            </a:fld>
            <a:endParaRPr lang="sk-SK"/>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5</a:t>
            </a:fld>
            <a:endParaRPr lang="sk-SK"/>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k-SK" dirty="0" smtClean="0"/>
              <a:t>= rozna</a:t>
            </a:r>
            <a:r>
              <a:rPr lang="sk-SK" baseline="0" dirty="0" smtClean="0"/>
              <a:t> distribucia v Europe, GB </a:t>
            </a:r>
            <a:r>
              <a:rPr lang="en-US" baseline="0" dirty="0" smtClean="0"/>
              <a:t>46% </a:t>
            </a:r>
            <a:r>
              <a:rPr lang="en-US" baseline="0" dirty="0" err="1" smtClean="0"/>
              <a:t>akcie</a:t>
            </a:r>
            <a:r>
              <a:rPr lang="en-US" baseline="0" dirty="0" smtClean="0"/>
              <a:t>, GER, FRA </a:t>
            </a:r>
            <a:r>
              <a:rPr lang="en-US" baseline="0" dirty="0" err="1" smtClean="0"/>
              <a:t>iba</a:t>
            </a:r>
            <a:r>
              <a:rPr lang="en-US" baseline="0" dirty="0" smtClean="0"/>
              <a:t> 18%.. GER </a:t>
            </a:r>
            <a:r>
              <a:rPr lang="en-US" baseline="0" dirty="0" err="1" smtClean="0"/>
              <a:t>az</a:t>
            </a:r>
            <a:r>
              <a:rPr lang="en-US" baseline="0" dirty="0" smtClean="0"/>
              <a:t> 58% v </a:t>
            </a:r>
            <a:r>
              <a:rPr lang="en-US" baseline="0" dirty="0" err="1" smtClean="0"/>
              <a:t>bondoch</a:t>
            </a:r>
            <a:r>
              <a:rPr lang="en-US" baseline="0" dirty="0" smtClean="0"/>
              <a:t>..</a:t>
            </a:r>
          </a:p>
          <a:p>
            <a:r>
              <a:rPr lang="en-US" baseline="0" dirty="0" smtClean="0"/>
              <a:t>= </a:t>
            </a:r>
            <a:r>
              <a:rPr lang="en-US" baseline="0" dirty="0" err="1" smtClean="0"/>
              <a:t>rozna</a:t>
            </a:r>
            <a:r>
              <a:rPr lang="en-US" baseline="0" dirty="0" smtClean="0"/>
              <a:t> </a:t>
            </a:r>
            <a:r>
              <a:rPr lang="en-US" baseline="0" dirty="0" err="1" smtClean="0"/>
              <a:t>distribucia</a:t>
            </a:r>
            <a:r>
              <a:rPr lang="en-US" baseline="0" dirty="0" smtClean="0"/>
              <a:t> </a:t>
            </a:r>
            <a:r>
              <a:rPr lang="en-US" baseline="0" dirty="0" err="1" smtClean="0"/>
              <a:t>medzi</a:t>
            </a:r>
            <a:r>
              <a:rPr lang="en-US" baseline="0" dirty="0" smtClean="0"/>
              <a:t> IF a discretionary mandates</a:t>
            </a:r>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7</a:t>
            </a:fld>
            <a:endParaRPr lang="sk-SK"/>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Low interest rate environment,</a:t>
            </a:r>
            <a:r>
              <a:rPr lang="en-US" baseline="0" dirty="0" smtClean="0"/>
              <a:t> </a:t>
            </a:r>
            <a:r>
              <a:rPr lang="en-US" baseline="0" dirty="0" err="1" smtClean="0"/>
              <a:t>vlatility</a:t>
            </a:r>
            <a:r>
              <a:rPr lang="en-US" baseline="0" dirty="0" smtClean="0"/>
              <a:t> in equity markets and slow economic growth</a:t>
            </a:r>
          </a:p>
          <a:p>
            <a:pPr>
              <a:buFontTx/>
              <a:buChar char="-"/>
            </a:pPr>
            <a:r>
              <a:rPr lang="en-US" baseline="0" dirty="0" smtClean="0"/>
              <a:t>USA: bond, equity and hybrid funds to meet long term goals</a:t>
            </a:r>
          </a:p>
          <a:p>
            <a:pPr>
              <a:buFontTx/>
              <a:buChar char="-"/>
            </a:pPr>
            <a:r>
              <a:rPr lang="en-US" baseline="0" dirty="0" smtClean="0"/>
              <a:t>USA: MM funds = cash management of households and businesses</a:t>
            </a:r>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8</a:t>
            </a:fld>
            <a:endParaRPr lang="sk-SK"/>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sk-SK"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The history of mutual fund industry begins in the year 1774, when a Dutch broker named Abraham van </a:t>
            </a:r>
            <a:r>
              <a:rPr lang="en-GB" sz="1200" kern="1200" dirty="0" err="1" smtClean="0">
                <a:solidFill>
                  <a:schemeClr val="tx1"/>
                </a:solidFill>
                <a:latin typeface="+mn-lt"/>
                <a:ea typeface="+mn-ea"/>
                <a:cs typeface="+mn-cs"/>
              </a:rPr>
              <a:t>Ketwich</a:t>
            </a:r>
            <a:r>
              <a:rPr lang="en-GB" sz="1200" kern="1200" dirty="0" smtClean="0">
                <a:solidFill>
                  <a:schemeClr val="tx1"/>
                </a:solidFill>
                <a:latin typeface="+mn-lt"/>
                <a:ea typeface="+mn-ea"/>
                <a:cs typeface="+mn-cs"/>
              </a:rPr>
              <a:t> invited various individual investors to participate at an investment opportunity called </a:t>
            </a:r>
            <a:r>
              <a:rPr lang="en-GB" sz="1200" kern="1200" dirty="0" err="1" smtClean="0">
                <a:solidFill>
                  <a:schemeClr val="tx1"/>
                </a:solidFill>
                <a:latin typeface="+mn-lt"/>
                <a:ea typeface="+mn-ea"/>
                <a:cs typeface="+mn-cs"/>
              </a:rPr>
              <a:t>Eendragt</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Maakt</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Magt</a:t>
            </a:r>
            <a:r>
              <a:rPr lang="en-GB" sz="1200" kern="1200" dirty="0" smtClean="0">
                <a:solidFill>
                  <a:schemeClr val="tx1"/>
                </a:solidFill>
                <a:latin typeface="+mn-lt"/>
                <a:ea typeface="+mn-ea"/>
                <a:cs typeface="+mn-cs"/>
              </a:rPr>
              <a:t>, something what we would call today a closed-end investment trust. The main purpose of this fund was to raise bigger capital via offering it to many small investors that were supposed to get diversification of their investments in return. This idea of collective investing caught on gradually across Europe and eventually arrived in America as well. Today it represents one of the key investment vehicles for small and individual investors, who for example would like to get exposure to international financial markets. </a:t>
            </a:r>
            <a:endParaRPr lang="sk-SK" sz="1200" kern="1200" dirty="0" smtClean="0">
              <a:solidFill>
                <a:schemeClr val="tx1"/>
              </a:solidFill>
              <a:latin typeface="+mn-lt"/>
              <a:ea typeface="+mn-ea"/>
              <a:cs typeface="+mn-cs"/>
            </a:endParaRPr>
          </a:p>
          <a:p>
            <a:r>
              <a:rPr lang="en-GB" sz="1200" kern="1200" dirty="0" err="1" smtClean="0">
                <a:solidFill>
                  <a:schemeClr val="tx1"/>
                </a:solidFill>
                <a:latin typeface="+mn-lt"/>
                <a:ea typeface="+mn-ea"/>
                <a:cs typeface="+mn-cs"/>
              </a:rPr>
              <a:t>Rouwenhorst</a:t>
            </a:r>
            <a:r>
              <a:rPr lang="en-GB" sz="1200" kern="1200" dirty="0" smtClean="0">
                <a:solidFill>
                  <a:schemeClr val="tx1"/>
                </a:solidFill>
                <a:latin typeface="+mn-lt"/>
                <a:ea typeface="+mn-ea"/>
                <a:cs typeface="+mn-cs"/>
              </a:rPr>
              <a:t> (2004)</a:t>
            </a:r>
            <a:endParaRPr lang="sk-SK" sz="1200" kern="1200" dirty="0" smtClean="0">
              <a:solidFill>
                <a:schemeClr val="tx1"/>
              </a:solidFill>
              <a:latin typeface="+mn-lt"/>
              <a:ea typeface="+mn-ea"/>
              <a:cs typeface="+mn-cs"/>
            </a:endParaRPr>
          </a:p>
          <a:p>
            <a:endParaRPr lang="sk-SK" dirty="0" smtClean="0"/>
          </a:p>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9</a:t>
            </a:fld>
            <a:endParaRPr lang="sk-SK"/>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k-SK" sz="1200" dirty="0" smtClean="0"/>
              <a:t>i</a:t>
            </a:r>
            <a:r>
              <a:rPr kumimoji="0" lang="sk-SK" sz="1200" b="0" i="0" u="none" strike="noStrike" kern="1200" cap="none" spc="0" normalizeH="0" baseline="0" noProof="0" dirty="0" smtClean="0">
                <a:ln>
                  <a:noFill/>
                </a:ln>
                <a:solidFill>
                  <a:schemeClr val="tx1"/>
                </a:solidFill>
                <a:effectLst/>
                <a:uLnTx/>
                <a:uFillTx/>
                <a:latin typeface="+mn-lt"/>
                <a:ea typeface="+mn-ea"/>
                <a:cs typeface="+mn-cs"/>
              </a:rPr>
              <a:t>dentifikáciou</a:t>
            </a:r>
            <a:r>
              <a:rPr kumimoji="0" lang="sk-SK" sz="1200" b="0" i="0" u="none" strike="noStrike" kern="1200" cap="none" spc="0" normalizeH="0" noProof="0" dirty="0" smtClean="0">
                <a:ln>
                  <a:noFill/>
                </a:ln>
                <a:solidFill>
                  <a:schemeClr val="tx1"/>
                </a:solidFill>
                <a:effectLst/>
                <a:uLnTx/>
                <a:uFillTx/>
                <a:latin typeface="+mn-lt"/>
                <a:ea typeface="+mn-ea"/>
                <a:cs typeface="+mn-cs"/>
              </a:rPr>
              <a:t> mispriced securities a iných nedokonalostí trhu</a:t>
            </a:r>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11</a:t>
            </a:fld>
            <a:endParaRPr lang="sk-SK"/>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k-SK" dirty="0"/>
          </a:p>
        </p:txBody>
      </p:sp>
      <p:sp>
        <p:nvSpPr>
          <p:cNvPr id="4" name="Slide Number Placeholder 3"/>
          <p:cNvSpPr>
            <a:spLocks noGrp="1"/>
          </p:cNvSpPr>
          <p:nvPr>
            <p:ph type="sldNum" sz="quarter" idx="10"/>
          </p:nvPr>
        </p:nvSpPr>
        <p:spPr/>
        <p:txBody>
          <a:bodyPr/>
          <a:lstStyle/>
          <a:p>
            <a:fld id="{80102323-97ED-4B5A-8CB7-783909536250}" type="slidenum">
              <a:rPr lang="sk-SK" smtClean="0"/>
              <a:pPr/>
              <a:t>14</a:t>
            </a:fld>
            <a:endParaRPr lang="sk-SK"/>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DD1F22F-5AFA-4441-AE49-F5771FC06191}" type="datetime1">
              <a:rPr lang="en-US" smtClean="0"/>
              <a:pPr/>
              <a:t>11/5/2012</a:t>
            </a:fld>
            <a:endParaRPr lang="en-US"/>
          </a:p>
        </p:txBody>
      </p:sp>
      <p:sp>
        <p:nvSpPr>
          <p:cNvPr id="17" name="Footer Placeholder 16"/>
          <p:cNvSpPr>
            <a:spLocks noGrp="1"/>
          </p:cNvSpPr>
          <p:nvPr>
            <p:ph type="ftr" sz="quarter" idx="11"/>
          </p:nvPr>
        </p:nvSpPr>
        <p:spPr/>
        <p:txBody>
          <a:bodyPr/>
          <a:lstStyle/>
          <a:p>
            <a:r>
              <a:rPr kumimoji="0" lang="it-IT" smtClean="0"/>
              <a:t>Kolektívne investovanie 2012 - Trnava, 10.11.12</a:t>
            </a:r>
            <a:endParaRPr kumimoji="0"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294C92D-0306-4E69-9CD3-20855E849650}" type="slidenum">
              <a:rPr kumimoji="0" lang="en-US" smtClean="0"/>
              <a:pPr/>
              <a:t>‹#›</a:t>
            </a:fld>
            <a:endParaRPr kumimoji="0"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4672FD-4440-4996-9BCA-A9873CCA43BA}" type="datetime1">
              <a:rPr lang="en-US" smtClean="0"/>
              <a:pPr/>
              <a:t>11/5/2012</a:t>
            </a:fld>
            <a:endParaRPr lang="en-US"/>
          </a:p>
        </p:txBody>
      </p:sp>
      <p:sp>
        <p:nvSpPr>
          <p:cNvPr id="5" name="Footer Placeholder 4"/>
          <p:cNvSpPr>
            <a:spLocks noGrp="1"/>
          </p:cNvSpPr>
          <p:nvPr>
            <p:ph type="ftr" sz="quarter" idx="11"/>
          </p:nvPr>
        </p:nvSpPr>
        <p:spPr/>
        <p:txBody>
          <a:bodyPr/>
          <a:lstStyle/>
          <a:p>
            <a:r>
              <a:rPr kumimoji="0" lang="it-IT" smtClean="0"/>
              <a:t>Kolektívne investovanie 2012 - Trnava, 10.11.12</a:t>
            </a:r>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AE5-BEF9-4A5E-BBA9-0C488D4CF3FC}" type="datetime1">
              <a:rPr lang="en-US" smtClean="0"/>
              <a:pPr/>
              <a:t>11/5/2012</a:t>
            </a:fld>
            <a:endParaRPr lang="en-US"/>
          </a:p>
        </p:txBody>
      </p:sp>
      <p:sp>
        <p:nvSpPr>
          <p:cNvPr id="5" name="Footer Placeholder 4"/>
          <p:cNvSpPr>
            <a:spLocks noGrp="1"/>
          </p:cNvSpPr>
          <p:nvPr>
            <p:ph type="ftr" sz="quarter" idx="11"/>
          </p:nvPr>
        </p:nvSpPr>
        <p:spPr/>
        <p:txBody>
          <a:bodyPr/>
          <a:lstStyle/>
          <a:p>
            <a:r>
              <a:rPr kumimoji="0" lang="it-IT" smtClean="0"/>
              <a:t>Kolektívne investovanie 2012 - Trnava, 10.11.12</a:t>
            </a:r>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3971925"/>
            <a:ext cx="7772400" cy="1362075"/>
          </a:xfrm>
          <a:prstGeom prst="rect">
            <a:avLst/>
          </a:prstGeom>
        </p:spPr>
        <p:txBody>
          <a:bodyPr anchor="t">
            <a:noAutofit/>
          </a:bodyPr>
          <a:lstStyle>
            <a:lvl1pPr algn="r">
              <a:defRPr sz="54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990600" y="2471738"/>
            <a:ext cx="7772400" cy="1500187"/>
          </a:xfrm>
          <a:prstGeom prst="rect">
            <a:avLst/>
          </a:prstGeom>
        </p:spPr>
        <p:txBody>
          <a:bodyPr anchor="b"/>
          <a:lstStyle>
            <a:lvl1pPr marL="0" indent="0" algn="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D010873-81A0-40B6-8BBF-EB391992EA45}" type="datetime1">
              <a:rPr lang="en-US" smtClean="0"/>
              <a:pPr/>
              <a:t>11/5/2012</a:t>
            </a:fld>
            <a:endParaRPr lang="en-US"/>
          </a:p>
        </p:txBody>
      </p:sp>
      <p:sp>
        <p:nvSpPr>
          <p:cNvPr id="5" name="Footer Placeholder 4"/>
          <p:cNvSpPr>
            <a:spLocks noGrp="1"/>
          </p:cNvSpPr>
          <p:nvPr>
            <p:ph type="ftr" sz="quarter" idx="11"/>
          </p:nvPr>
        </p:nvSpPr>
        <p:spPr/>
        <p:txBody>
          <a:bodyPr/>
          <a:lstStyle/>
          <a:p>
            <a:r>
              <a:rPr kumimoji="0" lang="it-IT" smtClean="0"/>
              <a:t>Kolektívne investovanie 2012 - Trnava, 10.11.12</a:t>
            </a:r>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4F02653-8C20-47B0-B017-67B0AC37F445}" type="datetime1">
              <a:rPr lang="en-US" smtClean="0"/>
              <a:pPr/>
              <a:t>11/5/2012</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kumimoji="0" lang="it-IT" smtClean="0"/>
              <a:t>Kolektívne investovanie 2012 - Trnava, 10.11.12</a:t>
            </a:r>
            <a:endParaRPr kumimoji="0"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294C92D-0306-4E69-9CD3-20855E84965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B19D78B-CE43-4C46-BDC9-E7A9DE85EC9B}" type="datetime1">
              <a:rPr lang="en-US" smtClean="0"/>
              <a:pPr/>
              <a:t>11/5/2012</a:t>
            </a:fld>
            <a:endParaRPr lang="en-US"/>
          </a:p>
        </p:txBody>
      </p:sp>
      <p:sp>
        <p:nvSpPr>
          <p:cNvPr id="6" name="Footer Placeholder 5"/>
          <p:cNvSpPr>
            <a:spLocks noGrp="1"/>
          </p:cNvSpPr>
          <p:nvPr>
            <p:ph type="ftr" sz="quarter" idx="11"/>
          </p:nvPr>
        </p:nvSpPr>
        <p:spPr/>
        <p:txBody>
          <a:bodyPr/>
          <a:lstStyle/>
          <a:p>
            <a:r>
              <a:rPr kumimoji="0" lang="it-IT" smtClean="0"/>
              <a:t>Kolektívne investovanie 2012 - Trnava, 10.11.12</a:t>
            </a:r>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75D0A14-D0C1-4EF2-B14F-FFED99D8AA6C}" type="datetime1">
              <a:rPr lang="en-US" smtClean="0"/>
              <a:pPr/>
              <a:t>11/5/2012</a:t>
            </a:fld>
            <a:endParaRPr lang="en-US"/>
          </a:p>
        </p:txBody>
      </p:sp>
      <p:sp>
        <p:nvSpPr>
          <p:cNvPr id="8" name="Footer Placeholder 7"/>
          <p:cNvSpPr>
            <a:spLocks noGrp="1"/>
          </p:cNvSpPr>
          <p:nvPr>
            <p:ph type="ftr" sz="quarter" idx="11"/>
          </p:nvPr>
        </p:nvSpPr>
        <p:spPr/>
        <p:txBody>
          <a:bodyPr/>
          <a:lstStyle/>
          <a:p>
            <a:r>
              <a:rPr kumimoji="0" lang="it-IT" smtClean="0"/>
              <a:t>Kolektívne investovanie 2012 - Trnava, 10.11.12</a:t>
            </a:r>
            <a:endParaRPr kumimoji="0" lang="en-US"/>
          </a:p>
        </p:txBody>
      </p:sp>
      <p:sp>
        <p:nvSpPr>
          <p:cNvPr id="9" name="Slide Number Placeholder 8"/>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0A1A86-1E92-4E5F-8FB0-26C63ECB5A60}" type="datetime1">
              <a:rPr lang="en-US" smtClean="0"/>
              <a:pPr/>
              <a:t>11/5/2012</a:t>
            </a:fld>
            <a:endParaRPr lang="en-US"/>
          </a:p>
        </p:txBody>
      </p:sp>
      <p:sp>
        <p:nvSpPr>
          <p:cNvPr id="4" name="Footer Placeholder 3"/>
          <p:cNvSpPr>
            <a:spLocks noGrp="1"/>
          </p:cNvSpPr>
          <p:nvPr>
            <p:ph type="ftr" sz="quarter" idx="11"/>
          </p:nvPr>
        </p:nvSpPr>
        <p:spPr/>
        <p:txBody>
          <a:bodyPr/>
          <a:lstStyle/>
          <a:p>
            <a:r>
              <a:rPr kumimoji="0" lang="it-IT" smtClean="0"/>
              <a:t>Kolektívne investovanie 2012 - Trnava, 10.11.12</a:t>
            </a:r>
            <a:endParaRPr kumimoji="0" lang="en-US"/>
          </a:p>
        </p:txBody>
      </p:sp>
      <p:sp>
        <p:nvSpPr>
          <p:cNvPr id="5" name="Slide Number Placeholder 4"/>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8461F-DF53-4DF7-8C1F-E92CF55B936A}" type="datetime1">
              <a:rPr lang="en-US" smtClean="0"/>
              <a:pPr/>
              <a:t>11/5/2012</a:t>
            </a:fld>
            <a:endParaRPr lang="en-US"/>
          </a:p>
        </p:txBody>
      </p:sp>
      <p:sp>
        <p:nvSpPr>
          <p:cNvPr id="3" name="Footer Placeholder 2"/>
          <p:cNvSpPr>
            <a:spLocks noGrp="1"/>
          </p:cNvSpPr>
          <p:nvPr>
            <p:ph type="ftr" sz="quarter" idx="11"/>
          </p:nvPr>
        </p:nvSpPr>
        <p:spPr/>
        <p:txBody>
          <a:bodyPr/>
          <a:lstStyle/>
          <a:p>
            <a:r>
              <a:rPr kumimoji="0" lang="it-IT" smtClean="0"/>
              <a:t>Kolektívne investovanie 2012 - Trnava, 10.11.12</a:t>
            </a:r>
            <a:endParaRPr kumimoji="0" lang="en-US"/>
          </a:p>
        </p:txBody>
      </p:sp>
      <p:sp>
        <p:nvSpPr>
          <p:cNvPr id="4" name="Slide Number Placeholder 3"/>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3997AE-63BE-4DE4-83A0-EE7992798114}" type="datetime1">
              <a:rPr lang="en-US" smtClean="0"/>
              <a:pPr/>
              <a:t>11/5/2012</a:t>
            </a:fld>
            <a:endParaRPr lang="en-US"/>
          </a:p>
        </p:txBody>
      </p:sp>
      <p:sp>
        <p:nvSpPr>
          <p:cNvPr id="6" name="Footer Placeholder 5"/>
          <p:cNvSpPr>
            <a:spLocks noGrp="1"/>
          </p:cNvSpPr>
          <p:nvPr>
            <p:ph type="ftr" sz="quarter" idx="11"/>
          </p:nvPr>
        </p:nvSpPr>
        <p:spPr/>
        <p:txBody>
          <a:bodyPr/>
          <a:lstStyle/>
          <a:p>
            <a:r>
              <a:rPr kumimoji="0" lang="it-IT" smtClean="0"/>
              <a:t>Kolektívne investovanie 2012 - Trnava, 10.11.12</a:t>
            </a:r>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91DD7A7-5563-434D-A761-ACBC64910764}" type="datetime1">
              <a:rPr lang="en-US" smtClean="0"/>
              <a:pPr/>
              <a:t>11/5/2012</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kumimoji="0" lang="it-IT" smtClean="0"/>
              <a:t>Kolektívne investovanie 2012 - Trnava, 10.11.12</a:t>
            </a:r>
            <a:endParaRPr kumimoji="0" lang="en-US"/>
          </a:p>
        </p:txBody>
      </p:sp>
      <p:sp>
        <p:nvSpPr>
          <p:cNvPr id="7" name="Slide Number Placeholder 6"/>
          <p:cNvSpPr>
            <a:spLocks noGrp="1"/>
          </p:cNvSpPr>
          <p:nvPr>
            <p:ph type="sldNum" sz="quarter" idx="12"/>
          </p:nvPr>
        </p:nvSpPr>
        <p:spPr>
          <a:xfrm>
            <a:off x="146304" y="6208776"/>
            <a:ext cx="457200" cy="457200"/>
          </a:xfrm>
        </p:spPr>
        <p:txBody>
          <a:bodyPr/>
          <a:lstStyle/>
          <a:p>
            <a:fld id="{6294C92D-0306-4E69-9CD3-20855E849650}" type="slidenum">
              <a:rPr kumimoji="0" lang="en-US" smtClean="0"/>
              <a:pPr/>
              <a:t>‹#›</a:t>
            </a:fld>
            <a:endParaRPr kumimoji="0"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lgn="r" eaLnBrk="1" latinLnBrk="0" hangingPunct="1"/>
            <a:fld id="{74B98C37-3E32-42E5-B560-007EB32C9858}" type="datetime1">
              <a:rPr lang="en-US" smtClean="0"/>
              <a:pPr algn="r" eaLnBrk="1" latinLnBrk="0" hangingPunct="1"/>
              <a:t>11/5/2012</a:t>
            </a:fld>
            <a:endParaRPr lang="en-US" sz="1200">
              <a:solidFill>
                <a:schemeClr val="bg2">
                  <a:shade val="50000"/>
                </a:schemeClr>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kumimoji="0" lang="it-IT" sz="1200" smtClean="0">
                <a:solidFill>
                  <a:schemeClr val="bg2">
                    <a:shade val="50000"/>
                  </a:schemeClr>
                </a:solidFill>
                <a:effectLst/>
              </a:rPr>
              <a:t>Kolektívne investovanie 2012 - Trnava, 10.11.12</a:t>
            </a:r>
            <a:endParaRPr kumimoji="0" lang="en-US" sz="1200">
              <a:solidFill>
                <a:schemeClr val="bg2">
                  <a:shade val="50000"/>
                </a:schemeClr>
              </a:solidFill>
              <a:effectLst/>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lgn="ctr" eaLnBrk="1" latinLnBrk="0" hangingPunct="1"/>
            <a:fld id="{6294C92D-0306-4E69-9CD3-20855E849650}" type="slidenum">
              <a:rPr kumimoji="0" lang="en-US" smtClean="0"/>
              <a:pPr algn="ctr" eaLnBrk="1" latinLnBrk="0" hangingPunct="1"/>
              <a:t>‹#›</a:t>
            </a:fld>
            <a:endParaRPr kumimoji="0" lang="en-US" sz="1200">
              <a:solidFill>
                <a:schemeClr val="bg2">
                  <a:shade val="50000"/>
                </a:schemeClr>
              </a:solidFill>
              <a:effectLst/>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391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2" tx1="lt1" bg2="dk1" tx2="lt2" accent1="accent1" accent2="accent2" accent3="accent3" accent4="accent4" accent5="accent5" accent6="accent6" hlink="hlink" folHlink="folHlink"/>
  <p:sldLayoutIdLst>
    <p:sldLayoutId id="2147483697" r:id="rId1"/>
  </p:sldLayoutIdLst>
  <p:transition>
    <p:fade/>
  </p:transition>
  <p:hf hdr="0" dt="0"/>
  <p:txStyles>
    <p:titleStyle>
      <a:lvl1pPr algn="ctr" rtl="0" eaLnBrk="1" fontAlgn="base" hangingPunct="1">
        <a:spcBef>
          <a:spcPct val="0"/>
        </a:spcBef>
        <a:spcAft>
          <a:spcPct val="0"/>
        </a:spcAft>
        <a:defRPr sz="4400">
          <a:solidFill>
            <a:schemeClr val="accent2">
              <a:lumMod val="75000"/>
            </a:schemeClr>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accent2">
              <a:lumMod val="75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accent2">
              <a:lumMod val="75000"/>
            </a:schemeClr>
          </a:solidFill>
          <a:latin typeface="+mn-lt"/>
        </a:defRPr>
      </a:lvl2pPr>
      <a:lvl3pPr marL="1143000" indent="-228600" algn="l" rtl="0" eaLnBrk="1" fontAlgn="base" hangingPunct="1">
        <a:spcBef>
          <a:spcPct val="20000"/>
        </a:spcBef>
        <a:spcAft>
          <a:spcPct val="0"/>
        </a:spcAft>
        <a:buChar char="•"/>
        <a:defRPr sz="2400">
          <a:solidFill>
            <a:schemeClr val="accent2">
              <a:lumMod val="75000"/>
            </a:schemeClr>
          </a:solidFill>
          <a:latin typeface="+mn-lt"/>
        </a:defRPr>
      </a:lvl3pPr>
      <a:lvl4pPr marL="1600200" indent="-228600" algn="l" rtl="0" eaLnBrk="1" fontAlgn="base" hangingPunct="1">
        <a:spcBef>
          <a:spcPct val="20000"/>
        </a:spcBef>
        <a:spcAft>
          <a:spcPct val="0"/>
        </a:spcAft>
        <a:buChar char="–"/>
        <a:defRPr sz="2000">
          <a:solidFill>
            <a:schemeClr val="accent2">
              <a:lumMod val="75000"/>
            </a:schemeClr>
          </a:solidFill>
          <a:latin typeface="+mn-lt"/>
        </a:defRPr>
      </a:lvl4pPr>
      <a:lvl5pPr marL="2057400" indent="-228600" algn="l" rtl="0" eaLnBrk="1" fontAlgn="base" hangingPunct="1">
        <a:spcBef>
          <a:spcPct val="20000"/>
        </a:spcBef>
        <a:spcAft>
          <a:spcPct val="0"/>
        </a:spcAft>
        <a:buChar char="»"/>
        <a:defRPr sz="2000">
          <a:solidFill>
            <a:schemeClr val="accent2">
              <a:lumMod val="75000"/>
            </a:schemeClr>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sk-SK" sz="3200" dirty="0" smtClean="0"/>
              <a:t>Je budúcnosť podielových fondov v aktívnom portfólio manažmente?</a:t>
            </a:r>
            <a:endParaRPr lang="sk-SK" sz="3200" dirty="0"/>
          </a:p>
        </p:txBody>
      </p:sp>
      <p:sp>
        <p:nvSpPr>
          <p:cNvPr id="7" name="Text Placeholder 6"/>
          <p:cNvSpPr>
            <a:spLocks noGrp="1"/>
          </p:cNvSpPr>
          <p:nvPr>
            <p:ph type="body" idx="1"/>
          </p:nvPr>
        </p:nvSpPr>
        <p:spPr/>
        <p:txBody>
          <a:bodyPr/>
          <a:lstStyle/>
          <a:p>
            <a:r>
              <a:rPr lang="en-US" dirty="0" smtClean="0"/>
              <a:t>Tom</a:t>
            </a:r>
            <a:r>
              <a:rPr lang="sk-SK" dirty="0" smtClean="0"/>
              <a:t>áš Cár, VÚB AM</a:t>
            </a:r>
            <a:endParaRPr lang="en-US" dirty="0"/>
          </a:p>
        </p:txBody>
      </p:sp>
      <p:sp>
        <p:nvSpPr>
          <p:cNvPr id="4" name="Text Placeholder 6"/>
          <p:cNvSpPr txBox="1">
            <a:spLocks/>
          </p:cNvSpPr>
          <p:nvPr/>
        </p:nvSpPr>
        <p:spPr>
          <a:xfrm>
            <a:off x="1014442" y="5072085"/>
            <a:ext cx="7772400" cy="1500187"/>
          </a:xfrm>
          <a:prstGeom prst="rect">
            <a:avLst/>
          </a:prstGeom>
        </p:spPr>
        <p:txBody>
          <a:bodyPr vert="horz" lIns="91440" tIns="45720" rIns="91440" bIns="45720" rtlCol="0" anchor="b">
            <a:normAutofit/>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Kolektívne investovanie </a:t>
            </a: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201</a:t>
            </a:r>
            <a:r>
              <a:rPr kumimoji="0" lang="en-US" sz="1200" b="0" i="0" u="none" strike="noStrike" kern="0" cap="none" spc="0" normalizeH="0" baseline="0" noProof="0" dirty="0" smtClean="0">
                <a:ln>
                  <a:noFill/>
                </a:ln>
                <a:solidFill>
                  <a:schemeClr val="accent2">
                    <a:lumMod val="75000"/>
                  </a:schemeClr>
                </a:solidFill>
                <a:effectLst/>
                <a:uLnTx/>
                <a:uFillTx/>
                <a:latin typeface="+mn-lt"/>
                <a:ea typeface="+mn-ea"/>
                <a:cs typeface="+mn-cs"/>
              </a:rPr>
              <a:t>2</a:t>
            </a:r>
            <a:endPar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10.11.12,</a:t>
            </a:r>
            <a:r>
              <a:rPr kumimoji="0" lang="sk-SK" sz="1200" b="0" i="0" u="none" strike="noStrike" kern="0" cap="none" spc="0" normalizeH="0" noProof="0" dirty="0" smtClean="0">
                <a:ln>
                  <a:noFill/>
                </a:ln>
                <a:solidFill>
                  <a:schemeClr val="accent2">
                    <a:lumMod val="75000"/>
                  </a:schemeClr>
                </a:solidFill>
                <a:effectLst/>
                <a:uLnTx/>
                <a:uFillTx/>
                <a:latin typeface="+mn-lt"/>
                <a:ea typeface="+mn-ea"/>
                <a:cs typeface="+mn-cs"/>
              </a:rPr>
              <a:t> Trnava</a:t>
            </a:r>
            <a:endParaRPr kumimoji="0" lang="en-US" sz="1200" b="0" i="0" u="none" strike="noStrike" kern="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latin typeface="Times New Roman" pitchFamily="18" charset="0"/>
                <a:cs typeface="Times New Roman" pitchFamily="18" charset="0"/>
              </a:rPr>
              <a:t>Aktívny vs. Pasívny portfolio management</a:t>
            </a:r>
          </a:p>
        </p:txBody>
      </p:sp>
      <p:pic>
        <p:nvPicPr>
          <p:cNvPr id="8" name="Content Placeholder 7" descr="FT-active-manager.jpg"/>
          <p:cNvPicPr>
            <a:picLocks noGrp="1" noChangeAspect="1"/>
          </p:cNvPicPr>
          <p:nvPr>
            <p:ph sz="quarter" idx="1"/>
          </p:nvPr>
        </p:nvPicPr>
        <p:blipFill>
          <a:blip r:embed="rId2" cstate="print"/>
          <a:stretch>
            <a:fillRect/>
          </a:stretch>
        </p:blipFill>
        <p:spPr>
          <a:xfrm>
            <a:off x="1071538" y="1500174"/>
            <a:ext cx="7500990" cy="4557586"/>
          </a:xfrm>
        </p:spPr>
      </p:pic>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10</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solidFill>
                  <a:srgbClr val="FF0000"/>
                </a:solidFill>
                <a:latin typeface="Times New Roman" pitchFamily="18" charset="0"/>
                <a:cs typeface="Times New Roman" pitchFamily="18" charset="0"/>
              </a:rPr>
              <a:t>Aktívny</a:t>
            </a:r>
            <a:r>
              <a:rPr lang="sk-SK" sz="3200" b="1" dirty="0" smtClean="0">
                <a:latin typeface="Times New Roman" pitchFamily="18" charset="0"/>
                <a:cs typeface="Times New Roman" pitchFamily="18" charset="0"/>
              </a:rPr>
              <a:t> </a:t>
            </a:r>
            <a:r>
              <a:rPr lang="sk-SK" sz="3200" dirty="0" smtClean="0">
                <a:latin typeface="Times New Roman" pitchFamily="18" charset="0"/>
                <a:cs typeface="Times New Roman" pitchFamily="18" charset="0"/>
              </a:rPr>
              <a:t>vs. Pasívny portfolio management</a:t>
            </a:r>
          </a:p>
        </p:txBody>
      </p:sp>
      <p:pic>
        <p:nvPicPr>
          <p:cNvPr id="8" name="Content Placeholder 7" descr="FT-active-manager.jpg"/>
          <p:cNvPicPr>
            <a:picLocks noGrp="1" noChangeAspect="1"/>
          </p:cNvPicPr>
          <p:nvPr>
            <p:ph sz="quarter" idx="1"/>
          </p:nvPr>
        </p:nvPicPr>
        <p:blipFill>
          <a:blip r:embed="rId3" cstate="print"/>
          <a:srcRect r="50476"/>
          <a:stretch>
            <a:fillRect/>
          </a:stretch>
        </p:blipFill>
        <p:spPr>
          <a:xfrm>
            <a:off x="1071538" y="1500174"/>
            <a:ext cx="3714776" cy="4557586"/>
          </a:xfrm>
        </p:spPr>
      </p:pic>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11</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9" name="Content Placeholder 4"/>
          <p:cNvSpPr txBox="1">
            <a:spLocks/>
          </p:cNvSpPr>
          <p:nvPr/>
        </p:nvSpPr>
        <p:spPr>
          <a:xfrm>
            <a:off x="4857752" y="1600200"/>
            <a:ext cx="4071966"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baseline="0" dirty="0" smtClean="0">
                <a:latin typeface="Times New Roman" pitchFamily="18" charset="0"/>
                <a:cs typeface="Times New Roman" pitchFamily="18" charset="0"/>
              </a:rPr>
              <a:t>Snaha o </a:t>
            </a:r>
            <a:r>
              <a:rPr lang="sk-SK" sz="2600" b="1" baseline="0" dirty="0" smtClean="0">
                <a:latin typeface="Times New Roman" pitchFamily="18" charset="0"/>
                <a:cs typeface="Times New Roman" pitchFamily="18" charset="0"/>
              </a:rPr>
              <a:t>PRIDANÚ HODNOTU</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baseline="0" dirty="0" smtClean="0">
                <a:latin typeface="Times New Roman" pitchFamily="18" charset="0"/>
                <a:cs typeface="Times New Roman" pitchFamily="18" charset="0"/>
              </a:rPr>
              <a:t>prekonaním trhu, indexu</a:t>
            </a:r>
            <a:r>
              <a:rPr lang="sk-SK" sz="2600" dirty="0" smtClean="0">
                <a:latin typeface="Times New Roman" pitchFamily="18" charset="0"/>
                <a:cs typeface="Times New Roman" pitchFamily="18" charset="0"/>
              </a:rPr>
              <a:t> alebo peers,</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dirty="0" smtClean="0">
                <a:latin typeface="Times New Roman" pitchFamily="18" charset="0"/>
                <a:cs typeface="Times New Roman" pitchFamily="18" charset="0"/>
              </a:rPr>
              <a:t>security selection,</a:t>
            </a:r>
            <a:endPar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dirty="0" smtClean="0">
                <a:latin typeface="Times New Roman" pitchFamily="18" charset="0"/>
                <a:cs typeface="Times New Roman" pitchFamily="18" charset="0"/>
              </a:rPr>
              <a:t>market timing,</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vďaka schopnostiam manažéra,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dirty="0" smtClean="0">
                <a:latin typeface="Times New Roman" pitchFamily="18" charset="0"/>
                <a:cs typeface="Times New Roman" pitchFamily="18" charset="0"/>
              </a:rPr>
              <a:t>za vyšší </a:t>
            </a:r>
            <a:r>
              <a:rPr lang="sk-SK" sz="2600" b="1" dirty="0" smtClean="0">
                <a:latin typeface="Times New Roman" pitchFamily="18" charset="0"/>
                <a:cs typeface="Times New Roman" pitchFamily="18" charset="0"/>
              </a:rPr>
              <a:t>poplatok</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latin typeface="Times New Roman" pitchFamily="18" charset="0"/>
                <a:cs typeface="Times New Roman" pitchFamily="18" charset="0"/>
              </a:rPr>
              <a:t>Aktívny vs. </a:t>
            </a:r>
            <a:r>
              <a:rPr lang="sk-SK" sz="3200" dirty="0" smtClean="0">
                <a:solidFill>
                  <a:srgbClr val="2D96A1"/>
                </a:solidFill>
                <a:latin typeface="Times New Roman" pitchFamily="18" charset="0"/>
                <a:cs typeface="Times New Roman" pitchFamily="18" charset="0"/>
              </a:rPr>
              <a:t>Pasívny</a:t>
            </a:r>
            <a:r>
              <a:rPr lang="sk-SK" sz="3200" b="1" dirty="0" smtClean="0">
                <a:latin typeface="Times New Roman" pitchFamily="18" charset="0"/>
                <a:cs typeface="Times New Roman" pitchFamily="18" charset="0"/>
              </a:rPr>
              <a:t> </a:t>
            </a:r>
            <a:r>
              <a:rPr lang="sk-SK" sz="3200" dirty="0" smtClean="0">
                <a:latin typeface="Times New Roman" pitchFamily="18" charset="0"/>
                <a:cs typeface="Times New Roman" pitchFamily="18" charset="0"/>
              </a:rPr>
              <a:t>portfolio management</a:t>
            </a:r>
          </a:p>
        </p:txBody>
      </p:sp>
      <p:pic>
        <p:nvPicPr>
          <p:cNvPr id="8" name="Content Placeholder 7" descr="FT-active-manager.jpg"/>
          <p:cNvPicPr>
            <a:picLocks noGrp="1" noChangeAspect="1"/>
          </p:cNvPicPr>
          <p:nvPr>
            <p:ph sz="quarter" idx="1"/>
          </p:nvPr>
        </p:nvPicPr>
        <p:blipFill>
          <a:blip r:embed="rId2" cstate="print"/>
          <a:srcRect l="49524"/>
          <a:stretch>
            <a:fillRect/>
          </a:stretch>
        </p:blipFill>
        <p:spPr>
          <a:xfrm>
            <a:off x="4786314" y="1500174"/>
            <a:ext cx="3786214" cy="4557586"/>
          </a:xfrm>
        </p:spPr>
      </p:pic>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12</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9" name="Content Placeholder 4"/>
          <p:cNvSpPr txBox="1">
            <a:spLocks/>
          </p:cNvSpPr>
          <p:nvPr/>
        </p:nvSpPr>
        <p:spPr>
          <a:xfrm>
            <a:off x="857224" y="1500174"/>
            <a:ext cx="3929090"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baseline="0" dirty="0" smtClean="0">
                <a:latin typeface="Times New Roman" pitchFamily="18" charset="0"/>
                <a:cs typeface="Times New Roman" pitchFamily="18" charset="0"/>
              </a:rPr>
              <a:t>Viera v efektívne trhy</a:t>
            </a:r>
          </a:p>
          <a:p>
            <a:pPr marL="274320" indent="-274320">
              <a:spcBef>
                <a:spcPts val="580"/>
              </a:spcBef>
              <a:buClr>
                <a:schemeClr val="accent1"/>
              </a:buClr>
              <a:buSzPct val="85000"/>
              <a:buFont typeface="Wingdings 2"/>
              <a:buChar char=""/>
            </a:pPr>
            <a:r>
              <a:rPr lang="sk-SK" sz="2600" dirty="0" smtClean="0">
                <a:latin typeface="Times New Roman" pitchFamily="18" charset="0"/>
                <a:cs typeface="Times New Roman" pitchFamily="18" charset="0"/>
              </a:rPr>
              <a:t>Nižšie náklady</a:t>
            </a:r>
          </a:p>
          <a:p>
            <a:pPr marL="274320" indent="-274320">
              <a:spcBef>
                <a:spcPts val="580"/>
              </a:spcBef>
              <a:buClr>
                <a:schemeClr val="accent1"/>
              </a:buClr>
              <a:buSzPct val="85000"/>
              <a:buFont typeface="Wingdings 2"/>
              <a:buChar char=""/>
            </a:pPr>
            <a:r>
              <a:rPr lang="sk-SK" sz="2600" dirty="0" smtClean="0">
                <a:latin typeface="Times New Roman" pitchFamily="18" charset="0"/>
                <a:cs typeface="Times New Roman" pitchFamily="18" charset="0"/>
              </a:rPr>
              <a:t>Daňová optimalizácia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dirty="0" smtClean="0">
                <a:latin typeface="Times New Roman" pitchFamily="18" charset="0"/>
                <a:cs typeface="Times New Roman" pitchFamily="18" charset="0"/>
              </a:rPr>
              <a:t>Replikácia indexu</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Menšie riziko</a:t>
            </a: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omylu (ale aj neflexibilita)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latin typeface="Times New Roman" pitchFamily="18" charset="0"/>
                <a:cs typeface="Times New Roman" pitchFamily="18" charset="0"/>
              </a:rPr>
              <a:t>Aktívny vs. Pasívny portfolio management</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13</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9218" name="Picture 2" descr="d:\data\tcar\Desktop\KI 2013\2 active vs passive\lipper.jpg"/>
          <p:cNvPicPr>
            <a:picLocks noChangeAspect="1" noChangeArrowheads="1"/>
          </p:cNvPicPr>
          <p:nvPr/>
        </p:nvPicPr>
        <p:blipFill>
          <a:blip r:embed="rId2" cstate="print"/>
          <a:srcRect/>
          <a:stretch>
            <a:fillRect/>
          </a:stretch>
        </p:blipFill>
        <p:spPr bwMode="auto">
          <a:xfrm>
            <a:off x="1214414" y="1428736"/>
            <a:ext cx="7000924" cy="4685630"/>
          </a:xfrm>
          <a:prstGeom prst="rect">
            <a:avLst/>
          </a:prstGeom>
          <a:noFill/>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latin typeface="Times New Roman" pitchFamily="18" charset="0"/>
                <a:cs typeface="Times New Roman" pitchFamily="18" charset="0"/>
              </a:rPr>
              <a:t>Aktívny vs. Pasívny portfolio management – Aktívny management je </a:t>
            </a:r>
            <a:r>
              <a:rPr lang="sk-SK" sz="3200" b="1" dirty="0" smtClean="0">
                <a:latin typeface="Times New Roman" pitchFamily="18" charset="0"/>
                <a:cs typeface="Times New Roman" pitchFamily="18" charset="0"/>
              </a:rPr>
              <a:t>o predpovedaní</a:t>
            </a:r>
            <a:r>
              <a:rPr lang="sk-SK" sz="3200" dirty="0" smtClean="0">
                <a:latin typeface="Times New Roman" pitchFamily="18" charset="0"/>
                <a:cs typeface="Times New Roman" pitchFamily="18" charset="0"/>
              </a:rPr>
              <a:t>!!!</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14</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8" name="Content Placeholder 8"/>
          <p:cNvSpPr>
            <a:spLocks noGrp="1"/>
          </p:cNvSpPr>
          <p:nvPr>
            <p:ph sz="quarter" idx="1"/>
          </p:nvPr>
        </p:nvSpPr>
        <p:spPr>
          <a:xfrm>
            <a:off x="914400" y="1447800"/>
            <a:ext cx="7772400" cy="4572000"/>
          </a:xfrm>
        </p:spPr>
        <p:txBody>
          <a:bodyPr>
            <a:normAutofit/>
          </a:bodyPr>
          <a:lstStyle/>
          <a:p>
            <a:endParaRPr lang="sk-SK" dirty="0" smtClean="0">
              <a:latin typeface="Times New Roman" pitchFamily="18" charset="0"/>
              <a:cs typeface="Times New Roman" pitchFamily="18" charset="0"/>
            </a:endParaRPr>
          </a:p>
          <a:p>
            <a:endParaRPr lang="sk-SK" sz="6500" dirty="0" smtClean="0">
              <a:latin typeface="Times New Roman" pitchFamily="18" charset="0"/>
              <a:cs typeface="Times New Roman" pitchFamily="18" charset="0"/>
            </a:endParaRPr>
          </a:p>
          <a:p>
            <a:r>
              <a:rPr lang="en-US" sz="6500" dirty="0" smtClean="0">
                <a:latin typeface="Times New Roman" pitchFamily="18" charset="0"/>
                <a:cs typeface="Times New Roman" pitchFamily="18" charset="0"/>
              </a:rPr>
              <a:t>IR = IC x (BR)</a:t>
            </a:r>
            <a:r>
              <a:rPr lang="en-US" sz="6500" baseline="30000" dirty="0" smtClean="0">
                <a:latin typeface="Times New Roman" pitchFamily="18" charset="0"/>
                <a:cs typeface="Times New Roman" pitchFamily="18" charset="0"/>
              </a:rPr>
              <a:t>0.5</a:t>
            </a:r>
          </a:p>
          <a:p>
            <a:endParaRPr lang="sk-SK" sz="12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Pr</a:t>
            </a:r>
            <a:r>
              <a:rPr lang="sk-SK" sz="1600" dirty="0" smtClean="0">
                <a:latin typeface="Times New Roman" pitchFamily="18" charset="0"/>
                <a:cs typeface="Times New Roman" pitchFamily="18" charset="0"/>
              </a:rPr>
              <a:t>íklad: Analytik má IC=0.035 a hodnotí 200 spoločností štvrťročne (800 za rok)</a:t>
            </a:r>
          </a:p>
          <a:p>
            <a:r>
              <a:rPr lang="sk-SK" sz="1600" dirty="0" smtClean="0">
                <a:latin typeface="Times New Roman" pitchFamily="18" charset="0"/>
                <a:cs typeface="Times New Roman" pitchFamily="18" charset="0"/>
              </a:rPr>
              <a:t>IR = 0.035 x (800)</a:t>
            </a:r>
            <a:r>
              <a:rPr lang="en-US" sz="1600" dirty="0" smtClean="0">
                <a:latin typeface="Times New Roman" pitchFamily="18" charset="0"/>
                <a:cs typeface="Times New Roman" pitchFamily="18" charset="0"/>
              </a:rPr>
              <a:t>^0.5 = </a:t>
            </a:r>
            <a:r>
              <a:rPr lang="en-US" sz="1600" b="1" dirty="0" smtClean="0">
                <a:latin typeface="Times New Roman" pitchFamily="18" charset="0"/>
                <a:cs typeface="Times New Roman" pitchFamily="18" charset="0"/>
              </a:rPr>
              <a:t>0.99 </a:t>
            </a:r>
            <a:r>
              <a:rPr lang="sk-SK" sz="1600" dirty="0" smtClean="0">
                <a:latin typeface="Times New Roman" pitchFamily="18" charset="0"/>
                <a:cs typeface="Times New Roman" pitchFamily="18" charset="0"/>
              </a:rPr>
              <a:t>(je dobrý??)</a:t>
            </a:r>
          </a:p>
          <a:p>
            <a:r>
              <a:rPr lang="sk-SK" sz="1600" dirty="0" smtClean="0">
                <a:latin typeface="Times New Roman" pitchFamily="18" charset="0"/>
                <a:cs typeface="Times New Roman" pitchFamily="18" charset="0"/>
              </a:rPr>
              <a:t>BARRA výskum naznačuje, že je v 90% pcntl. (-1 je 10%, 0 je 50%, +1 je 90%)</a:t>
            </a:r>
          </a:p>
          <a:p>
            <a:r>
              <a:rPr lang="sk-SK" sz="1600" dirty="0" smtClean="0">
                <a:latin typeface="Times New Roman" pitchFamily="18" charset="0"/>
                <a:cs typeface="Times New Roman" pitchFamily="18" charset="0"/>
              </a:rPr>
              <a:t>Zdroj: Grinold, Kahn (2000): Active portfolio management</a:t>
            </a:r>
          </a:p>
          <a:p>
            <a:endParaRPr lang="en-US" dirty="0" smtClean="0">
              <a:latin typeface="Times New Roman" pitchFamily="18" charset="0"/>
              <a:cs typeface="Times New Roman" pitchFamily="18" charset="0"/>
            </a:endParaRPr>
          </a:p>
          <a:p>
            <a:pPr marL="341313" indent="-341313">
              <a:spcBef>
                <a:spcPts val="600"/>
              </a:spcBef>
              <a:buClr>
                <a:srgbClr val="FFFFFF"/>
              </a:buClr>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sz="2400" dirty="0" smtClean="0">
              <a:latin typeface="Times New Roman" pitchFamily="18" charset="0"/>
              <a:cs typeface="Times New Roman" pitchFamily="18" charset="0"/>
            </a:endParaRPr>
          </a:p>
          <a:p>
            <a:pPr marL="341313" indent="-341313">
              <a:spcBef>
                <a:spcPts val="600"/>
              </a:spcBef>
              <a:buClr>
                <a:srgbClr val="FFFFFF"/>
              </a:buClr>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sz="2400" dirty="0" smtClean="0">
              <a:latin typeface="Times New Roman" pitchFamily="18" charset="0"/>
              <a:cs typeface="Times New Roman" pitchFamily="18" charset="0"/>
            </a:endParaRPr>
          </a:p>
          <a:p>
            <a:pPr marL="341313" indent="-341313">
              <a:spcBef>
                <a:spcPts val="600"/>
              </a:spcBef>
              <a:buClr>
                <a:srgbClr val="FFFFFF"/>
              </a:buClr>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sz="2400" dirty="0" smtClean="0">
              <a:latin typeface="Times New Roman" pitchFamily="18" charset="0"/>
              <a:cs typeface="Times New Roman" pitchFamily="18" charset="0"/>
            </a:endParaRPr>
          </a:p>
        </p:txBody>
      </p:sp>
      <p:sp>
        <p:nvSpPr>
          <p:cNvPr id="9" name="TextBox 8"/>
          <p:cNvSpPr txBox="1"/>
          <p:nvPr/>
        </p:nvSpPr>
        <p:spPr>
          <a:xfrm>
            <a:off x="0" y="1714488"/>
            <a:ext cx="7786710" cy="630942"/>
          </a:xfrm>
          <a:prstGeom prst="rect">
            <a:avLst/>
          </a:prstGeom>
          <a:noFill/>
        </p:spPr>
        <p:txBody>
          <a:bodyPr wrap="square" rtlCol="0">
            <a:spAutoFit/>
          </a:bodyPr>
          <a:lstStyle/>
          <a:p>
            <a:pPr marL="341313" indent="-341313" algn="ctr">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sk-SK" sz="1200" b="1" i="1" dirty="0" smtClean="0">
                <a:solidFill>
                  <a:srgbClr val="000000"/>
                </a:solidFill>
                <a:latin typeface="Times New Roman" pitchFamily="18" charset="0"/>
                <a:cs typeface="Times New Roman" pitchFamily="18" charset="0"/>
              </a:rPr>
              <a:t>	Information Ratio</a:t>
            </a:r>
            <a:r>
              <a:rPr lang="sk-SK" sz="1200" i="1" dirty="0" smtClean="0">
                <a:solidFill>
                  <a:srgbClr val="000000"/>
                </a:solidFill>
                <a:latin typeface="Times New Roman" pitchFamily="18" charset="0"/>
                <a:cs typeface="Times New Roman" pitchFamily="18" charset="0"/>
              </a:rPr>
              <a:t> = (Excess Return) / (Tracking Error)  </a:t>
            </a:r>
            <a:r>
              <a:rPr lang="en-US" sz="1200" i="1" dirty="0" smtClean="0">
                <a:solidFill>
                  <a:srgbClr val="000000"/>
                </a:solidFill>
                <a:latin typeface="Times New Roman" pitchFamily="18" charset="0"/>
                <a:cs typeface="Times New Roman" pitchFamily="18" charset="0"/>
              </a:rPr>
              <a:t>-&gt; </a:t>
            </a:r>
            <a:r>
              <a:rPr lang="sk-SK" sz="1200" b="1" i="1" dirty="0" smtClean="0">
                <a:solidFill>
                  <a:srgbClr val="000000"/>
                </a:solidFill>
                <a:latin typeface="Times New Roman" pitchFamily="18" charset="0"/>
                <a:cs typeface="Times New Roman" pitchFamily="18" charset="0"/>
              </a:rPr>
              <a:t>Tracking Error</a:t>
            </a:r>
            <a:r>
              <a:rPr lang="sk-SK" sz="1200" i="1" dirty="0" smtClean="0">
                <a:solidFill>
                  <a:srgbClr val="000000"/>
                </a:solidFill>
                <a:latin typeface="Times New Roman" pitchFamily="18" charset="0"/>
                <a:cs typeface="Times New Roman" pitchFamily="18" charset="0"/>
              </a:rPr>
              <a:t> = Standard Deviation of Excess Return</a:t>
            </a:r>
          </a:p>
          <a:p>
            <a:pPr marL="341313" indent="-341313" algn="ctr">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dirty="0">
              <a:latin typeface="Times New Roman" pitchFamily="18" charset="0"/>
              <a:cs typeface="Times New Roman" pitchFamily="18" charset="0"/>
            </a:endParaRPr>
          </a:p>
        </p:txBody>
      </p:sp>
      <p:cxnSp>
        <p:nvCxnSpPr>
          <p:cNvPr id="11" name="Straight Arrow Connector 10"/>
          <p:cNvCxnSpPr/>
          <p:nvPr/>
        </p:nvCxnSpPr>
        <p:spPr>
          <a:xfrm rot="16200000" flipV="1">
            <a:off x="785786" y="2285992"/>
            <a:ext cx="1000132" cy="571504"/>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V="1">
            <a:off x="3071802" y="2571744"/>
            <a:ext cx="642942" cy="35719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14546" y="2143116"/>
            <a:ext cx="5072098" cy="630942"/>
          </a:xfrm>
          <a:prstGeom prst="rect">
            <a:avLst/>
          </a:prstGeom>
          <a:noFill/>
        </p:spPr>
        <p:txBody>
          <a:bodyPr wrap="square" rtlCol="0">
            <a:spAutoFit/>
          </a:bodyPr>
          <a:lstStyle/>
          <a:p>
            <a:pPr marL="341313" indent="-341313">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200" b="1" dirty="0" smtClean="0">
                <a:latin typeface="Times New Roman" pitchFamily="18" charset="0"/>
                <a:cs typeface="Times New Roman" pitchFamily="18" charset="0"/>
              </a:rPr>
              <a:t>Information coefficient = </a:t>
            </a:r>
            <a:r>
              <a:rPr lang="en-US" sz="1200" dirty="0" smtClean="0">
                <a:latin typeface="Times New Roman" pitchFamily="18" charset="0"/>
                <a:cs typeface="Times New Roman" pitchFamily="18" charset="0"/>
              </a:rPr>
              <a:t>correlation between forecast and actual outcomes</a:t>
            </a:r>
          </a:p>
          <a:p>
            <a:pPr marL="341313" indent="-341313" algn="ctr">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dirty="0">
              <a:latin typeface="Times New Roman" pitchFamily="18" charset="0"/>
              <a:cs typeface="Times New Roman" pitchFamily="18" charset="0"/>
            </a:endParaRPr>
          </a:p>
        </p:txBody>
      </p:sp>
      <p:sp>
        <p:nvSpPr>
          <p:cNvPr id="24" name="TextBox 23"/>
          <p:cNvSpPr txBox="1"/>
          <p:nvPr/>
        </p:nvSpPr>
        <p:spPr>
          <a:xfrm>
            <a:off x="4929190" y="2500306"/>
            <a:ext cx="3500462" cy="538609"/>
          </a:xfrm>
          <a:prstGeom prst="rect">
            <a:avLst/>
          </a:prstGeom>
          <a:noFill/>
        </p:spPr>
        <p:txBody>
          <a:bodyPr wrap="square" rtlCol="0">
            <a:spAutoFit/>
          </a:bodyPr>
          <a:lstStyle/>
          <a:p>
            <a:pPr marL="341313" indent="-341313">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200" b="1" dirty="0" smtClean="0">
                <a:latin typeface="Times New Roman" pitchFamily="18" charset="0"/>
                <a:cs typeface="Times New Roman" pitchFamily="18" charset="0"/>
              </a:rPr>
              <a:t>Breadth </a:t>
            </a:r>
            <a:r>
              <a:rPr lang="en-US" sz="1200" dirty="0" smtClean="0">
                <a:latin typeface="Times New Roman" pitchFamily="18" charset="0"/>
                <a:cs typeface="Times New Roman" pitchFamily="18" charset="0"/>
              </a:rPr>
              <a:t>= number of stocks evaluated per period</a:t>
            </a:r>
            <a:endParaRPr lang="sk-SK" sz="1200" dirty="0" smtClean="0">
              <a:latin typeface="Times New Roman" pitchFamily="18" charset="0"/>
              <a:cs typeface="Times New Roman" pitchFamily="18" charset="0"/>
            </a:endParaRPr>
          </a:p>
          <a:p>
            <a:pPr marL="341313" indent="-341313" algn="ctr">
              <a:spcBef>
                <a:spcPts val="600"/>
              </a:spcBef>
              <a:buClr>
                <a:srgbClr val="FFFFFF"/>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k-SK" sz="1200" dirty="0">
              <a:latin typeface="Times New Roman" pitchFamily="18" charset="0"/>
              <a:cs typeface="Times New Roman" pitchFamily="18" charset="0"/>
            </a:endParaRPr>
          </a:p>
        </p:txBody>
      </p:sp>
      <p:cxnSp>
        <p:nvCxnSpPr>
          <p:cNvPr id="29" name="Straight Arrow Connector 28"/>
          <p:cNvCxnSpPr/>
          <p:nvPr/>
        </p:nvCxnSpPr>
        <p:spPr>
          <a:xfrm rot="16200000" flipV="1">
            <a:off x="5393537" y="2821777"/>
            <a:ext cx="357190" cy="142876"/>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sk-SK" sz="3200" dirty="0" smtClean="0">
                <a:latin typeface="Times New Roman" pitchFamily="18" charset="0"/>
                <a:cs typeface="Times New Roman" pitchFamily="18" charset="0"/>
              </a:rPr>
              <a:t>Aktívny vs. Pasívny portfolio management – Návod pre investora</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15</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9" name="Content Placeholder 8"/>
          <p:cNvSpPr>
            <a:spLocks noGrp="1"/>
          </p:cNvSpPr>
          <p:nvPr>
            <p:ph sz="quarter" idx="1"/>
          </p:nvPr>
        </p:nvSpPr>
        <p:spPr/>
        <p:txBody>
          <a:bodyPr/>
          <a:lstStyle/>
          <a:p>
            <a:endParaRPr lang="sk-SK" dirty="0" smtClean="0">
              <a:latin typeface="Times New Roman" pitchFamily="18" charset="0"/>
              <a:cs typeface="Times New Roman" pitchFamily="18" charset="0"/>
            </a:endParaRPr>
          </a:p>
          <a:p>
            <a:r>
              <a:rPr lang="sk-SK" dirty="0" smtClean="0">
                <a:latin typeface="Times New Roman" pitchFamily="18" charset="0"/>
                <a:cs typeface="Times New Roman" pitchFamily="18" charset="0"/>
              </a:rPr>
              <a:t>Je vaša filozofia investovania skôr „aktívna“?</a:t>
            </a:r>
          </a:p>
          <a:p>
            <a:r>
              <a:rPr lang="sk-SK" dirty="0" smtClean="0">
                <a:latin typeface="Times New Roman" pitchFamily="18" charset="0"/>
                <a:cs typeface="Times New Roman" pitchFamily="18" charset="0"/>
              </a:rPr>
              <a:t>Viete strpieť aj dočasnú podvýkonnosť AM?</a:t>
            </a:r>
          </a:p>
          <a:p>
            <a:r>
              <a:rPr lang="sk-SK" dirty="0" smtClean="0">
                <a:latin typeface="Times New Roman" pitchFamily="18" charset="0"/>
                <a:cs typeface="Times New Roman" pitchFamily="18" charset="0"/>
              </a:rPr>
              <a:t>Ste ochotný si priplatiť za aktívnu správu?</a:t>
            </a:r>
          </a:p>
          <a:p>
            <a:r>
              <a:rPr lang="sk-SK" dirty="0" smtClean="0">
                <a:latin typeface="Times New Roman" pitchFamily="18" charset="0"/>
                <a:cs typeface="Times New Roman" pitchFamily="18" charset="0"/>
              </a:rPr>
              <a:t>Je cieľový trh dostatočne neefektívny?</a:t>
            </a:r>
          </a:p>
          <a:p>
            <a:r>
              <a:rPr lang="sk-SK" dirty="0" smtClean="0">
                <a:latin typeface="Times New Roman" pitchFamily="18" charset="0"/>
                <a:cs typeface="Times New Roman" pitchFamily="18" charset="0"/>
              </a:rPr>
              <a:t>Vyžaduje sa špeciálna vedomosť AM?</a:t>
            </a:r>
          </a:p>
          <a:p>
            <a:r>
              <a:rPr lang="sk-SK" dirty="0" smtClean="0">
                <a:latin typeface="Times New Roman" pitchFamily="18" charset="0"/>
                <a:cs typeface="Times New Roman" pitchFamily="18" charset="0"/>
              </a:rPr>
              <a:t>Viete vybrať, odlišovať úspešných AM?</a:t>
            </a:r>
            <a:endParaRPr lang="sk-SK" dirty="0">
              <a:latin typeface="Times New Roman" pitchFamily="18" charset="0"/>
              <a:cs typeface="Times New Roman" pitchFamily="18" charset="0"/>
            </a:endParaRPr>
          </a:p>
        </p:txBody>
      </p:sp>
      <p:sp>
        <p:nvSpPr>
          <p:cNvPr id="10" name="TextBox 9"/>
          <p:cNvSpPr txBox="1"/>
          <p:nvPr/>
        </p:nvSpPr>
        <p:spPr>
          <a:xfrm>
            <a:off x="8215338" y="2110079"/>
            <a:ext cx="642942" cy="461665"/>
          </a:xfrm>
          <a:prstGeom prst="rect">
            <a:avLst/>
          </a:prstGeom>
          <a:noFill/>
        </p:spPr>
        <p:txBody>
          <a:bodyPr wrap="square" rtlCol="0">
            <a:spAutoFit/>
          </a:bodyPr>
          <a:lstStyle/>
          <a:p>
            <a:r>
              <a:rPr lang="sk-SK" sz="800" dirty="0" smtClean="0">
                <a:latin typeface="Times New Roman" pitchFamily="18" charset="0"/>
                <a:cs typeface="Times New Roman" pitchFamily="18" charset="0"/>
              </a:rPr>
              <a:t>Aktívny  portfólio manažér</a:t>
            </a:r>
            <a:endParaRPr lang="sk-SK" sz="800" dirty="0">
              <a:latin typeface="Times New Roman" pitchFamily="18" charset="0"/>
              <a:cs typeface="Times New Roman" pitchFamily="18" charset="0"/>
            </a:endParaRPr>
          </a:p>
        </p:txBody>
      </p:sp>
      <p:cxnSp>
        <p:nvCxnSpPr>
          <p:cNvPr id="12" name="Straight Arrow Connector 11"/>
          <p:cNvCxnSpPr>
            <a:endCxn id="10" idx="1"/>
          </p:cNvCxnSpPr>
          <p:nvPr/>
        </p:nvCxnSpPr>
        <p:spPr>
          <a:xfrm flipV="1">
            <a:off x="7143768" y="2340912"/>
            <a:ext cx="1071570" cy="1263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Predo</a:t>
            </a:r>
            <a:r>
              <a:rPr lang="sk-SK" dirty="0" smtClean="0">
                <a:latin typeface="Times New Roman" pitchFamily="18" charset="0"/>
                <a:cs typeface="Times New Roman" pitchFamily="18" charset="0"/>
              </a:rPr>
              <a:t>šlý výskum o výkonnosti Podielových Fondov</a:t>
            </a:r>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16</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11266" name="Picture 2" descr="d:\data\tcar\Desktop\KI 2013\pic\mutual-funds-for-beginners.jpg"/>
          <p:cNvPicPr>
            <a:picLocks noChangeAspect="1" noChangeArrowheads="1"/>
          </p:cNvPicPr>
          <p:nvPr/>
        </p:nvPicPr>
        <p:blipFill>
          <a:blip r:embed="rId3" cstate="print"/>
          <a:srcRect/>
          <a:stretch>
            <a:fillRect/>
          </a:stretch>
        </p:blipFill>
        <p:spPr bwMode="auto">
          <a:xfrm>
            <a:off x="2928926" y="2714620"/>
            <a:ext cx="3063875" cy="2816225"/>
          </a:xfrm>
          <a:prstGeom prst="rect">
            <a:avLst/>
          </a:prstGeom>
          <a:noFill/>
        </p:spPr>
      </p:pic>
      <p:pic>
        <p:nvPicPr>
          <p:cNvPr id="11267" name="Picture 3" descr="d:\data\tcar\Desktop\KI 2013\pic\grinblatt.jpg"/>
          <p:cNvPicPr>
            <a:picLocks noChangeAspect="1" noChangeArrowheads="1"/>
          </p:cNvPicPr>
          <p:nvPr/>
        </p:nvPicPr>
        <p:blipFill>
          <a:blip r:embed="rId4" cstate="print"/>
          <a:srcRect/>
          <a:stretch>
            <a:fillRect/>
          </a:stretch>
        </p:blipFill>
        <p:spPr bwMode="auto">
          <a:xfrm>
            <a:off x="1115616" y="1916832"/>
            <a:ext cx="1952625" cy="2928938"/>
          </a:xfrm>
          <a:prstGeom prst="rect">
            <a:avLst/>
          </a:prstGeom>
          <a:noFill/>
        </p:spPr>
      </p:pic>
      <p:pic>
        <p:nvPicPr>
          <p:cNvPr id="11268" name="Picture 4" descr="d:\data\tcar\Desktop\KI 2013\pic\Titman-Sheridan-3x4.jpg"/>
          <p:cNvPicPr>
            <a:picLocks noChangeAspect="1" noChangeArrowheads="1"/>
          </p:cNvPicPr>
          <p:nvPr/>
        </p:nvPicPr>
        <p:blipFill>
          <a:blip r:embed="rId5" cstate="print"/>
          <a:srcRect/>
          <a:stretch>
            <a:fillRect/>
          </a:stretch>
        </p:blipFill>
        <p:spPr bwMode="auto">
          <a:xfrm>
            <a:off x="3786182" y="5357826"/>
            <a:ext cx="1365250" cy="1023937"/>
          </a:xfrm>
          <a:prstGeom prst="rect">
            <a:avLst/>
          </a:prstGeom>
          <a:noFill/>
        </p:spPr>
      </p:pic>
      <p:pic>
        <p:nvPicPr>
          <p:cNvPr id="11269" name="Picture 5" descr="d:\data\tcar\Desktop\KI 2013\pic\081023sharpe.jpg"/>
          <p:cNvPicPr>
            <a:picLocks noChangeAspect="1" noChangeArrowheads="1"/>
          </p:cNvPicPr>
          <p:nvPr/>
        </p:nvPicPr>
        <p:blipFill>
          <a:blip r:embed="rId6" cstate="print"/>
          <a:srcRect/>
          <a:stretch>
            <a:fillRect/>
          </a:stretch>
        </p:blipFill>
        <p:spPr bwMode="auto">
          <a:xfrm>
            <a:off x="6143636" y="2143116"/>
            <a:ext cx="2470965" cy="3519461"/>
          </a:xfrm>
          <a:prstGeom prst="rect">
            <a:avLst/>
          </a:prstGeom>
          <a:noFill/>
        </p:spPr>
      </p:pic>
      <p:pic>
        <p:nvPicPr>
          <p:cNvPr id="11270" name="Picture 6" descr="d:\data\tcar\Desktop\KI 2013\pic\fama-french.jpg"/>
          <p:cNvPicPr>
            <a:picLocks noChangeAspect="1" noChangeArrowheads="1"/>
          </p:cNvPicPr>
          <p:nvPr/>
        </p:nvPicPr>
        <p:blipFill>
          <a:blip r:embed="rId7" cstate="print"/>
          <a:srcRect/>
          <a:stretch>
            <a:fillRect/>
          </a:stretch>
        </p:blipFill>
        <p:spPr bwMode="auto">
          <a:xfrm>
            <a:off x="3143240" y="1571612"/>
            <a:ext cx="2638425" cy="1285875"/>
          </a:xfrm>
          <a:prstGeom prst="rect">
            <a:avLst/>
          </a:prstGeom>
          <a:noFill/>
        </p:spPr>
      </p:pic>
      <p:sp>
        <p:nvSpPr>
          <p:cNvPr id="13" name="TextBox 12"/>
          <p:cNvSpPr txBox="1"/>
          <p:nvPr/>
        </p:nvSpPr>
        <p:spPr>
          <a:xfrm>
            <a:off x="6500826" y="5643578"/>
            <a:ext cx="1857388" cy="276999"/>
          </a:xfrm>
          <a:prstGeom prst="rect">
            <a:avLst/>
          </a:prstGeom>
          <a:noFill/>
        </p:spPr>
        <p:txBody>
          <a:bodyPr wrap="square" rtlCol="0">
            <a:spAutoFit/>
          </a:bodyPr>
          <a:lstStyle/>
          <a:p>
            <a:r>
              <a:rPr lang="sk-SK" sz="1200" dirty="0" smtClean="0">
                <a:latin typeface="Times New Roman" pitchFamily="18" charset="0"/>
                <a:cs typeface="Times New Roman" pitchFamily="18" charset="0"/>
              </a:rPr>
              <a:t>William F. Sharpe</a:t>
            </a:r>
            <a:endParaRPr lang="sk-SK" sz="1200" dirty="0">
              <a:latin typeface="Times New Roman" pitchFamily="18" charset="0"/>
              <a:cs typeface="Times New Roman" pitchFamily="18" charset="0"/>
            </a:endParaRPr>
          </a:p>
        </p:txBody>
      </p:sp>
      <p:sp>
        <p:nvSpPr>
          <p:cNvPr id="14" name="TextBox 13"/>
          <p:cNvSpPr txBox="1"/>
          <p:nvPr/>
        </p:nvSpPr>
        <p:spPr>
          <a:xfrm>
            <a:off x="971600" y="1556792"/>
            <a:ext cx="1857388" cy="276999"/>
          </a:xfrm>
          <a:prstGeom prst="rect">
            <a:avLst/>
          </a:prstGeom>
          <a:noFill/>
        </p:spPr>
        <p:txBody>
          <a:bodyPr wrap="square" rtlCol="0">
            <a:spAutoFit/>
          </a:bodyPr>
          <a:lstStyle/>
          <a:p>
            <a:r>
              <a:rPr lang="sk-SK" sz="1200" dirty="0" smtClean="0">
                <a:latin typeface="Times New Roman" pitchFamily="18" charset="0"/>
                <a:cs typeface="Times New Roman" pitchFamily="18" charset="0"/>
              </a:rPr>
              <a:t>Mark Grinblatt</a:t>
            </a:r>
            <a:endParaRPr lang="sk-SK" sz="1200" dirty="0">
              <a:latin typeface="Times New Roman" pitchFamily="18" charset="0"/>
              <a:cs typeface="Times New Roman" pitchFamily="18" charset="0"/>
            </a:endParaRPr>
          </a:p>
        </p:txBody>
      </p:sp>
      <p:sp>
        <p:nvSpPr>
          <p:cNvPr id="15" name="TextBox 14"/>
          <p:cNvSpPr txBox="1"/>
          <p:nvPr/>
        </p:nvSpPr>
        <p:spPr>
          <a:xfrm>
            <a:off x="5796136" y="1556792"/>
            <a:ext cx="1857388" cy="276999"/>
          </a:xfrm>
          <a:prstGeom prst="rect">
            <a:avLst/>
          </a:prstGeom>
          <a:noFill/>
        </p:spPr>
        <p:txBody>
          <a:bodyPr wrap="square" rtlCol="0">
            <a:spAutoFit/>
          </a:bodyPr>
          <a:lstStyle/>
          <a:p>
            <a:r>
              <a:rPr lang="sk-SK" sz="1200" dirty="0" smtClean="0">
                <a:latin typeface="Times New Roman" pitchFamily="18" charset="0"/>
                <a:cs typeface="Times New Roman" pitchFamily="18" charset="0"/>
              </a:rPr>
              <a:t>Fama and French</a:t>
            </a:r>
            <a:endParaRPr lang="sk-SK" sz="1200" dirty="0">
              <a:latin typeface="Times New Roman" pitchFamily="18" charset="0"/>
              <a:cs typeface="Times New Roman" pitchFamily="18" charset="0"/>
            </a:endParaRPr>
          </a:p>
        </p:txBody>
      </p:sp>
      <p:sp>
        <p:nvSpPr>
          <p:cNvPr id="16" name="TextBox 15"/>
          <p:cNvSpPr txBox="1"/>
          <p:nvPr/>
        </p:nvSpPr>
        <p:spPr>
          <a:xfrm>
            <a:off x="5143504" y="5857892"/>
            <a:ext cx="1857388" cy="276999"/>
          </a:xfrm>
          <a:prstGeom prst="rect">
            <a:avLst/>
          </a:prstGeom>
          <a:noFill/>
        </p:spPr>
        <p:txBody>
          <a:bodyPr wrap="square" rtlCol="0">
            <a:spAutoFit/>
          </a:bodyPr>
          <a:lstStyle/>
          <a:p>
            <a:r>
              <a:rPr lang="sk-SK" sz="1200" dirty="0" smtClean="0">
                <a:latin typeface="Times New Roman" pitchFamily="18" charset="0"/>
                <a:cs typeface="Times New Roman" pitchFamily="18" charset="0"/>
              </a:rPr>
              <a:t>Sheridan Titman</a:t>
            </a:r>
            <a:endParaRPr lang="sk-SK" sz="1200" dirty="0">
              <a:latin typeface="Times New Roman" pitchFamily="18" charset="0"/>
              <a:cs typeface="Times New Roman" pitchFamily="18" charset="0"/>
            </a:endParaRPr>
          </a:p>
        </p:txBody>
      </p:sp>
      <p:pic>
        <p:nvPicPr>
          <p:cNvPr id="1026" name="Picture 2" descr="G:\KI 2012\pic\jensen.jpg"/>
          <p:cNvPicPr>
            <a:picLocks noChangeAspect="1" noChangeArrowheads="1"/>
          </p:cNvPicPr>
          <p:nvPr/>
        </p:nvPicPr>
        <p:blipFill>
          <a:blip r:embed="rId8" cstate="print"/>
          <a:srcRect/>
          <a:stretch>
            <a:fillRect/>
          </a:stretch>
        </p:blipFill>
        <p:spPr bwMode="auto">
          <a:xfrm>
            <a:off x="1331640" y="4365104"/>
            <a:ext cx="2133600" cy="2133600"/>
          </a:xfrm>
          <a:prstGeom prst="rect">
            <a:avLst/>
          </a:prstGeom>
          <a:noFill/>
        </p:spPr>
      </p:pic>
      <p:sp>
        <p:nvSpPr>
          <p:cNvPr id="17" name="TextBox 16"/>
          <p:cNvSpPr txBox="1"/>
          <p:nvPr/>
        </p:nvSpPr>
        <p:spPr>
          <a:xfrm>
            <a:off x="179512" y="5373216"/>
            <a:ext cx="1728192" cy="276999"/>
          </a:xfrm>
          <a:prstGeom prst="rect">
            <a:avLst/>
          </a:prstGeom>
          <a:noFill/>
        </p:spPr>
        <p:txBody>
          <a:bodyPr wrap="square" rtlCol="0">
            <a:spAutoFit/>
          </a:bodyPr>
          <a:lstStyle/>
          <a:p>
            <a:r>
              <a:rPr lang="sk-SK" sz="1200" dirty="0" smtClean="0">
                <a:latin typeface="Times New Roman" pitchFamily="18" charset="0"/>
                <a:cs typeface="Times New Roman" pitchFamily="18" charset="0"/>
              </a:rPr>
              <a:t>Michael </a:t>
            </a:r>
            <a:r>
              <a:rPr lang="sk-SK" sz="1200" dirty="0" err="1" smtClean="0">
                <a:latin typeface="Times New Roman" pitchFamily="18" charset="0"/>
                <a:cs typeface="Times New Roman" pitchFamily="18" charset="0"/>
              </a:rPr>
              <a:t>Jensen</a:t>
            </a:r>
            <a:endParaRPr lang="sk-SK" sz="12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Predo</a:t>
            </a:r>
            <a:r>
              <a:rPr lang="sk-SK" dirty="0" smtClean="0">
                <a:latin typeface="Times New Roman" pitchFamily="18" charset="0"/>
                <a:cs typeface="Times New Roman" pitchFamily="18" charset="0"/>
              </a:rPr>
              <a:t>šlý výskum o výkonnosti PF – Šťastie vs. Schopnosti manažéra</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90% z v</a:t>
            </a:r>
            <a:r>
              <a:rPr lang="sk-SK" dirty="0" err="1" smtClean="0">
                <a:latin typeface="Times New Roman" pitchFamily="18" charset="0"/>
                <a:cs typeface="Times New Roman" pitchFamily="18" charset="0"/>
              </a:rPr>
              <a:t>ýkonnosti</a:t>
            </a:r>
            <a:r>
              <a:rPr lang="sk-SK" dirty="0" smtClean="0">
                <a:latin typeface="Times New Roman" pitchFamily="18" charset="0"/>
                <a:cs typeface="Times New Roman" pitchFamily="18" charset="0"/>
              </a:rPr>
              <a:t> portfólia je </a:t>
            </a:r>
            <a:r>
              <a:rPr lang="sk-SK" dirty="0" err="1" smtClean="0">
                <a:latin typeface="Times New Roman" pitchFamily="18" charset="0"/>
                <a:cs typeface="Times New Roman" pitchFamily="18" charset="0"/>
              </a:rPr>
              <a:t>pripísateľné</a:t>
            </a:r>
            <a:r>
              <a:rPr lang="sk-SK" dirty="0" smtClean="0">
                <a:latin typeface="Times New Roman" pitchFamily="18" charset="0"/>
                <a:cs typeface="Times New Roman" pitchFamily="18" charset="0"/>
              </a:rPr>
              <a:t> alokácii aktív (</a:t>
            </a:r>
            <a:r>
              <a:rPr lang="sk-SK" dirty="0" err="1" smtClean="0">
                <a:latin typeface="Times New Roman" pitchFamily="18" charset="0"/>
                <a:cs typeface="Times New Roman" pitchFamily="18" charset="0"/>
              </a:rPr>
              <a:t>Waring</a:t>
            </a:r>
            <a:r>
              <a:rPr lang="sk-SK" dirty="0" smtClean="0">
                <a:latin typeface="Times New Roman" pitchFamily="18" charset="0"/>
                <a:cs typeface="Times New Roman" pitchFamily="18" charset="0"/>
              </a:rPr>
              <a:t> and </a:t>
            </a:r>
            <a:r>
              <a:rPr lang="sk-SK" dirty="0" err="1" smtClean="0">
                <a:latin typeface="Times New Roman" pitchFamily="18" charset="0"/>
                <a:cs typeface="Times New Roman" pitchFamily="18" charset="0"/>
              </a:rPr>
              <a:t>Siegel</a:t>
            </a:r>
            <a:r>
              <a:rPr lang="sk-SK" dirty="0" smtClean="0">
                <a:latin typeface="Times New Roman" pitchFamily="18" charset="0"/>
                <a:cs typeface="Times New Roman" pitchFamily="18" charset="0"/>
              </a:rPr>
              <a:t>, 2003)</a:t>
            </a:r>
          </a:p>
          <a:p>
            <a:r>
              <a:rPr lang="sk-SK" dirty="0" err="1" smtClean="0">
                <a:latin typeface="Times New Roman" pitchFamily="18" charset="0"/>
                <a:cs typeface="Times New Roman" pitchFamily="18" charset="0"/>
              </a:rPr>
              <a:t>zero-sum</a:t>
            </a:r>
            <a:r>
              <a:rPr lang="sk-SK" dirty="0" smtClean="0">
                <a:latin typeface="Times New Roman" pitchFamily="18" charset="0"/>
                <a:cs typeface="Times New Roman" pitchFamily="18" charset="0"/>
              </a:rPr>
              <a:t> game (</a:t>
            </a:r>
            <a:r>
              <a:rPr lang="sk-SK" dirty="0" err="1" smtClean="0">
                <a:latin typeface="Times New Roman" pitchFamily="18" charset="0"/>
                <a:cs typeface="Times New Roman" pitchFamily="18" charset="0"/>
              </a:rPr>
              <a:t>Sharpe</a:t>
            </a:r>
            <a:r>
              <a:rPr lang="sk-SK" dirty="0" smtClean="0">
                <a:latin typeface="Times New Roman" pitchFamily="18" charset="0"/>
                <a:cs typeface="Times New Roman" pitchFamily="18" charset="0"/>
              </a:rPr>
              <a:t>, 1991)</a:t>
            </a:r>
          </a:p>
          <a:p>
            <a:r>
              <a:rPr lang="sk-SK" dirty="0" smtClean="0">
                <a:latin typeface="Times New Roman" pitchFamily="18" charset="0"/>
                <a:cs typeface="Times New Roman" pitchFamily="18" charset="0"/>
              </a:rPr>
              <a:t>Negatívna alfa (</a:t>
            </a:r>
            <a:r>
              <a:rPr lang="sk-SK" dirty="0" err="1" smtClean="0">
                <a:latin typeface="Times New Roman" pitchFamily="18" charset="0"/>
                <a:cs typeface="Times New Roman" pitchFamily="18" charset="0"/>
              </a:rPr>
              <a:t>Fama</a:t>
            </a:r>
            <a:r>
              <a:rPr lang="sk-SK" dirty="0" smtClean="0">
                <a:latin typeface="Times New Roman" pitchFamily="18" charset="0"/>
                <a:cs typeface="Times New Roman" pitchFamily="18" charset="0"/>
              </a:rPr>
              <a:t> and </a:t>
            </a:r>
            <a:r>
              <a:rPr lang="sk-SK" dirty="0" err="1" smtClean="0">
                <a:latin typeface="Times New Roman" pitchFamily="18" charset="0"/>
                <a:cs typeface="Times New Roman" pitchFamily="18" charset="0"/>
              </a:rPr>
              <a:t>French</a:t>
            </a:r>
            <a:r>
              <a:rPr lang="sk-SK" dirty="0" smtClean="0">
                <a:latin typeface="Times New Roman" pitchFamily="18" charset="0"/>
                <a:cs typeface="Times New Roman" pitchFamily="18" charset="0"/>
              </a:rPr>
              <a:t> 2010)</a:t>
            </a:r>
          </a:p>
          <a:p>
            <a:r>
              <a:rPr lang="sk-SK" dirty="0" smtClean="0">
                <a:latin typeface="Times New Roman" pitchFamily="18" charset="0"/>
                <a:cs typeface="Times New Roman" pitchFamily="18" charset="0"/>
              </a:rPr>
              <a:t>Vlastnosti </a:t>
            </a:r>
            <a:r>
              <a:rPr lang="sk-SK" dirty="0" err="1" smtClean="0">
                <a:latin typeface="Times New Roman" pitchFamily="18" charset="0"/>
                <a:cs typeface="Times New Roman" pitchFamily="18" charset="0"/>
              </a:rPr>
              <a:t>asset</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managera</a:t>
            </a:r>
            <a:r>
              <a:rPr lang="sk-SK" dirty="0" smtClean="0">
                <a:latin typeface="Times New Roman" pitchFamily="18" charset="0"/>
                <a:cs typeface="Times New Roman" pitchFamily="18" charset="0"/>
              </a:rPr>
              <a:t> – vek, skúsenosť... (</a:t>
            </a:r>
            <a:r>
              <a:rPr lang="sk-SK" dirty="0" err="1" smtClean="0">
                <a:latin typeface="Times New Roman" pitchFamily="18" charset="0"/>
                <a:cs typeface="Times New Roman" pitchFamily="18" charset="0"/>
              </a:rPr>
              <a:t>Baks</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Metrick</a:t>
            </a:r>
            <a:r>
              <a:rPr lang="sk-SK" dirty="0" smtClean="0">
                <a:latin typeface="Times New Roman" pitchFamily="18" charset="0"/>
                <a:cs typeface="Times New Roman" pitchFamily="18" charset="0"/>
              </a:rPr>
              <a:t> and </a:t>
            </a:r>
            <a:r>
              <a:rPr lang="sk-SK" dirty="0" err="1" smtClean="0">
                <a:latin typeface="Times New Roman" pitchFamily="18" charset="0"/>
                <a:cs typeface="Times New Roman" pitchFamily="18" charset="0"/>
              </a:rPr>
              <a:t>Wachter</a:t>
            </a:r>
            <a:r>
              <a:rPr lang="sk-SK" dirty="0" smtClean="0">
                <a:latin typeface="Times New Roman" pitchFamily="18" charset="0"/>
                <a:cs typeface="Times New Roman" pitchFamily="18" charset="0"/>
              </a:rPr>
              <a:t>, 2001)</a:t>
            </a:r>
          </a:p>
          <a:p>
            <a:r>
              <a:rPr lang="sk-SK" dirty="0" smtClean="0">
                <a:latin typeface="Times New Roman" pitchFamily="18" charset="0"/>
                <a:cs typeface="Times New Roman" pitchFamily="18" charset="0"/>
              </a:rPr>
              <a:t>potreba rozlišovať </a:t>
            </a:r>
            <a:r>
              <a:rPr lang="sk-SK" dirty="0" err="1" smtClean="0">
                <a:latin typeface="Times New Roman" pitchFamily="18" charset="0"/>
                <a:cs typeface="Times New Roman" pitchFamily="18" charset="0"/>
              </a:rPr>
              <a:t>asset</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managerov</a:t>
            </a:r>
            <a:r>
              <a:rPr lang="sk-SK" dirty="0" smtClean="0">
                <a:latin typeface="Times New Roman" pitchFamily="18" charset="0"/>
                <a:cs typeface="Times New Roman" pitchFamily="18" charset="0"/>
              </a:rPr>
              <a:t>!</a:t>
            </a:r>
          </a:p>
          <a:p>
            <a:endParaRPr lang="sk-SK" b="1" dirty="0" smtClean="0">
              <a:latin typeface="Times New Roman" pitchFamily="18" charset="0"/>
              <a:cs typeface="Times New Roman" pitchFamily="18" charset="0"/>
            </a:endParaRPr>
          </a:p>
          <a:p>
            <a:pPr algn="just"/>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17</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10242" name="Picture 2" descr="d:\data\tcar\Desktop\KI 2013\pic\2012_03_16_Luck_takes_skill.jpg"/>
          <p:cNvPicPr>
            <a:picLocks noChangeAspect="1" noChangeArrowheads="1"/>
          </p:cNvPicPr>
          <p:nvPr/>
        </p:nvPicPr>
        <p:blipFill>
          <a:blip r:embed="rId3" cstate="print"/>
          <a:srcRect/>
          <a:stretch>
            <a:fillRect/>
          </a:stretch>
        </p:blipFill>
        <p:spPr bwMode="auto">
          <a:xfrm>
            <a:off x="6372200" y="4293096"/>
            <a:ext cx="2476491" cy="1857368"/>
          </a:xfrm>
          <a:prstGeom prst="rect">
            <a:avLst/>
          </a:prstGeom>
          <a:noFill/>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Predo</a:t>
            </a:r>
            <a:r>
              <a:rPr lang="sk-SK" dirty="0" smtClean="0">
                <a:latin typeface="Times New Roman" pitchFamily="18" charset="0"/>
                <a:cs typeface="Times New Roman" pitchFamily="18" charset="0"/>
              </a:rPr>
              <a:t>šlý výskum o výkonnosti PF – Udržateľnosť </a:t>
            </a:r>
            <a:r>
              <a:rPr lang="en-US" dirty="0" smtClean="0">
                <a:latin typeface="Times New Roman" pitchFamily="18" charset="0"/>
                <a:cs typeface="Times New Roman" pitchFamily="18" charset="0"/>
              </a:rPr>
              <a:t>(</a:t>
            </a:r>
            <a:r>
              <a:rPr lang="sk-SK" dirty="0" smtClean="0">
                <a:latin typeface="Times New Roman" pitchFamily="18" charset="0"/>
                <a:cs typeface="Times New Roman" pitchFamily="18" charset="0"/>
              </a:rPr>
              <a:t>nad</a:t>
            </a:r>
            <a:r>
              <a:rPr lang="en-US" dirty="0" smtClean="0">
                <a:latin typeface="Times New Roman" pitchFamily="18" charset="0"/>
                <a:cs typeface="Times New Roman" pitchFamily="18" charset="0"/>
              </a:rPr>
              <a:t>)</a:t>
            </a:r>
            <a:r>
              <a:rPr lang="sk-SK" dirty="0" smtClean="0">
                <a:latin typeface="Times New Roman" pitchFamily="18" charset="0"/>
                <a:cs typeface="Times New Roman" pitchFamily="18" charset="0"/>
              </a:rPr>
              <a:t>výkonnosti</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r>
              <a:rPr lang="sk-SK" dirty="0" smtClean="0">
                <a:latin typeface="Times New Roman" pitchFamily="18" charset="0"/>
                <a:cs typeface="Times New Roman" pitchFamily="18" charset="0"/>
              </a:rPr>
              <a:t>krátkodobé </a:t>
            </a:r>
            <a:r>
              <a:rPr lang="sk-SK" dirty="0" err="1" smtClean="0">
                <a:latin typeface="Times New Roman" pitchFamily="18" charset="0"/>
                <a:cs typeface="Times New Roman" pitchFamily="18" charset="0"/>
              </a:rPr>
              <a:t>momentum</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Grinblat</a:t>
            </a:r>
            <a:r>
              <a:rPr lang="sk-SK" dirty="0" smtClean="0">
                <a:latin typeface="Times New Roman" pitchFamily="18" charset="0"/>
                <a:cs typeface="Times New Roman" pitchFamily="18" charset="0"/>
              </a:rPr>
              <a:t> and </a:t>
            </a:r>
            <a:r>
              <a:rPr lang="sk-SK" dirty="0" err="1" smtClean="0">
                <a:latin typeface="Times New Roman" pitchFamily="18" charset="0"/>
                <a:cs typeface="Times New Roman" pitchFamily="18" charset="0"/>
              </a:rPr>
              <a:t>Titman</a:t>
            </a:r>
            <a:r>
              <a:rPr lang="sk-SK" dirty="0" smtClean="0">
                <a:latin typeface="Times New Roman" pitchFamily="18" charset="0"/>
                <a:cs typeface="Times New Roman" pitchFamily="18" charset="0"/>
              </a:rPr>
              <a:t>, 1992)</a:t>
            </a:r>
          </a:p>
          <a:p>
            <a:r>
              <a:rPr lang="sk-SK" dirty="0" smtClean="0">
                <a:latin typeface="Times New Roman" pitchFamily="18" charset="0"/>
                <a:cs typeface="Times New Roman" pitchFamily="18" charset="0"/>
              </a:rPr>
              <a:t>Krátkodobá stratégia: nakupuj nedávnych víťazov a vyhýbaj sa nedávnym </a:t>
            </a:r>
            <a:r>
              <a:rPr lang="sk-SK" dirty="0" err="1" smtClean="0">
                <a:latin typeface="Times New Roman" pitchFamily="18" charset="0"/>
                <a:cs typeface="Times New Roman" pitchFamily="18" charset="0"/>
              </a:rPr>
              <a:t>loserom</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Carhart</a:t>
            </a:r>
            <a:r>
              <a:rPr lang="sk-SK" dirty="0" smtClean="0">
                <a:latin typeface="Times New Roman" pitchFamily="18" charset="0"/>
                <a:cs typeface="Times New Roman" pitchFamily="18" charset="0"/>
              </a:rPr>
              <a:t> ,1997)</a:t>
            </a:r>
          </a:p>
          <a:p>
            <a:endParaRPr lang="sk-SK" b="1" dirty="0" smtClean="0">
              <a:latin typeface="Times New Roman" pitchFamily="18" charset="0"/>
              <a:cs typeface="Times New Roman" pitchFamily="18" charset="0"/>
            </a:endParaRPr>
          </a:p>
          <a:p>
            <a:pPr algn="just"/>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18</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Predo</a:t>
            </a:r>
            <a:r>
              <a:rPr lang="sk-SK" dirty="0" smtClean="0">
                <a:latin typeface="Times New Roman" pitchFamily="18" charset="0"/>
                <a:cs typeface="Times New Roman" pitchFamily="18" charset="0"/>
              </a:rPr>
              <a:t>šlý výskum o výkonnosti PF – (Behaviorálne) Motivácie manažérov</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r>
              <a:rPr lang="sk-SK" dirty="0" smtClean="0">
                <a:latin typeface="Times New Roman" pitchFamily="18" charset="0"/>
                <a:cs typeface="Times New Roman" pitchFamily="18" charset="0"/>
              </a:rPr>
              <a:t>Súťaže s inými portfólio manažérmi (</a:t>
            </a:r>
            <a:r>
              <a:rPr lang="sk-SK" dirty="0" err="1" smtClean="0">
                <a:latin typeface="Times New Roman" pitchFamily="18" charset="0"/>
                <a:cs typeface="Times New Roman" pitchFamily="18" charset="0"/>
              </a:rPr>
              <a:t>Brown</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et</a:t>
            </a:r>
            <a:r>
              <a:rPr lang="sk-SK" dirty="0" smtClean="0">
                <a:latin typeface="Times New Roman" pitchFamily="18" charset="0"/>
                <a:cs typeface="Times New Roman" pitchFamily="18" charset="0"/>
              </a:rPr>
              <a:t>. </a:t>
            </a:r>
            <a:r>
              <a:rPr lang="sk-SK" dirty="0" err="1" smtClean="0">
                <a:latin typeface="Times New Roman" pitchFamily="18" charset="0"/>
                <a:cs typeface="Times New Roman" pitchFamily="18" charset="0"/>
              </a:rPr>
              <a:t>All</a:t>
            </a:r>
            <a:r>
              <a:rPr lang="sk-SK" dirty="0" smtClean="0">
                <a:latin typeface="Times New Roman" pitchFamily="18" charset="0"/>
                <a:cs typeface="Times New Roman" pitchFamily="18" charset="0"/>
              </a:rPr>
              <a:t> 1996) – prehrávajúci majú tendenciu zvyšovať riziko, len aby dohnali víťazov</a:t>
            </a:r>
          </a:p>
          <a:p>
            <a:r>
              <a:rPr lang="sk-SK" dirty="0" smtClean="0">
                <a:latin typeface="Times New Roman" pitchFamily="18" charset="0"/>
                <a:cs typeface="Times New Roman" pitchFamily="18" charset="0"/>
              </a:rPr>
              <a:t>Iné motívy na predaj</a:t>
            </a:r>
            <a:r>
              <a:rPr lang="de-DE" dirty="0" smtClean="0">
                <a:latin typeface="Times New Roman" pitchFamily="18" charset="0"/>
                <a:cs typeface="Times New Roman" pitchFamily="18" charset="0"/>
              </a:rPr>
              <a:t>/n</a:t>
            </a:r>
            <a:r>
              <a:rPr lang="sk-SK" dirty="0" err="1" smtClean="0">
                <a:latin typeface="Times New Roman" pitchFamily="18" charset="0"/>
                <a:cs typeface="Times New Roman" pitchFamily="18" charset="0"/>
              </a:rPr>
              <a:t>ákup</a:t>
            </a:r>
            <a:r>
              <a:rPr lang="sk-SK" dirty="0" smtClean="0">
                <a:latin typeface="Times New Roman" pitchFamily="18" charset="0"/>
                <a:cs typeface="Times New Roman" pitchFamily="18" charset="0"/>
              </a:rPr>
              <a:t>: daňové, tzv. výkladné skrine, politika odmeňovania, inštitucionálne </a:t>
            </a:r>
            <a:r>
              <a:rPr lang="sk-SK" dirty="0" err="1" smtClean="0">
                <a:latin typeface="Times New Roman" pitchFamily="18" charset="0"/>
                <a:cs typeface="Times New Roman" pitchFamily="18" charset="0"/>
              </a:rPr>
              <a:t>frikcie</a:t>
            </a:r>
            <a:r>
              <a:rPr lang="sk-SK" dirty="0" smtClean="0">
                <a:latin typeface="Times New Roman" pitchFamily="18" charset="0"/>
                <a:cs typeface="Times New Roman" pitchFamily="18" charset="0"/>
              </a:rPr>
              <a:t>, potreba likvidity...</a:t>
            </a:r>
          </a:p>
          <a:p>
            <a:pPr>
              <a:buNone/>
            </a:pPr>
            <a:endParaRPr lang="sk-SK" dirty="0" smtClean="0">
              <a:latin typeface="Times New Roman" pitchFamily="18" charset="0"/>
              <a:cs typeface="Times New Roman" pitchFamily="18" charset="0"/>
            </a:endParaRPr>
          </a:p>
          <a:p>
            <a:endParaRPr lang="sk-SK" b="1" dirty="0" smtClean="0">
              <a:latin typeface="Times New Roman" pitchFamily="18" charset="0"/>
              <a:cs typeface="Times New Roman" pitchFamily="18" charset="0"/>
            </a:endParaRPr>
          </a:p>
          <a:p>
            <a:pPr algn="just"/>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19</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dirty="0" smtClean="0">
                <a:latin typeface="Times New Roman" pitchFamily="18" charset="0"/>
                <a:cs typeface="Times New Roman" pitchFamily="18" charset="0"/>
              </a:rPr>
              <a:t>Na úvod</a:t>
            </a:r>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2</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16" name="Horizontal Scroll 15"/>
          <p:cNvSpPr/>
          <p:nvPr/>
        </p:nvSpPr>
        <p:spPr>
          <a:xfrm>
            <a:off x="357158" y="1214422"/>
            <a:ext cx="5000660" cy="5072098"/>
          </a:xfrm>
          <a:prstGeom prst="horizontalScroll">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i="1" dirty="0" smtClean="0">
                <a:solidFill>
                  <a:schemeClr val="tx1"/>
                </a:solidFill>
                <a:latin typeface="Times New Roman" pitchFamily="18" charset="0"/>
                <a:cs typeface="Times New Roman" pitchFamily="18" charset="0"/>
              </a:rPr>
              <a:t>„</a:t>
            </a:r>
            <a:r>
              <a:rPr lang="en-US" i="1" dirty="0" smtClean="0">
                <a:solidFill>
                  <a:schemeClr val="tx1"/>
                </a:solidFill>
                <a:latin typeface="Times New Roman" pitchFamily="18" charset="0"/>
                <a:cs typeface="Times New Roman" pitchFamily="18" charset="0"/>
              </a:rPr>
              <a:t>IMAGINE a business in which other people hand you their money to look after and pay you handsomely for doing so. Even better, your fees go up every year, even if you are hopeless at the job. It sounds perfect.</a:t>
            </a:r>
          </a:p>
          <a:p>
            <a:r>
              <a:rPr lang="en-US" i="1" dirty="0" smtClean="0">
                <a:solidFill>
                  <a:schemeClr val="tx1"/>
                </a:solidFill>
                <a:latin typeface="Times New Roman" pitchFamily="18" charset="0"/>
                <a:cs typeface="Times New Roman" pitchFamily="18" charset="0"/>
              </a:rPr>
              <a:t>That business exists. It is called fund management.</a:t>
            </a:r>
            <a:r>
              <a:rPr lang="sk-SK" i="1" dirty="0" smtClean="0">
                <a:solidFill>
                  <a:schemeClr val="tx1"/>
                </a:solidFill>
                <a:latin typeface="Times New Roman" pitchFamily="18" charset="0"/>
                <a:cs typeface="Times New Roman" pitchFamily="18" charset="0"/>
              </a:rPr>
              <a:t>..“</a:t>
            </a:r>
          </a:p>
          <a:p>
            <a:endParaRPr lang="sk-SK" dirty="0" smtClean="0">
              <a:solidFill>
                <a:schemeClr val="tx1"/>
              </a:solidFill>
              <a:latin typeface="Times New Roman" pitchFamily="18" charset="0"/>
              <a:cs typeface="Times New Roman" pitchFamily="18" charset="0"/>
            </a:endParaRPr>
          </a:p>
          <a:p>
            <a:r>
              <a:rPr lang="sk-SK" b="1" dirty="0" smtClean="0">
                <a:solidFill>
                  <a:schemeClr val="tx1"/>
                </a:solidFill>
                <a:latin typeface="Times New Roman" pitchFamily="18" charset="0"/>
                <a:cs typeface="Times New Roman" pitchFamily="18" charset="0"/>
              </a:rPr>
              <a:t>The Economist</a:t>
            </a:r>
          </a:p>
          <a:p>
            <a:r>
              <a:rPr lang="sk-SK" i="1" dirty="0" smtClean="0">
                <a:solidFill>
                  <a:srgbClr val="000000"/>
                </a:solidFill>
                <a:latin typeface="Times New Roman" pitchFamily="18" charset="0"/>
                <a:cs typeface="Times New Roman" pitchFamily="18" charset="0"/>
              </a:rPr>
              <a:t>Feb28, 2008, Special Report on Asset Management</a:t>
            </a:r>
          </a:p>
        </p:txBody>
      </p:sp>
      <p:pic>
        <p:nvPicPr>
          <p:cNvPr id="5123" name="Picture 3" descr="d:\data\tcar\Desktop\KI 2013\pic\OB-DD851_MFPtbl_NS_20090218194404.gif"/>
          <p:cNvPicPr>
            <a:picLocks noChangeAspect="1" noChangeArrowheads="1"/>
          </p:cNvPicPr>
          <p:nvPr/>
        </p:nvPicPr>
        <p:blipFill>
          <a:blip r:embed="rId3" cstate="print"/>
          <a:srcRect/>
          <a:stretch>
            <a:fillRect/>
          </a:stretch>
        </p:blipFill>
        <p:spPr bwMode="auto">
          <a:xfrm>
            <a:off x="5429288" y="2380623"/>
            <a:ext cx="3643306" cy="2691451"/>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dirty="0" smtClean="0">
                <a:latin typeface="Times New Roman" pitchFamily="18" charset="0"/>
                <a:cs typeface="Times New Roman" pitchFamily="18" charset="0"/>
              </a:rPr>
              <a:t>Na záver</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a:xfrm>
            <a:off x="914400" y="1447800"/>
            <a:ext cx="3014658" cy="4572000"/>
          </a:xfrm>
        </p:spPr>
        <p:txBody>
          <a:bodyPr/>
          <a:lstStyle/>
          <a:p>
            <a:endParaRPr lang="sk-SK" dirty="0" smtClean="0">
              <a:latin typeface="Times New Roman" pitchFamily="18" charset="0"/>
              <a:cs typeface="Times New Roman" pitchFamily="18" charset="0"/>
            </a:endParaRPr>
          </a:p>
          <a:p>
            <a:pPr algn="just"/>
            <a:r>
              <a:rPr lang="sk-SK" b="1" dirty="0" smtClean="0">
                <a:latin typeface="Times New Roman" pitchFamily="18" charset="0"/>
                <a:cs typeface="Times New Roman" pitchFamily="18" charset="0"/>
              </a:rPr>
              <a:t>Aktívny </a:t>
            </a:r>
          </a:p>
          <a:p>
            <a:pPr algn="just">
              <a:buNone/>
            </a:pPr>
            <a:r>
              <a:rPr lang="sk-SK" b="1" dirty="0" smtClean="0">
                <a:latin typeface="Times New Roman" pitchFamily="18" charset="0"/>
                <a:cs typeface="Times New Roman" pitchFamily="18" charset="0"/>
              </a:rPr>
              <a:t>	alebo </a:t>
            </a:r>
          </a:p>
          <a:p>
            <a:pPr algn="just">
              <a:buNone/>
            </a:pPr>
            <a:r>
              <a:rPr lang="sk-SK" b="1" dirty="0" smtClean="0">
                <a:latin typeface="Times New Roman" pitchFamily="18" charset="0"/>
                <a:cs typeface="Times New Roman" pitchFamily="18" charset="0"/>
              </a:rPr>
              <a:t>	Pasívny? </a:t>
            </a:r>
          </a:p>
          <a:p>
            <a:pPr algn="just">
              <a:buNone/>
            </a:pPr>
            <a:r>
              <a:rPr lang="sk-SK" b="1" dirty="0" smtClean="0">
                <a:latin typeface="Times New Roman" pitchFamily="18" charset="0"/>
                <a:cs typeface="Times New Roman" pitchFamily="18" charset="0"/>
              </a:rPr>
              <a:t>	</a:t>
            </a:r>
          </a:p>
          <a:p>
            <a:pPr algn="just">
              <a:buNone/>
            </a:pPr>
            <a:r>
              <a:rPr lang="sk-SK" b="1" dirty="0" smtClean="0">
                <a:latin typeface="Times New Roman" pitchFamily="18" charset="0"/>
                <a:cs typeface="Times New Roman" pitchFamily="18" charset="0"/>
              </a:rPr>
              <a:t>	To je otázka!</a:t>
            </a:r>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20</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6146" name="Picture 2" descr="d:\data\tcar\Desktop\KI 2013\pic\ActivevsPassive-624.jpg"/>
          <p:cNvPicPr>
            <a:picLocks noChangeAspect="1" noChangeArrowheads="1"/>
          </p:cNvPicPr>
          <p:nvPr/>
        </p:nvPicPr>
        <p:blipFill>
          <a:blip r:embed="rId3" cstate="print"/>
          <a:srcRect/>
          <a:stretch>
            <a:fillRect/>
          </a:stretch>
        </p:blipFill>
        <p:spPr bwMode="auto">
          <a:xfrm>
            <a:off x="4286248" y="357166"/>
            <a:ext cx="4629150" cy="5943600"/>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dirty="0" smtClean="0">
                <a:latin typeface="Times New Roman" pitchFamily="18" charset="0"/>
                <a:cs typeface="Times New Roman" pitchFamily="18" charset="0"/>
              </a:rPr>
              <a:t>Na záver</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a:xfrm>
            <a:off x="914400" y="1447800"/>
            <a:ext cx="7402016" cy="4572000"/>
          </a:xfrm>
        </p:spPr>
        <p:txBody>
          <a:bodyPr/>
          <a:lstStyle/>
          <a:p>
            <a:pPr algn="just"/>
            <a:r>
              <a:rPr lang="sk-SK" dirty="0" smtClean="0">
                <a:latin typeface="Times New Roman" pitchFamily="18" charset="0"/>
                <a:cs typeface="Times New Roman" pitchFamily="18" charset="0"/>
              </a:rPr>
              <a:t>Existujú nadpriemerne výkonné aktívne fondy – treba ich však vedieť nájsť,</a:t>
            </a:r>
          </a:p>
          <a:p>
            <a:pPr algn="just"/>
            <a:r>
              <a:rPr lang="sk-SK" dirty="0" smtClean="0">
                <a:latin typeface="Times New Roman" pitchFamily="18" charset="0"/>
                <a:cs typeface="Times New Roman" pitchFamily="18" charset="0"/>
              </a:rPr>
              <a:t>Zároveň však platí, že väčšina aktívnych fondov by mohla znížiť poplatky a objemy transakcií,</a:t>
            </a:r>
          </a:p>
          <a:p>
            <a:pPr algn="just"/>
            <a:r>
              <a:rPr lang="sk-SK" dirty="0" smtClean="0">
                <a:latin typeface="Times New Roman" pitchFamily="18" charset="0"/>
                <a:cs typeface="Times New Roman" pitchFamily="18" charset="0"/>
              </a:rPr>
              <a:t>Dôležitá sociálna a ekonomická rola podielových fondov v spoločnosti,</a:t>
            </a:r>
          </a:p>
          <a:p>
            <a:pPr algn="just"/>
            <a:r>
              <a:rPr lang="sk-SK" b="1" dirty="0" smtClean="0">
                <a:latin typeface="Times New Roman" pitchFamily="18" charset="0"/>
                <a:cs typeface="Times New Roman" pitchFamily="18" charset="0"/>
              </a:rPr>
              <a:t>Aktívne a pasívne fondy môžu existovať spolu.</a:t>
            </a:r>
          </a:p>
          <a:p>
            <a:pPr algn="just"/>
            <a:endParaRPr lang="sk-SK" dirty="0" smtClean="0">
              <a:latin typeface="Times New Roman" pitchFamily="18" charset="0"/>
              <a:cs typeface="Times New Roman" pitchFamily="18" charset="0"/>
            </a:endParaRPr>
          </a:p>
          <a:p>
            <a:pPr algn="just"/>
            <a:endParaRPr lang="sk-SK" dirty="0" smtClean="0">
              <a:latin typeface="Times New Roman" pitchFamily="18" charset="0"/>
              <a:cs typeface="Times New Roman" pitchFamily="18" charset="0"/>
            </a:endParaRPr>
          </a:p>
          <a:p>
            <a:pPr algn="just"/>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21</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6146" name="Picture 2" descr="d:\data\tcar\Desktop\KI 2013\pic\ActivevsPassive-624.jpg"/>
          <p:cNvPicPr>
            <a:picLocks noChangeAspect="1" noChangeArrowheads="1"/>
          </p:cNvPicPr>
          <p:nvPr/>
        </p:nvPicPr>
        <p:blipFill>
          <a:blip r:embed="rId3" cstate="print"/>
          <a:srcRect/>
          <a:stretch>
            <a:fillRect/>
          </a:stretch>
        </p:blipFill>
        <p:spPr bwMode="auto">
          <a:xfrm>
            <a:off x="7524328" y="4509120"/>
            <a:ext cx="1395417" cy="1791646"/>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sk-SK" sz="3200" dirty="0" smtClean="0"/>
              <a:t>Je budúcnosť podielových fondov v aktívnom portfólio manažmente?</a:t>
            </a:r>
            <a:endParaRPr lang="sk-SK" sz="3200" dirty="0"/>
          </a:p>
        </p:txBody>
      </p:sp>
      <p:sp>
        <p:nvSpPr>
          <p:cNvPr id="7" name="Text Placeholder 6"/>
          <p:cNvSpPr>
            <a:spLocks noGrp="1"/>
          </p:cNvSpPr>
          <p:nvPr>
            <p:ph type="body" idx="1"/>
          </p:nvPr>
        </p:nvSpPr>
        <p:spPr/>
        <p:txBody>
          <a:bodyPr/>
          <a:lstStyle/>
          <a:p>
            <a:r>
              <a:rPr lang="en-US" dirty="0" smtClean="0"/>
              <a:t>Tom</a:t>
            </a:r>
            <a:r>
              <a:rPr lang="sk-SK" dirty="0" smtClean="0"/>
              <a:t>áš Cár, VÚB AM</a:t>
            </a:r>
            <a:endParaRPr lang="en-US" dirty="0"/>
          </a:p>
        </p:txBody>
      </p:sp>
      <p:sp>
        <p:nvSpPr>
          <p:cNvPr id="4" name="Text Placeholder 6"/>
          <p:cNvSpPr txBox="1">
            <a:spLocks/>
          </p:cNvSpPr>
          <p:nvPr/>
        </p:nvSpPr>
        <p:spPr>
          <a:xfrm>
            <a:off x="1014442" y="5072085"/>
            <a:ext cx="7772400" cy="1500187"/>
          </a:xfrm>
          <a:prstGeom prst="rect">
            <a:avLst/>
          </a:prstGeom>
        </p:spPr>
        <p:txBody>
          <a:bodyPr vert="horz" lIns="91440" tIns="45720" rIns="91440" bIns="45720" rtlCol="0" anchor="b">
            <a:normAutofit/>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Kolektívne investovanie </a:t>
            </a: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201</a:t>
            </a:r>
            <a:r>
              <a:rPr kumimoji="0" lang="en-US" sz="1200" b="0" i="0" u="none" strike="noStrike" kern="0" cap="none" spc="0" normalizeH="0" baseline="0" noProof="0" dirty="0" smtClean="0">
                <a:ln>
                  <a:noFill/>
                </a:ln>
                <a:solidFill>
                  <a:schemeClr val="accent2">
                    <a:lumMod val="75000"/>
                  </a:schemeClr>
                </a:solidFill>
                <a:effectLst/>
                <a:uLnTx/>
                <a:uFillTx/>
                <a:latin typeface="+mn-lt"/>
                <a:ea typeface="+mn-ea"/>
                <a:cs typeface="+mn-cs"/>
              </a:rPr>
              <a:t>2</a:t>
            </a:r>
            <a:endPar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sk-SK" sz="1200" b="0" i="0" u="none" strike="noStrike" kern="0" cap="none" spc="0" normalizeH="0" baseline="0" noProof="0" dirty="0" smtClean="0">
                <a:ln>
                  <a:noFill/>
                </a:ln>
                <a:solidFill>
                  <a:schemeClr val="accent2">
                    <a:lumMod val="75000"/>
                  </a:schemeClr>
                </a:solidFill>
                <a:effectLst/>
                <a:uLnTx/>
                <a:uFillTx/>
                <a:latin typeface="+mn-lt"/>
                <a:ea typeface="+mn-ea"/>
                <a:cs typeface="+mn-cs"/>
              </a:rPr>
              <a:t>10.11.12,</a:t>
            </a:r>
            <a:r>
              <a:rPr kumimoji="0" lang="sk-SK" sz="1200" b="0" i="0" u="none" strike="noStrike" kern="0" cap="none" spc="0" normalizeH="0" noProof="0" dirty="0" smtClean="0">
                <a:ln>
                  <a:noFill/>
                </a:ln>
                <a:solidFill>
                  <a:schemeClr val="accent2">
                    <a:lumMod val="75000"/>
                  </a:schemeClr>
                </a:solidFill>
                <a:effectLst/>
                <a:uLnTx/>
                <a:uFillTx/>
                <a:latin typeface="+mn-lt"/>
                <a:ea typeface="+mn-ea"/>
                <a:cs typeface="+mn-cs"/>
              </a:rPr>
              <a:t> Trnava</a:t>
            </a:r>
            <a:endParaRPr kumimoji="0" lang="en-US" sz="1200" b="0" i="0" u="none" strike="noStrike" kern="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dirty="0" smtClean="0">
                <a:latin typeface="Times New Roman" pitchFamily="18" charset="0"/>
                <a:cs typeface="Times New Roman" pitchFamily="18" charset="0"/>
              </a:rPr>
              <a:t>Prehľad</a:t>
            </a:r>
            <a:endParaRPr lang="sk-SK" dirty="0">
              <a:latin typeface="Times New Roman" pitchFamily="18" charset="0"/>
              <a:cs typeface="Times New Roman" pitchFamily="18" charset="0"/>
            </a:endParaRP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Predstavenie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odvetvia</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Asset Management</a:t>
            </a:r>
            <a:r>
              <a:rPr lang="sk-SK" b="1" dirty="0" smtClean="0">
                <a:latin typeface="Times New Roman" pitchFamily="18" charset="0"/>
                <a:cs typeface="Times New Roman" pitchFamily="18" charset="0"/>
              </a:rPr>
              <a:t>u</a:t>
            </a:r>
          </a:p>
          <a:p>
            <a:pPr algn="just"/>
            <a:r>
              <a:rPr lang="sk-SK" b="1" dirty="0" smtClean="0">
                <a:latin typeface="Times New Roman" pitchFamily="18" charset="0"/>
                <a:cs typeface="Times New Roman" pitchFamily="18" charset="0"/>
              </a:rPr>
              <a:t>Aktívny vs. Pasívny </a:t>
            </a:r>
            <a:r>
              <a:rPr lang="sk-SK" dirty="0" smtClean="0">
                <a:latin typeface="Times New Roman" pitchFamily="18" charset="0"/>
                <a:cs typeface="Times New Roman" pitchFamily="18" charset="0"/>
              </a:rPr>
              <a:t>portfolio management</a:t>
            </a:r>
          </a:p>
          <a:p>
            <a:r>
              <a:rPr lang="en-US" dirty="0" err="1" smtClean="0">
                <a:latin typeface="Times New Roman" pitchFamily="18" charset="0"/>
                <a:cs typeface="Times New Roman" pitchFamily="18" charset="0"/>
              </a:rPr>
              <a:t>Predo</a:t>
            </a:r>
            <a:r>
              <a:rPr lang="sk-SK" dirty="0" smtClean="0">
                <a:latin typeface="Times New Roman" pitchFamily="18" charset="0"/>
                <a:cs typeface="Times New Roman" pitchFamily="18" charset="0"/>
              </a:rPr>
              <a:t>šlý výskum o výkonnosti podielových fondov</a:t>
            </a:r>
          </a:p>
          <a:p>
            <a:pPr>
              <a:buNone/>
            </a:pPr>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3</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5122" name="Picture 2" descr="d:\data\tcar\Desktop\KI 2013\pic\TORTOISE-AND-HARE-ON-TRAC-008.jpg"/>
          <p:cNvPicPr>
            <a:picLocks noChangeAspect="1" noChangeArrowheads="1"/>
          </p:cNvPicPr>
          <p:nvPr/>
        </p:nvPicPr>
        <p:blipFill>
          <a:blip r:embed="rId3" cstate="print"/>
          <a:srcRect/>
          <a:stretch>
            <a:fillRect/>
          </a:stretch>
        </p:blipFill>
        <p:spPr bwMode="auto">
          <a:xfrm>
            <a:off x="4929190" y="3786190"/>
            <a:ext cx="3738558" cy="2243135"/>
          </a:xfrm>
          <a:prstGeom prst="rect">
            <a:avLst/>
          </a:prstGeom>
          <a:noFill/>
        </p:spPr>
      </p:pic>
      <p:cxnSp>
        <p:nvCxnSpPr>
          <p:cNvPr id="9" name="Elbow Connector 8"/>
          <p:cNvCxnSpPr/>
          <p:nvPr/>
        </p:nvCxnSpPr>
        <p:spPr>
          <a:xfrm rot="16200000" flipH="1">
            <a:off x="7572396" y="2857496"/>
            <a:ext cx="1000132" cy="571504"/>
          </a:xfrm>
          <a:prstGeom prst="bentConnector3">
            <a:avLst>
              <a:gd name="adj1" fmla="val -285"/>
            </a:avLst>
          </a:prstGeom>
          <a:ln w="34925">
            <a:headEnd type="oval"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(1) – Úloha v spoločnosti</a:t>
            </a: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4</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10" name="Content Placeholder 4"/>
          <p:cNvSpPr txBox="1">
            <a:spLocks/>
          </p:cNvSpPr>
          <p:nvPr/>
        </p:nvSpPr>
        <p:spPr>
          <a:xfrm>
            <a:off x="1066800" y="1600200"/>
            <a:ext cx="7772400"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Primárna</a:t>
            </a: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úloha = Sprostredkovať</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Asset manager =</a:t>
            </a: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Agent v mene a pre klienta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Asset manageri = Zdroj financií pre vlády, podniky...</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noProof="0" dirty="0" smtClean="0">
                <a:latin typeface="Times New Roman" pitchFamily="18" charset="0"/>
                <a:cs typeface="Times New Roman" pitchFamily="18" charset="0"/>
              </a:rPr>
              <a:t>ICI, EFAMA</a:t>
            </a: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2050" name="Picture 2" descr="d:\data\tcar\Desktop\KI 2013\pic\logo_ici_print.gif"/>
          <p:cNvPicPr>
            <a:picLocks noChangeAspect="1" noChangeArrowheads="1"/>
          </p:cNvPicPr>
          <p:nvPr/>
        </p:nvPicPr>
        <p:blipFill>
          <a:blip r:embed="rId3" cstate="print"/>
          <a:srcRect/>
          <a:stretch>
            <a:fillRect/>
          </a:stretch>
        </p:blipFill>
        <p:spPr bwMode="auto">
          <a:xfrm>
            <a:off x="4357686" y="5000636"/>
            <a:ext cx="1838325" cy="676275"/>
          </a:xfrm>
          <a:prstGeom prst="rect">
            <a:avLst/>
          </a:prstGeom>
          <a:noFill/>
        </p:spPr>
      </p:pic>
      <p:pic>
        <p:nvPicPr>
          <p:cNvPr id="2051" name="Picture 3" descr="d:\data\tcar\Desktop\KI 2013\pic\EFAMA_logo_small.png"/>
          <p:cNvPicPr>
            <a:picLocks noChangeAspect="1" noChangeArrowheads="1"/>
          </p:cNvPicPr>
          <p:nvPr/>
        </p:nvPicPr>
        <p:blipFill>
          <a:blip r:embed="rId4" cstate="print"/>
          <a:srcRect/>
          <a:stretch>
            <a:fillRect/>
          </a:stretch>
        </p:blipFill>
        <p:spPr bwMode="auto">
          <a:xfrm>
            <a:off x="6357950" y="5000636"/>
            <a:ext cx="1485900" cy="828675"/>
          </a:xfrm>
          <a:prstGeom prst="rect">
            <a:avLst/>
          </a:prstGeom>
          <a:noFill/>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(2) – Veľkosť</a:t>
            </a: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5</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9" name="TextBox 8"/>
          <p:cNvSpPr txBox="1"/>
          <p:nvPr/>
        </p:nvSpPr>
        <p:spPr>
          <a:xfrm>
            <a:off x="7000892" y="5929330"/>
            <a:ext cx="1357322" cy="338554"/>
          </a:xfrm>
          <a:prstGeom prst="rect">
            <a:avLst/>
          </a:prstGeom>
          <a:noFill/>
        </p:spPr>
        <p:txBody>
          <a:bodyPr wrap="square" rtlCol="0">
            <a:spAutoFit/>
          </a:bodyPr>
          <a:lstStyle/>
          <a:p>
            <a:pPr algn="ctr"/>
            <a:r>
              <a:rPr lang="sk-SK" sz="800" dirty="0" smtClean="0">
                <a:latin typeface="Times New Roman" pitchFamily="18" charset="0"/>
                <a:cs typeface="Times New Roman" pitchFamily="18" charset="0"/>
              </a:rPr>
              <a:t>Zdroj: </a:t>
            </a:r>
            <a:r>
              <a:rPr lang="en-US" sz="800" dirty="0" smtClean="0">
                <a:latin typeface="Times New Roman" pitchFamily="18" charset="0"/>
                <a:cs typeface="Times New Roman" pitchFamily="18" charset="0"/>
              </a:rPr>
              <a:t>EFAMA</a:t>
            </a:r>
          </a:p>
          <a:p>
            <a:pPr algn="ctr"/>
            <a:r>
              <a:rPr lang="en-US" sz="800" dirty="0" smtClean="0">
                <a:latin typeface="Times New Roman" pitchFamily="18" charset="0"/>
                <a:cs typeface="Times New Roman" pitchFamily="18" charset="0"/>
              </a:rPr>
              <a:t>* Included fund of funds</a:t>
            </a:r>
            <a:endParaRPr lang="sk-SK" sz="800" dirty="0" smtClean="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3" cstate="print"/>
          <a:srcRect/>
          <a:stretch>
            <a:fillRect/>
          </a:stretch>
        </p:blipFill>
        <p:spPr bwMode="auto">
          <a:xfrm>
            <a:off x="285720" y="1928802"/>
            <a:ext cx="8572528" cy="367150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(3) –Porovnanie</a:t>
            </a:r>
          </a:p>
        </p:txBody>
      </p:sp>
      <p:sp>
        <p:nvSpPr>
          <p:cNvPr id="5" name="Content Placeholder 4"/>
          <p:cNvSpPr>
            <a:spLocks noGrp="1"/>
          </p:cNvSpPr>
          <p:nvPr>
            <p:ph sz="quarter" idx="1"/>
          </p:nvPr>
        </p:nvSpPr>
        <p:spPr/>
        <p:txBody>
          <a:bodyPr/>
          <a:lstStyle/>
          <a:p>
            <a:endParaRPr lang="sk-SK" dirty="0" smtClean="0">
              <a:latin typeface="Times New Roman" pitchFamily="18" charset="0"/>
              <a:cs typeface="Times New Roman" pitchFamily="18" charset="0"/>
            </a:endParaRPr>
          </a:p>
          <a:p>
            <a:endParaRPr lang="sk-SK"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6</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928662" y="1714488"/>
            <a:ext cx="3654978" cy="414386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643438" y="1714488"/>
            <a:ext cx="3643338" cy="412058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(4) – Kompozícia fondov vo svete, Q1-2012</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7</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9" name="TextBox 8"/>
          <p:cNvSpPr txBox="1"/>
          <p:nvPr/>
        </p:nvSpPr>
        <p:spPr>
          <a:xfrm>
            <a:off x="7429520" y="5786454"/>
            <a:ext cx="1357322" cy="338554"/>
          </a:xfrm>
          <a:prstGeom prst="rect">
            <a:avLst/>
          </a:prstGeom>
          <a:noFill/>
        </p:spPr>
        <p:txBody>
          <a:bodyPr wrap="square" rtlCol="0">
            <a:spAutoFit/>
          </a:bodyPr>
          <a:lstStyle/>
          <a:p>
            <a:pPr algn="ctr"/>
            <a:r>
              <a:rPr lang="sk-SK" sz="800" dirty="0" smtClean="0">
                <a:latin typeface="Times New Roman" pitchFamily="18" charset="0"/>
                <a:cs typeface="Times New Roman" pitchFamily="18" charset="0"/>
              </a:rPr>
              <a:t>Zdroj: </a:t>
            </a:r>
            <a:r>
              <a:rPr lang="en-US" sz="800" dirty="0" smtClean="0">
                <a:latin typeface="Times New Roman" pitchFamily="18" charset="0"/>
                <a:cs typeface="Times New Roman" pitchFamily="18" charset="0"/>
              </a:rPr>
              <a:t>EFAMA</a:t>
            </a:r>
          </a:p>
          <a:p>
            <a:pPr algn="ctr"/>
            <a:r>
              <a:rPr lang="en-US" sz="800" dirty="0" smtClean="0">
                <a:latin typeface="Times New Roman" pitchFamily="18" charset="0"/>
                <a:cs typeface="Times New Roman" pitchFamily="18" charset="0"/>
              </a:rPr>
              <a:t>* Included fund of funds</a:t>
            </a:r>
            <a:endParaRPr lang="sk-SK" sz="800" dirty="0" smtClean="0">
              <a:latin typeface="Times New Roman" pitchFamily="18" charset="0"/>
              <a:cs typeface="Times New Roman" pitchFamily="18" charset="0"/>
            </a:endParaRPr>
          </a:p>
        </p:txBody>
      </p:sp>
      <p:pic>
        <p:nvPicPr>
          <p:cNvPr id="4103" name="Picture 7"/>
          <p:cNvPicPr>
            <a:picLocks noChangeAspect="1" noChangeArrowheads="1"/>
          </p:cNvPicPr>
          <p:nvPr/>
        </p:nvPicPr>
        <p:blipFill>
          <a:blip r:embed="rId3" cstate="print"/>
          <a:srcRect l="25440" t="6250" r="26507" b="6254"/>
          <a:stretch>
            <a:fillRect/>
          </a:stretch>
        </p:blipFill>
        <p:spPr bwMode="auto">
          <a:xfrm>
            <a:off x="428596" y="1428736"/>
            <a:ext cx="4286280" cy="4706504"/>
          </a:xfrm>
          <a:prstGeom prst="rect">
            <a:avLst/>
          </a:prstGeom>
          <a:noFill/>
          <a:ln w="9525">
            <a:noFill/>
            <a:miter lim="800000"/>
            <a:headEnd/>
            <a:tailEnd/>
          </a:ln>
          <a:effectLst/>
        </p:spPr>
      </p:pic>
      <p:pic>
        <p:nvPicPr>
          <p:cNvPr id="4104" name="Picture 8"/>
          <p:cNvPicPr>
            <a:picLocks noChangeAspect="1" noChangeArrowheads="1"/>
          </p:cNvPicPr>
          <p:nvPr/>
        </p:nvPicPr>
        <p:blipFill>
          <a:blip r:embed="rId4" cstate="print"/>
          <a:srcRect l="4517" t="2500" r="8164" b="5000"/>
          <a:stretch>
            <a:fillRect/>
          </a:stretch>
        </p:blipFill>
        <p:spPr bwMode="auto">
          <a:xfrm>
            <a:off x="4714876" y="2571744"/>
            <a:ext cx="4143372" cy="264320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(5) – Trendy</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8</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10" name="Content Placeholder 4"/>
          <p:cNvSpPr txBox="1">
            <a:spLocks/>
          </p:cNvSpPr>
          <p:nvPr/>
        </p:nvSpPr>
        <p:spPr>
          <a:xfrm>
            <a:off x="1066800" y="1600200"/>
            <a:ext cx="5505464"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Požiadavky investorov sa zvyšujú</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dirty="0" smtClean="0">
                <a:latin typeface="Times New Roman" pitchFamily="18" charset="0"/>
                <a:cs typeface="Times New Roman" pitchFamily="18" charset="0"/>
              </a:rPr>
              <a:t>RAST! pasívne riadených portfólií</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Z</a:t>
            </a:r>
            <a:r>
              <a:rPr kumimoji="0" lang="sk-SK" sz="26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áujem o FI, emerging a global markets</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sk-SK" sz="2600" baseline="0" dirty="0" smtClean="0">
                <a:latin typeface="Times New Roman" pitchFamily="18" charset="0"/>
                <a:cs typeface="Times New Roman" pitchFamily="18" charset="0"/>
              </a:rPr>
              <a:t>Koncentrácia</a:t>
            </a:r>
            <a:r>
              <a:rPr lang="sk-SK" sz="2600" dirty="0" smtClean="0">
                <a:latin typeface="Times New Roman" pitchFamily="18" charset="0"/>
                <a:cs typeface="Times New Roman" pitchFamily="18" charset="0"/>
              </a:rPr>
              <a:t> niekoľkých aktívne riadených fondov</a:t>
            </a: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0" lang="sk-SK" sz="26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sk-SK" sz="26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7170" name="Picture 2" descr="d:\data\tcar\Desktop\KI 2013\pic\passive-investing.jpg"/>
          <p:cNvPicPr>
            <a:picLocks noChangeAspect="1" noChangeArrowheads="1"/>
          </p:cNvPicPr>
          <p:nvPr/>
        </p:nvPicPr>
        <p:blipFill>
          <a:blip r:embed="rId3" cstate="print"/>
          <a:srcRect/>
          <a:stretch>
            <a:fillRect/>
          </a:stretch>
        </p:blipFill>
        <p:spPr bwMode="auto">
          <a:xfrm>
            <a:off x="6572264" y="2071678"/>
            <a:ext cx="2357454" cy="2658662"/>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5318" cy="1143000"/>
          </a:xfrm>
        </p:spPr>
        <p:txBody>
          <a:bodyPr>
            <a:normAutofit/>
          </a:bodyPr>
          <a:lstStyle/>
          <a:p>
            <a:r>
              <a:rPr lang="en-US" sz="3000" dirty="0" err="1" smtClean="0">
                <a:latin typeface="Times New Roman" pitchFamily="18" charset="0"/>
                <a:cs typeface="Times New Roman" pitchFamily="18" charset="0"/>
              </a:rPr>
              <a:t>Predstavenie</a:t>
            </a: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Asset Management</a:t>
            </a:r>
            <a:r>
              <a:rPr lang="sk-SK" sz="3000" b="1" dirty="0" smtClean="0">
                <a:latin typeface="Times New Roman" pitchFamily="18" charset="0"/>
                <a:cs typeface="Times New Roman" pitchFamily="18" charset="0"/>
              </a:rPr>
              <a:t>u </a:t>
            </a:r>
            <a:r>
              <a:rPr lang="sk-SK" sz="3000" dirty="0" smtClean="0">
                <a:latin typeface="Times New Roman" pitchFamily="18" charset="0"/>
                <a:cs typeface="Times New Roman" pitchFamily="18" charset="0"/>
              </a:rPr>
              <a:t>(6) – Výhody a nevýhody podielových fondov</a:t>
            </a:r>
          </a:p>
        </p:txBody>
      </p:sp>
      <p:sp>
        <p:nvSpPr>
          <p:cNvPr id="6" name="Slide Number Placeholder 5"/>
          <p:cNvSpPr>
            <a:spLocks noGrp="1"/>
          </p:cNvSpPr>
          <p:nvPr>
            <p:ph type="sldNum" sz="quarter" idx="12"/>
          </p:nvPr>
        </p:nvSpPr>
        <p:spPr>
          <a:xfrm>
            <a:off x="8643966" y="6357958"/>
            <a:ext cx="317784" cy="309542"/>
          </a:xfrm>
        </p:spPr>
        <p:txBody>
          <a:bodyPr/>
          <a:lstStyle/>
          <a:p>
            <a:fld id="{6294C92D-0306-4E69-9CD3-20855E849650}" type="slidenum">
              <a:rPr kumimoji="0" lang="en-US" sz="800" smtClean="0">
                <a:latin typeface="Times New Roman" pitchFamily="18" charset="0"/>
                <a:cs typeface="Times New Roman" pitchFamily="18" charset="0"/>
              </a:rPr>
              <a:pPr/>
              <a:t>9</a:t>
            </a:fld>
            <a:endParaRPr kumimoji="0" lang="en-US" sz="800" dirty="0">
              <a:latin typeface="Times New Roman" pitchFamily="18" charset="0"/>
              <a:cs typeface="Times New Roman" pitchFamily="18" charset="0"/>
            </a:endParaRPr>
          </a:p>
        </p:txBody>
      </p:sp>
      <p:sp>
        <p:nvSpPr>
          <p:cNvPr id="7" name="Footer Placeholder 6"/>
          <p:cNvSpPr>
            <a:spLocks noGrp="1"/>
          </p:cNvSpPr>
          <p:nvPr>
            <p:ph type="ftr" sz="quarter" idx="11"/>
          </p:nvPr>
        </p:nvSpPr>
        <p:spPr>
          <a:xfrm>
            <a:off x="0" y="6429396"/>
            <a:ext cx="9144000" cy="242886"/>
          </a:xfrm>
        </p:spPr>
        <p:txBody>
          <a:bodyPr/>
          <a:lstStyle/>
          <a:p>
            <a:pPr algn="ctr"/>
            <a:r>
              <a:rPr kumimoji="0" lang="it-IT" sz="800" smtClean="0">
                <a:latin typeface="Times New Roman" pitchFamily="18" charset="0"/>
                <a:cs typeface="Times New Roman" pitchFamily="18" charset="0"/>
              </a:rPr>
              <a:t>Kolektívne investovanie 2012 - Trnava, 10.11.12</a:t>
            </a:r>
            <a:endParaRPr kumimoji="0" lang="en-US" sz="800" dirty="0">
              <a:latin typeface="Times New Roman" pitchFamily="18" charset="0"/>
              <a:cs typeface="Times New Roman" pitchFamily="18" charset="0"/>
            </a:endParaRPr>
          </a:p>
        </p:txBody>
      </p:sp>
      <p:sp>
        <p:nvSpPr>
          <p:cNvPr id="8" name="Content Placeholder 4"/>
          <p:cNvSpPr txBox="1">
            <a:spLocks/>
          </p:cNvSpPr>
          <p:nvPr/>
        </p:nvSpPr>
        <p:spPr>
          <a:xfrm>
            <a:off x="1066800" y="1600200"/>
            <a:ext cx="7772400"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sk-SK" sz="2600" noProof="0" dirty="0" smtClean="0">
                <a:latin typeface="Times New Roman" pitchFamily="18" charset="0"/>
                <a:cs typeface="Times New Roman" pitchFamily="18" charset="0"/>
              </a:rPr>
              <a:t>+ Diverzifikácia</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sk-SK" sz="2600" dirty="0" smtClean="0">
                <a:latin typeface="Times New Roman" pitchFamily="18" charset="0"/>
                <a:cs typeface="Times New Roman" pitchFamily="18" charset="0"/>
              </a:rPr>
              <a:t>+ Likvidita</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sk-SK" sz="2600" noProof="0" dirty="0" smtClean="0">
                <a:latin typeface="Times New Roman" pitchFamily="18" charset="0"/>
                <a:cs typeface="Times New Roman" pitchFamily="18" charset="0"/>
              </a:rPr>
              <a:t>+ Profesionálna správa</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sk-SK" sz="2600" dirty="0" smtClean="0">
                <a:latin typeface="Times New Roman" pitchFamily="18" charset="0"/>
                <a:cs typeface="Times New Roman" pitchFamily="18" charset="0"/>
              </a:rPr>
              <a:t>+ Relatívne lacný prístup k </a:t>
            </a:r>
            <a:r>
              <a:rPr lang="sk-SK" dirty="0" smtClean="0">
                <a:latin typeface="Times New Roman" pitchFamily="18" charset="0"/>
                <a:cs typeface="Times New Roman" pitchFamily="18" charset="0"/>
              </a:rPr>
              <a:t>(inak drahým)</a:t>
            </a:r>
            <a:r>
              <a:rPr lang="sk-SK" sz="2000" dirty="0" smtClean="0">
                <a:latin typeface="Times New Roman" pitchFamily="18" charset="0"/>
                <a:cs typeface="Times New Roman" pitchFamily="18" charset="0"/>
              </a:rPr>
              <a:t> </a:t>
            </a:r>
            <a:r>
              <a:rPr lang="sk-SK" sz="2600" dirty="0" smtClean="0">
                <a:latin typeface="Times New Roman" pitchFamily="18" charset="0"/>
                <a:cs typeface="Times New Roman" pitchFamily="18" charset="0"/>
              </a:rPr>
              <a:t>inštrumentom</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lang="sk-SK" sz="2600" dirty="0" smtClean="0">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Tx/>
              <a:buChar char="-"/>
              <a:tabLst/>
              <a:defRPr/>
            </a:pPr>
            <a:r>
              <a:rPr lang="sk-SK" sz="2600" dirty="0" smtClean="0">
                <a:latin typeface="Times New Roman" pitchFamily="18" charset="0"/>
                <a:cs typeface="Times New Roman" pitchFamily="18" charset="0"/>
              </a:rPr>
              <a:t>Poplatky (rôzne druhy)</a:t>
            </a:r>
          </a:p>
          <a:p>
            <a:pPr marL="274320" marR="0" lvl="0" indent="-274320" algn="l" defTabSz="914400" rtl="0" eaLnBrk="1" fontAlgn="auto" latinLnBrk="0" hangingPunct="1">
              <a:lnSpc>
                <a:spcPct val="100000"/>
              </a:lnSpc>
              <a:spcBef>
                <a:spcPts val="580"/>
              </a:spcBef>
              <a:spcAft>
                <a:spcPts val="0"/>
              </a:spcAft>
              <a:buClr>
                <a:schemeClr val="accent1"/>
              </a:buClr>
              <a:buSzPct val="85000"/>
              <a:buFontTx/>
              <a:buChar char="-"/>
              <a:tabLst/>
              <a:defRPr/>
            </a:pPr>
            <a:r>
              <a:rPr lang="sk-SK" sz="2600" dirty="0" smtClean="0">
                <a:latin typeface="Times New Roman" pitchFamily="18" charset="0"/>
                <a:cs typeface="Times New Roman" pitchFamily="18" charset="0"/>
              </a:rPr>
              <a:t>Investori nemôžu ovplyvniť čo sa vo fondoch deje</a:t>
            </a:r>
          </a:p>
          <a:p>
            <a:pPr marL="274320" marR="0" lvl="0" indent="-274320" algn="l" defTabSz="914400" rtl="0" eaLnBrk="1" fontAlgn="auto" latinLnBrk="0" hangingPunct="1">
              <a:lnSpc>
                <a:spcPct val="100000"/>
              </a:lnSpc>
              <a:spcBef>
                <a:spcPts val="580"/>
              </a:spcBef>
              <a:spcAft>
                <a:spcPts val="0"/>
              </a:spcAft>
              <a:buClr>
                <a:schemeClr val="accent1"/>
              </a:buClr>
              <a:buSzPct val="85000"/>
              <a:buFontTx/>
              <a:buChar char="-"/>
              <a:tabLst/>
              <a:defRPr/>
            </a:pPr>
            <a:r>
              <a:rPr lang="sk-SK" sz="2600" dirty="0" smtClean="0">
                <a:latin typeface="Times New Roman" pitchFamily="18" charset="0"/>
                <a:cs typeface="Times New Roman" pitchFamily="18" charset="0"/>
              </a:rPr>
              <a:t>Investičné riziko</a:t>
            </a: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AF_DirectionalGrid">
  <a:themeElements>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732</TotalTime>
  <Words>1315</Words>
  <Application>Microsoft Office PowerPoint</Application>
  <PresentationFormat>On-screen Show (4:3)</PresentationFormat>
  <Paragraphs>196</Paragraphs>
  <Slides>22</Slides>
  <Notes>15</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Equity</vt:lpstr>
      <vt:lpstr>AF_DirectionalGrid</vt:lpstr>
      <vt:lpstr>Je budúcnosť podielových fondov v aktívnom portfólio manažmente?</vt:lpstr>
      <vt:lpstr>Na úvod</vt:lpstr>
      <vt:lpstr>Prehľad</vt:lpstr>
      <vt:lpstr>Predstavenie Asset Managementu (1) – Úloha v spoločnosti</vt:lpstr>
      <vt:lpstr>Predstavenie Asset Managementu (2) – Veľkosť</vt:lpstr>
      <vt:lpstr>Predstavenie Asset Managementu (3) –Porovnanie</vt:lpstr>
      <vt:lpstr>Predstavenie Asset Managementu (4) – Kompozícia fondov vo svete, Q1-2012</vt:lpstr>
      <vt:lpstr>Predstavenie Asset Managementu (5) – Trendy</vt:lpstr>
      <vt:lpstr>Predstavenie Asset Managementu (6) – Výhody a nevýhody podielových fondov</vt:lpstr>
      <vt:lpstr>Aktívny vs. Pasívny portfolio management</vt:lpstr>
      <vt:lpstr>Aktívny vs. Pasívny portfolio management</vt:lpstr>
      <vt:lpstr>Aktívny vs. Pasívny portfolio management</vt:lpstr>
      <vt:lpstr>Aktívny vs. Pasívny portfolio management</vt:lpstr>
      <vt:lpstr>Aktívny vs. Pasívny portfolio management – Aktívny management je o predpovedaní!!!</vt:lpstr>
      <vt:lpstr>Aktívny vs. Pasívny portfolio management – Návod pre investora</vt:lpstr>
      <vt:lpstr>Predošlý výskum o výkonnosti Podielových Fondov</vt:lpstr>
      <vt:lpstr>Predošlý výskum o výkonnosti PF – Šťastie vs. Schopnosti manažéra</vt:lpstr>
      <vt:lpstr>Predošlý výskum o výkonnosti PF – Udržateľnosť (nad)výkonnosti</vt:lpstr>
      <vt:lpstr>Predošlý výskum o výkonnosti PF – (Behaviorálne) Motivácie manažérov</vt:lpstr>
      <vt:lpstr>Na záver</vt:lpstr>
      <vt:lpstr>Na záver</vt:lpstr>
      <vt:lpstr>Je budúcnosť podielových fondov v aktívnom portfólio manažmente?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tcar</dc:creator>
  <cp:lastModifiedBy>tcar</cp:lastModifiedBy>
  <cp:revision>78</cp:revision>
  <dcterms:created xsi:type="dcterms:W3CDTF">2012-10-26T14:39:50Z</dcterms:created>
  <dcterms:modified xsi:type="dcterms:W3CDTF">2012-11-05T09:16:23Z</dcterms:modified>
</cp:coreProperties>
</file>