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84" r:id="rId4"/>
    <p:sldId id="265" r:id="rId5"/>
    <p:sldId id="268" r:id="rId6"/>
    <p:sldId id="283" r:id="rId7"/>
    <p:sldId id="271" r:id="rId8"/>
    <p:sldId id="285" r:id="rId9"/>
    <p:sldId id="286" r:id="rId10"/>
    <p:sldId id="278" r:id="rId11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800000"/>
    <a:srgbClr val="990099"/>
    <a:srgbClr val="D60093"/>
    <a:srgbClr val="CC0000"/>
    <a:srgbClr val="FF33CC"/>
    <a:srgbClr val="00CCFF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21" autoAdjust="0"/>
    <p:restoredTop sz="94698" autoAdjust="0"/>
  </p:normalViewPr>
  <p:slideViewPr>
    <p:cSldViewPr>
      <p:cViewPr varScale="1">
        <p:scale>
          <a:sx n="75" d="100"/>
          <a:sy n="75" d="100"/>
        </p:scale>
        <p:origin x="-7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4BB00-090A-40D6-A25A-1FB75907A497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90B57-0B62-46AE-BD65-2070CF041828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CC592A-BF61-4954-B642-0DD876ECC177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C69A9FE-0BFF-4EE9-88E3-FC6A62E877F2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2897B2A0-2A08-429A-9C7D-E407360363FB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8F8A3-1CAD-43AD-91D8-117E41B9FF86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1D4C19-E9CA-4C9B-AA9B-D54B47C73770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CD7EBA-F8E7-473A-B225-93CD792DAD92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FDB2E7-22EB-4F41-BBD9-1D77F35F3559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3004E1-D715-4DFD-B18A-CC5B0156F989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48A77-F1FE-4CEF-B1F7-3B06B3FB8DE2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D2C756-1EC1-4351-B561-D5760CFC1C3D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A46702-4028-40DB-8558-8971284BC597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sk-S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k-S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9F537FC-51B3-43EC-9347-587B421C569F}" type="slidenum">
              <a:rPr lang="sk-SK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Graf_programu_Microsoft_Office_Excel1.xls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Graf_programu_Microsoft_Office_Excel2.xls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Graf_programu_Microsoft_Office_Excel3.xls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af_programu_Microsoft_Office_Excel4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Graf_programu_Microsoft_Office_Excel5.xls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Graf_programu_Microsoft_Office_Excel6.xls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SASS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752600"/>
            <a:ext cx="8229600" cy="2244725"/>
          </a:xfrm>
          <a:noFill/>
          <a:ln/>
        </p:spPr>
      </p:pic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8210" name="Picture 18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1" name="Rectangle 19"/>
          <p:cNvSpPr>
            <a:spLocks noChangeArrowheads="1"/>
          </p:cNvSpPr>
          <p:nvPr/>
        </p:nvSpPr>
        <p:spPr bwMode="auto">
          <a:xfrm>
            <a:off x="990600" y="4343400"/>
            <a:ext cx="7010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2000" b="1">
                <a:solidFill>
                  <a:srgbClr val="000066"/>
                </a:solidFill>
                <a:latin typeface="Times New Roman" pitchFamily="18" charset="0"/>
              </a:rPr>
              <a:t>Nové produktové možnosti v praxi kolektívneho investovania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55" name="Rectangle 35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sk-SK" sz="6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Ďakujeme za pozornosť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56325" name="Picture 5" descr="hp_ass_logo"/>
          <p:cNvPicPr>
            <a:picLocks noChangeAspect="1" noChangeArrowheads="1"/>
          </p:cNvPicPr>
          <p:nvPr/>
        </p:nvPicPr>
        <p:blipFill>
          <a:blip r:embed="rId2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5638800" y="6275388"/>
            <a:ext cx="22098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800" b="1" i="1">
                <a:solidFill>
                  <a:schemeClr val="bg1"/>
                </a:solidFill>
                <a:latin typeface="Arial Narrow" pitchFamily="34" charset="0"/>
              </a:rPr>
              <a:t>Slovesnksá asociácia správcovských spoločností</a:t>
            </a:r>
          </a:p>
          <a:p>
            <a:pPr>
              <a:spcBef>
                <a:spcPct val="50000"/>
              </a:spcBef>
            </a:pPr>
            <a:r>
              <a:rPr lang="sk-SK" sz="800" b="1" i="1">
                <a:solidFill>
                  <a:schemeClr val="bg1"/>
                </a:solidFill>
                <a:latin typeface="Arial Narrow" pitchFamily="34" charset="0"/>
              </a:rPr>
              <a:t>Drieňová 3</a:t>
            </a:r>
          </a:p>
          <a:p>
            <a:pPr>
              <a:spcBef>
                <a:spcPct val="50000"/>
              </a:spcBef>
            </a:pPr>
            <a:r>
              <a:rPr lang="sk-SK" sz="800" b="1" i="1">
                <a:solidFill>
                  <a:schemeClr val="bg1"/>
                </a:solidFill>
                <a:latin typeface="Arial Narrow" pitchFamily="34" charset="0"/>
              </a:rPr>
              <a:t>821 01  Bratislava</a:t>
            </a: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8153400" y="6275388"/>
            <a:ext cx="990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800" b="1" i="1" u="sng">
                <a:solidFill>
                  <a:srgbClr val="FFFFCC"/>
                </a:solidFill>
                <a:latin typeface="Arial Narrow" pitchFamily="34" charset="0"/>
              </a:rPr>
              <a:t>www.sass-sk.sk</a:t>
            </a:r>
          </a:p>
          <a:p>
            <a:pPr>
              <a:spcBef>
                <a:spcPct val="50000"/>
              </a:spcBef>
            </a:pPr>
            <a:r>
              <a:rPr lang="sk-SK" sz="800" b="1" i="1">
                <a:solidFill>
                  <a:schemeClr val="bg1"/>
                </a:solidFill>
                <a:latin typeface="Arial Narrow" pitchFamily="34" charset="0"/>
              </a:rPr>
              <a:t>+421 2 444  56  591</a:t>
            </a:r>
          </a:p>
          <a:p>
            <a:pPr>
              <a:spcBef>
                <a:spcPct val="50000"/>
              </a:spcBef>
            </a:pPr>
            <a:r>
              <a:rPr lang="sk-SK" sz="800" b="1" i="1">
                <a:solidFill>
                  <a:schemeClr val="bg1"/>
                </a:solidFill>
                <a:latin typeface="Arial Narrow" pitchFamily="34" charset="0"/>
              </a:rPr>
              <a:t>+421 2 446 32  543</a:t>
            </a:r>
          </a:p>
        </p:txBody>
      </p:sp>
      <p:pic>
        <p:nvPicPr>
          <p:cNvPr id="56328" name="Picture 8" descr="S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124200"/>
            <a:ext cx="8229600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/>
      <p:bldP spid="563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Štruktúra majetku v špeciálnych fondoch </a:t>
            </a:r>
            <a:b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k 02.11.2012</a:t>
            </a:r>
          </a:p>
        </p:txBody>
      </p:sp>
      <p:sp>
        <p:nvSpPr>
          <p:cNvPr id="9386" name="Text Box 170"/>
          <p:cNvSpPr txBox="1">
            <a:spLocks noChangeArrowheads="1"/>
          </p:cNvSpPr>
          <p:nvPr/>
        </p:nvSpPr>
        <p:spPr bwMode="auto">
          <a:xfrm>
            <a:off x="2819400" y="1371600"/>
            <a:ext cx="3962400" cy="641350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3600" b="1" i="1">
                <a:solidFill>
                  <a:schemeClr val="bg1"/>
                </a:solidFill>
              </a:rPr>
              <a:t>1 254 357 707</a:t>
            </a:r>
          </a:p>
        </p:txBody>
      </p:sp>
      <p:pic>
        <p:nvPicPr>
          <p:cNvPr id="9387" name="Picture 171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88" name="Rectangle 172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graphicFrame>
        <p:nvGraphicFramePr>
          <p:cNvPr id="9390" name="Object 174"/>
          <p:cNvGraphicFramePr>
            <a:graphicFrameLocks noChangeAspect="1"/>
          </p:cNvGraphicFramePr>
          <p:nvPr>
            <p:ph sz="half" idx="2"/>
          </p:nvPr>
        </p:nvGraphicFramePr>
        <p:xfrm>
          <a:off x="-838200" y="1600200"/>
          <a:ext cx="11582400" cy="5257800"/>
        </p:xfrm>
        <a:graphic>
          <a:graphicData uri="http://schemas.openxmlformats.org/presentationml/2006/ole">
            <p:oleObj spid="_x0000_s9390" name="Graf" r:id="rId4" imgW="9124882" imgH="529596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386" grpId="0" animBg="1"/>
      <p:bldP spid="938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62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Rozdelenie špeciálnych fondov a UCITS </a:t>
            </a:r>
            <a:b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2006 - 2012</a:t>
            </a:r>
          </a:p>
        </p:txBody>
      </p:sp>
      <p:pic>
        <p:nvPicPr>
          <p:cNvPr id="249860" name="Picture 4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861" name="Rectangle 5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graphicFrame>
        <p:nvGraphicFramePr>
          <p:cNvPr id="249901" name="Object 45"/>
          <p:cNvGraphicFramePr>
            <a:graphicFrameLocks noChangeAspect="1"/>
          </p:cNvGraphicFramePr>
          <p:nvPr>
            <p:ph sz="half" idx="1"/>
          </p:nvPr>
        </p:nvGraphicFramePr>
        <p:xfrm>
          <a:off x="0" y="1143000"/>
          <a:ext cx="9144000" cy="5257800"/>
        </p:xfrm>
        <a:graphic>
          <a:graphicData uri="http://schemas.openxmlformats.org/presentationml/2006/ole">
            <p:oleObj spid="_x0000_s249901" name="Graf" r:id="rId4" imgW="9124882" imgH="5295960" progId="Excel.Chart.8">
              <p:embed/>
            </p:oleObj>
          </a:graphicData>
        </a:graphic>
      </p:graphicFrame>
      <p:sp>
        <p:nvSpPr>
          <p:cNvPr id="249902" name="Rectangle 46"/>
          <p:cNvSpPr>
            <a:spLocks noChangeArrowheads="1"/>
          </p:cNvSpPr>
          <p:nvPr/>
        </p:nvSpPr>
        <p:spPr bwMode="auto">
          <a:xfrm>
            <a:off x="3581400" y="15240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sk-SK" sz="1600" b="1">
                <a:solidFill>
                  <a:schemeClr val="accent2"/>
                </a:solidFill>
                <a:latin typeface="Times New Roman" pitchFamily="18" charset="0"/>
              </a:rPr>
              <a:t>Mil.EUR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28600"/>
            <a:ext cx="8229600" cy="914400"/>
          </a:xfrm>
        </p:spPr>
        <p:txBody>
          <a:bodyPr/>
          <a:lstStyle/>
          <a:p>
            <a:pPr>
              <a:tabLst>
                <a:tab pos="3770313" algn="l"/>
              </a:tabLst>
            </a:pPr>
            <a:r>
              <a:rPr lang="sk-SK" sz="4000" i="1" u="sng">
                <a:solidFill>
                  <a:srgbClr val="000066"/>
                </a:solidFill>
                <a:latin typeface="Arial Narrow" pitchFamily="34" charset="0"/>
              </a:rPr>
              <a:t>Vývoj majetku v špeciálnych OPF </a:t>
            </a:r>
            <a:br>
              <a:rPr lang="sk-SK" sz="40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4000" i="1" u="sng">
                <a:solidFill>
                  <a:srgbClr val="000066"/>
                </a:solidFill>
                <a:latin typeface="Arial Narrow" pitchFamily="34" charset="0"/>
              </a:rPr>
              <a:t>2007 – 2012 (mil. EUR)</a:t>
            </a:r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13336" name="Picture 24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57" name="Text Box 45"/>
          <p:cNvSpPr txBox="1">
            <a:spLocks noChangeArrowheads="1"/>
          </p:cNvSpPr>
          <p:nvPr/>
        </p:nvSpPr>
        <p:spPr bwMode="auto">
          <a:xfrm>
            <a:off x="228600" y="25908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sk-SK" sz="1600" b="1" i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graphicFrame>
        <p:nvGraphicFramePr>
          <p:cNvPr id="13385" name="Object 73"/>
          <p:cNvGraphicFramePr>
            <a:graphicFrameLocks noChangeAspect="1"/>
          </p:cNvGraphicFramePr>
          <p:nvPr>
            <p:ph sz="half" idx="2"/>
          </p:nvPr>
        </p:nvGraphicFramePr>
        <p:xfrm>
          <a:off x="-228600" y="1295400"/>
          <a:ext cx="9099550" cy="5181600"/>
        </p:xfrm>
        <a:graphic>
          <a:graphicData uri="http://schemas.openxmlformats.org/presentationml/2006/ole">
            <p:oleObj spid="_x0000_s13385" name="Graf" r:id="rId4" imgW="9134640" imgH="5295960" progId="Excel.Chart.8">
              <p:embed/>
            </p:oleObj>
          </a:graphicData>
        </a:graphic>
      </p:graphicFrame>
      <p:sp>
        <p:nvSpPr>
          <p:cNvPr id="13386" name="Rectangle 74"/>
          <p:cNvSpPr>
            <a:spLocks noChangeArrowheads="1"/>
          </p:cNvSpPr>
          <p:nvPr/>
        </p:nvSpPr>
        <p:spPr bwMode="auto">
          <a:xfrm>
            <a:off x="2286000" y="1524000"/>
            <a:ext cx="1066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</a:pPr>
            <a:r>
              <a:rPr lang="sk-SK" sz="1600" b="1">
                <a:solidFill>
                  <a:schemeClr val="accent2"/>
                </a:solidFill>
                <a:latin typeface="Times New Roman" pitchFamily="18" charset="0"/>
              </a:rPr>
              <a:t>Mil.EUR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Čisté predaje v špeciálnych OPF </a:t>
            </a:r>
            <a:b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(EUR)</a:t>
            </a:r>
          </a:p>
        </p:txBody>
      </p:sp>
      <p:graphicFrame>
        <p:nvGraphicFramePr>
          <p:cNvPr id="16706" name="Group 322"/>
          <p:cNvGraphicFramePr>
            <a:graphicFrameLocks noGrp="1"/>
          </p:cNvGraphicFramePr>
          <p:nvPr>
            <p:ph idx="1"/>
          </p:nvPr>
        </p:nvGraphicFramePr>
        <p:xfrm>
          <a:off x="304800" y="1676400"/>
          <a:ext cx="8305800" cy="3733800"/>
        </p:xfrm>
        <a:graphic>
          <a:graphicData uri="http://schemas.openxmlformats.org/drawingml/2006/table">
            <a:tbl>
              <a:tblPr/>
              <a:tblGrid>
                <a:gridCol w="4495800"/>
                <a:gridCol w="1600200"/>
                <a:gridCol w="2209800"/>
              </a:tblGrid>
              <a:tr h="8334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Kategória OPF</a:t>
                      </a:r>
                      <a:endParaRPr kumimoji="0" lang="sk-SK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 CE" pitchFamily="34" charset="-18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31.12.2011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02.11.2012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508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špeciálne fondy nehnute</a:t>
                      </a: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Narrow" pitchFamily="34" charset="0"/>
                        </a:rPr>
                        <a:t>ľ</a:t>
                      </a: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ností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148 200 729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100 705 454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5810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špeciálne fondy cenných papierov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84 638 067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476 428 025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Špeciálne fondy alternatívnych investícií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18 393 128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5778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špeciálne fondy profesionálnych investorov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80 865 580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104 525 827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655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SPOLU</a:t>
                      </a:r>
                      <a:endParaRPr kumimoji="0" lang="sk-SK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CE" charset="-18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313 704 376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700 052 434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16557" name="Rectangle 173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16558" name="Picture 174" descr="hp_ass_logo"/>
          <p:cNvPicPr>
            <a:picLocks noChangeAspect="1" noChangeArrowheads="1"/>
          </p:cNvPicPr>
          <p:nvPr/>
        </p:nvPicPr>
        <p:blipFill>
          <a:blip r:embed="rId2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Čisté predaje špeciálnych OPF v SR v roku 2012 (mil. EUR)</a:t>
            </a:r>
          </a:p>
        </p:txBody>
      </p:sp>
      <p:graphicFrame>
        <p:nvGraphicFramePr>
          <p:cNvPr id="87068" name="Object 28"/>
          <p:cNvGraphicFramePr>
            <a:graphicFrameLocks noChangeAspect="1"/>
          </p:cNvGraphicFramePr>
          <p:nvPr>
            <p:ph sz="half" idx="1"/>
          </p:nvPr>
        </p:nvGraphicFramePr>
        <p:xfrm>
          <a:off x="457200" y="2659063"/>
          <a:ext cx="4038600" cy="2408237"/>
        </p:xfrm>
        <a:graphic>
          <a:graphicData uri="http://schemas.openxmlformats.org/presentationml/2006/ole">
            <p:oleObj spid="_x0000_s87068" name="Graf" r:id="rId3" imgW="7667743" imgH="4572000" progId="Excel.Chart.8">
              <p:embed/>
            </p:oleObj>
          </a:graphicData>
        </a:graphic>
      </p:graphicFrame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87044" name="Picture 4" descr="hp_ass_logo"/>
          <p:cNvPicPr>
            <a:picLocks noChangeAspect="1" noChangeArrowheads="1"/>
          </p:cNvPicPr>
          <p:nvPr/>
        </p:nvPicPr>
        <p:blipFill>
          <a:blip r:embed="rId4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7099" name="Object 59"/>
          <p:cNvGraphicFramePr>
            <a:graphicFrameLocks noChangeAspect="1"/>
          </p:cNvGraphicFramePr>
          <p:nvPr>
            <p:ph sz="half" idx="2"/>
          </p:nvPr>
        </p:nvGraphicFramePr>
        <p:xfrm>
          <a:off x="-457200" y="1143000"/>
          <a:ext cx="10058400" cy="5105400"/>
        </p:xfrm>
        <a:graphic>
          <a:graphicData uri="http://schemas.openxmlformats.org/presentationml/2006/ole">
            <p:oleObj spid="_x0000_s87099" name="Graf" r:id="rId5" imgW="9124882" imgH="529596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Registrované špeciálne OPF členov SASS v SR</a:t>
            </a:r>
            <a:b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 k 02.11.2012</a:t>
            </a:r>
          </a:p>
        </p:txBody>
      </p:sp>
      <p:sp>
        <p:nvSpPr>
          <p:cNvPr id="19596" name="Rectangle 140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19597" name="Picture 141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074" name="Object 618"/>
          <p:cNvGraphicFramePr>
            <a:graphicFrameLocks noChangeAspect="1"/>
          </p:cNvGraphicFramePr>
          <p:nvPr>
            <p:ph sz="half" idx="2"/>
          </p:nvPr>
        </p:nvGraphicFramePr>
        <p:xfrm>
          <a:off x="152400" y="1066800"/>
          <a:ext cx="8991600" cy="5257800"/>
        </p:xfrm>
        <a:graphic>
          <a:graphicData uri="http://schemas.openxmlformats.org/presentationml/2006/ole">
            <p:oleObj spid="_x0000_s20074" name="Graf" r:id="rId4" imgW="9124882" imgH="5295960" progId="Excel.Chart.8">
              <p:embed/>
            </p:oleObj>
          </a:graphicData>
        </a:graphic>
      </p:graphicFrame>
      <p:graphicFrame>
        <p:nvGraphicFramePr>
          <p:cNvPr id="20105" name="Group 649"/>
          <p:cNvGraphicFramePr>
            <a:graphicFrameLocks noGrp="1"/>
          </p:cNvGraphicFramePr>
          <p:nvPr>
            <p:ph sz="half" idx="1"/>
          </p:nvPr>
        </p:nvGraphicFramePr>
        <p:xfrm>
          <a:off x="4724400" y="2133600"/>
          <a:ext cx="2862263" cy="455613"/>
        </p:xfrm>
        <a:graphic>
          <a:graphicData uri="http://schemas.openxmlformats.org/drawingml/2006/table">
            <a:tbl>
              <a:tblPr/>
              <a:tblGrid>
                <a:gridCol w="723900"/>
                <a:gridCol w="709613"/>
                <a:gridCol w="715962"/>
                <a:gridCol w="712788"/>
              </a:tblGrid>
              <a:tr h="412750"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itchFamily="34" charset="0"/>
                        </a:rPr>
                        <a:t>31.12.</a:t>
                      </a:r>
                    </a:p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itchFamily="34" charset="0"/>
                        </a:rPr>
                        <a:t>2009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 31.12.</a:t>
                      </a:r>
                    </a:p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2010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31.12.</a:t>
                      </a:r>
                    </a:p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2011</a:t>
                      </a:r>
                      <a:endParaRPr kumimoji="0" lang="sk-SK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</a:rPr>
                        <a:t>02.11.</a:t>
                      </a:r>
                    </a:p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</a:rPr>
                        <a:t>2012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i="1" u="sng">
                <a:solidFill>
                  <a:srgbClr val="000066"/>
                </a:solidFill>
                <a:latin typeface="Arial Narrow" pitchFamily="34" charset="0"/>
              </a:rPr>
              <a:t>NAV v OPF v porovnaní s NAV v OPF podľa triedy aktív</a:t>
            </a:r>
          </a:p>
        </p:txBody>
      </p:sp>
      <p:pic>
        <p:nvPicPr>
          <p:cNvPr id="253957" name="Picture 5" descr="hp_ass_logo"/>
          <p:cNvPicPr>
            <a:picLocks noChangeAspect="1" noChangeArrowheads="1"/>
          </p:cNvPicPr>
          <p:nvPr/>
        </p:nvPicPr>
        <p:blipFill>
          <a:blip r:embed="rId2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958" name="Rectangle 6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graphicFrame>
        <p:nvGraphicFramePr>
          <p:cNvPr id="254159" name="Group 207"/>
          <p:cNvGraphicFramePr>
            <a:graphicFrameLocks noGrp="1"/>
          </p:cNvGraphicFramePr>
          <p:nvPr>
            <p:ph sz="half" idx="1"/>
          </p:nvPr>
        </p:nvGraphicFramePr>
        <p:xfrm>
          <a:off x="381000" y="1524000"/>
          <a:ext cx="8382000" cy="4271963"/>
        </p:xfrm>
        <a:graphic>
          <a:graphicData uri="http://schemas.openxmlformats.org/drawingml/2006/table">
            <a:tbl>
              <a:tblPr/>
              <a:tblGrid>
                <a:gridCol w="1679575"/>
                <a:gridCol w="1482725"/>
                <a:gridCol w="723900"/>
                <a:gridCol w="1411288"/>
                <a:gridCol w="711200"/>
                <a:gridCol w="1470025"/>
                <a:gridCol w="903287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Kategória OPF</a:t>
                      </a:r>
                      <a:endParaRPr kumimoji="0" lang="sk-SK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 CE" pitchFamily="34" charset="-18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NAV k 28.10.2011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NAV %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NAV k 02.11.2011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NAV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%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NAV podľa tried aktív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NAV %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Peňažné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1 486 055 844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37,76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181 364 393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5,25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926 534 807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21,78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Dlhopisové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554 788 885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14,10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1 396 982 765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40,41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1 400 636 651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32,93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127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Akciové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412 282 912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10,47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449 930 647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13,02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450 046 325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10,58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Zmiešané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504 848 024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12,83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486 078 200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14,06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512 535 548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12,05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Fondy fondov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263 851 347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6,70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220 509 113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6,38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220 509 113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5,18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378 734 281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9,62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264 524 747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7,65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268 322 493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6,31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Špeciálne fondy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nehnuteľností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335 331 750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8,52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457 542 157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13,24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457 542 157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10,76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Komoditné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0,00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0,00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17 620 478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0,41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SPOLU</a:t>
                      </a:r>
                      <a:endParaRPr kumimoji="0" lang="sk-SK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CE" charset="-18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3 935 893 043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3 456 932 022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4 253 747 573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i="1" u="sng">
                <a:solidFill>
                  <a:srgbClr val="000066"/>
                </a:solidFill>
                <a:latin typeface="Arial Narrow" pitchFamily="34" charset="0"/>
              </a:rPr>
              <a:t>Porovnanie čistých predajov v OPF podľa tried aktív  od začiatku roku 2012</a:t>
            </a:r>
          </a:p>
        </p:txBody>
      </p:sp>
      <p:graphicFrame>
        <p:nvGraphicFramePr>
          <p:cNvPr id="255055" name="Group 79"/>
          <p:cNvGraphicFramePr>
            <a:graphicFrameLocks noGrp="1"/>
          </p:cNvGraphicFramePr>
          <p:nvPr>
            <p:ph idx="1"/>
          </p:nvPr>
        </p:nvGraphicFramePr>
        <p:xfrm>
          <a:off x="228600" y="1600200"/>
          <a:ext cx="8458200" cy="4144963"/>
        </p:xfrm>
        <a:graphic>
          <a:graphicData uri="http://schemas.openxmlformats.org/drawingml/2006/table">
            <a:tbl>
              <a:tblPr/>
              <a:tblGrid>
                <a:gridCol w="4683125"/>
                <a:gridCol w="2174875"/>
                <a:gridCol w="1600200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Kategória OPF</a:t>
                      </a:r>
                      <a:endParaRPr kumimoji="0" lang="sk-SK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 CE" pitchFamily="34" charset="-18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Podľa klasickej kategorizácie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Podľa tried aktív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Peňažné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-144 860 980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429 021 872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Dlhopisové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-132 396 846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-128 996 846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Akciové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-8 707 869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-8 593 369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Zmiešané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-31 902 933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-31 902 933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Fondy fondov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-28 355 812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-28 355 812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Iné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-83 817 313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-80 260 813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Špeciálne fondy nehnuteľností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100 705 454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100 705 454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Times New Roman" pitchFamily="18" charset="0"/>
                        </a:rPr>
                        <a:t>Komoditné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18 393 128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SPOLU</a:t>
                      </a:r>
                      <a:endParaRPr kumimoji="0" lang="sk-SK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CE" charset="-18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-329 336 299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270 010 681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255049" name="Picture 73" descr="hp_ass_logo"/>
          <p:cNvPicPr>
            <a:picLocks noChangeAspect="1" noChangeArrowheads="1"/>
          </p:cNvPicPr>
          <p:nvPr/>
        </p:nvPicPr>
        <p:blipFill>
          <a:blip r:embed="rId2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5050" name="Rectangle 74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redvolený návrh">
  <a:themeElements>
    <a:clrScheme name="Predvolený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dvolený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8966</TotalTime>
  <Words>403</Words>
  <Application>Microsoft Office PowerPoint</Application>
  <PresentationFormat>Prezentácia na obrazovke (4:3)</PresentationFormat>
  <Paragraphs>147</Paragraphs>
  <Slides>10</Slides>
  <Notes>0</Notes>
  <HiddenSlides>0</HiddenSlides>
  <MMClips>0</MMClips>
  <ScaleCrop>false</ScaleCrop>
  <HeadingPairs>
    <vt:vector size="8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10</vt:i4>
      </vt:variant>
    </vt:vector>
  </HeadingPairs>
  <TitlesOfParts>
    <vt:vector size="17" baseType="lpstr">
      <vt:lpstr>Arial</vt:lpstr>
      <vt:lpstr>Times New Roman</vt:lpstr>
      <vt:lpstr>Arial Narrow</vt:lpstr>
      <vt:lpstr>Arial CE</vt:lpstr>
      <vt:lpstr>Arial Narrow CE</vt:lpstr>
      <vt:lpstr>Predvolený návrh</vt:lpstr>
      <vt:lpstr>Graf programu Microsoft Office Excel</vt:lpstr>
      <vt:lpstr>Snímka 1</vt:lpstr>
      <vt:lpstr>Štruktúra majetku v špeciálnych fondoch  k 02.11.2012</vt:lpstr>
      <vt:lpstr>Rozdelenie špeciálnych fondov a UCITS  2006 - 2012</vt:lpstr>
      <vt:lpstr>Vývoj majetku v špeciálnych OPF  2007 – 2012 (mil. EUR)</vt:lpstr>
      <vt:lpstr>Čisté predaje v špeciálnych OPF  (EUR)</vt:lpstr>
      <vt:lpstr>Čisté predaje špeciálnych OPF v SR v roku 2012 (mil. EUR)</vt:lpstr>
      <vt:lpstr>Registrované špeciálne OPF členov SASS v SR  k 02.11.2012</vt:lpstr>
      <vt:lpstr>NAV v OPF v porovnaní s NAV v OPF podľa triedy aktív</vt:lpstr>
      <vt:lpstr>Porovnanie čistých predajov v OPF podľa tried aktív  od začiatku roku 2012</vt:lpstr>
      <vt:lpstr>Ďakujeme za pozornosť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Znasik</dc:creator>
  <cp:lastModifiedBy>Znasik</cp:lastModifiedBy>
  <cp:revision>920</cp:revision>
  <cp:lastPrinted>1601-01-01T00:00:00Z</cp:lastPrinted>
  <dcterms:created xsi:type="dcterms:W3CDTF">1601-01-01T00:00:00Z</dcterms:created>
  <dcterms:modified xsi:type="dcterms:W3CDTF">2012-11-09T08:48:52Z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