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33" r:id="rId2"/>
    <p:sldId id="335" r:id="rId3"/>
    <p:sldId id="336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5" r:id="rId12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DF9FD"/>
    <a:srgbClr val="EDFAFD"/>
    <a:srgbClr val="D2F2FA"/>
    <a:srgbClr val="D4EFF8"/>
    <a:srgbClr val="FFFFE1"/>
    <a:srgbClr val="FFFFCC"/>
    <a:srgbClr val="EAF0F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8176" autoAdjust="0"/>
  </p:normalViewPr>
  <p:slideViewPr>
    <p:cSldViewPr>
      <p:cViewPr>
        <p:scale>
          <a:sx n="75" d="100"/>
          <a:sy n="75" d="100"/>
        </p:scale>
        <p:origin x="-1422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50" d="100"/>
          <a:sy n="50" d="100"/>
        </p:scale>
        <p:origin x="-2352" y="-33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Fusek\Local%20Settings\Temp\notes6030C8\~4242830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usek\Local%20Settings\Temp\notes6030C8\~6501726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k-SK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1638968368384853"/>
          <c:y val="7.8788111943986633E-2"/>
          <c:w val="0.61995321309151996"/>
          <c:h val="0.79091143143771159"/>
        </c:manualLayout>
      </c:layout>
      <c:barChart>
        <c:barDir val="col"/>
        <c:grouping val="stacked"/>
        <c:ser>
          <c:idx val="0"/>
          <c:order val="0"/>
          <c:tx>
            <c:strRef>
              <c:f>'Zlozenie majetku'!$J$2</c:f>
              <c:strCache>
                <c:ptCount val="1"/>
                <c:pt idx="0">
                  <c:v>Účty v bankách</c:v>
                </c:pt>
              </c:strCache>
            </c:strRef>
          </c:tx>
          <c:spPr>
            <a:solidFill>
              <a:srgbClr val="92D05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'Zlozenie majetku'!$I$23:$I$28</c:f>
              <c:numCache>
                <c:formatCode>m/d/yyyy</c:formatCode>
                <c:ptCount val="6"/>
                <c:pt idx="0">
                  <c:v>39447</c:v>
                </c:pt>
                <c:pt idx="1">
                  <c:v>39813</c:v>
                </c:pt>
                <c:pt idx="2">
                  <c:v>40178</c:v>
                </c:pt>
                <c:pt idx="3">
                  <c:v>40543</c:v>
                </c:pt>
                <c:pt idx="4">
                  <c:v>40908</c:v>
                </c:pt>
                <c:pt idx="5">
                  <c:v>41090</c:v>
                </c:pt>
              </c:numCache>
            </c:numRef>
          </c:cat>
          <c:val>
            <c:numRef>
              <c:f>'Zlozenie majetku'!$J$23:$J$28</c:f>
              <c:numCache>
                <c:formatCode>0.0%</c:formatCode>
                <c:ptCount val="6"/>
                <c:pt idx="0">
                  <c:v>0.3052011596818327</c:v>
                </c:pt>
                <c:pt idx="1">
                  <c:v>0.22700110991474387</c:v>
                </c:pt>
                <c:pt idx="2">
                  <c:v>0.32410705328688122</c:v>
                </c:pt>
                <c:pt idx="3">
                  <c:v>0.31247494143477289</c:v>
                </c:pt>
                <c:pt idx="4">
                  <c:v>0.29385622114641113</c:v>
                </c:pt>
                <c:pt idx="5">
                  <c:v>0.3012863779866865</c:v>
                </c:pt>
              </c:numCache>
            </c:numRef>
          </c:val>
        </c:ser>
        <c:ser>
          <c:idx val="1"/>
          <c:order val="1"/>
          <c:tx>
            <c:strRef>
              <c:f>'Zlozenie majetku'!$K$2</c:f>
              <c:strCache>
                <c:ptCount val="1"/>
                <c:pt idx="0">
                  <c:v>Dlhopisy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'Zlozenie majetku'!$I$23:$I$28</c:f>
              <c:numCache>
                <c:formatCode>m/d/yyyy</c:formatCode>
                <c:ptCount val="6"/>
                <c:pt idx="0">
                  <c:v>39447</c:v>
                </c:pt>
                <c:pt idx="1">
                  <c:v>39813</c:v>
                </c:pt>
                <c:pt idx="2">
                  <c:v>40178</c:v>
                </c:pt>
                <c:pt idx="3">
                  <c:v>40543</c:v>
                </c:pt>
                <c:pt idx="4">
                  <c:v>40908</c:v>
                </c:pt>
                <c:pt idx="5">
                  <c:v>41090</c:v>
                </c:pt>
              </c:numCache>
            </c:numRef>
          </c:cat>
          <c:val>
            <c:numRef>
              <c:f>'Zlozenie majetku'!$K$23:$K$28</c:f>
              <c:numCache>
                <c:formatCode>0.0%</c:formatCode>
                <c:ptCount val="6"/>
                <c:pt idx="0">
                  <c:v>0.50495140530778548</c:v>
                </c:pt>
                <c:pt idx="1">
                  <c:v>0.6520569668327143</c:v>
                </c:pt>
                <c:pt idx="2">
                  <c:v>0.3181336968064874</c:v>
                </c:pt>
                <c:pt idx="3">
                  <c:v>0.40424254390089431</c:v>
                </c:pt>
                <c:pt idx="4">
                  <c:v>0.57630002234654532</c:v>
                </c:pt>
                <c:pt idx="5">
                  <c:v>0.56946754406323441</c:v>
                </c:pt>
              </c:numCache>
            </c:numRef>
          </c:val>
        </c:ser>
        <c:ser>
          <c:idx val="2"/>
          <c:order val="2"/>
          <c:tx>
            <c:strRef>
              <c:f>'Zlozenie majetku'!$L$2</c:f>
              <c:strCache>
                <c:ptCount val="1"/>
                <c:pt idx="0">
                  <c:v>Pokladničné poukážky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'Zlozenie majetku'!$I$23:$I$28</c:f>
              <c:numCache>
                <c:formatCode>m/d/yyyy</c:formatCode>
                <c:ptCount val="6"/>
                <c:pt idx="0">
                  <c:v>39447</c:v>
                </c:pt>
                <c:pt idx="1">
                  <c:v>39813</c:v>
                </c:pt>
                <c:pt idx="2">
                  <c:v>40178</c:v>
                </c:pt>
                <c:pt idx="3">
                  <c:v>40543</c:v>
                </c:pt>
                <c:pt idx="4">
                  <c:v>40908</c:v>
                </c:pt>
                <c:pt idx="5">
                  <c:v>41090</c:v>
                </c:pt>
              </c:numCache>
            </c:numRef>
          </c:cat>
          <c:val>
            <c:numRef>
              <c:f>'Zlozenie majetku'!$L$23:$L$28</c:f>
              <c:numCache>
                <c:formatCode>0.0%</c:formatCode>
                <c:ptCount val="6"/>
                <c:pt idx="0">
                  <c:v>0</c:v>
                </c:pt>
                <c:pt idx="1">
                  <c:v>1.3737640278452201E-2</c:v>
                </c:pt>
                <c:pt idx="2">
                  <c:v>0.35660736721890424</c:v>
                </c:pt>
                <c:pt idx="3">
                  <c:v>0.28291921309891011</c:v>
                </c:pt>
                <c:pt idx="4">
                  <c:v>0.12986622062918668</c:v>
                </c:pt>
                <c:pt idx="5">
                  <c:v>0.11934232652331349</c:v>
                </c:pt>
              </c:numCache>
            </c:numRef>
          </c:val>
        </c:ser>
        <c:ser>
          <c:idx val="3"/>
          <c:order val="3"/>
          <c:tx>
            <c:strRef>
              <c:f>'Zlozenie majetku'!$M$2</c:f>
              <c:strCache>
                <c:ptCount val="1"/>
                <c:pt idx="0">
                  <c:v>Akcie a podielové listy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'Zlozenie majetku'!$I$23:$I$28</c:f>
              <c:numCache>
                <c:formatCode>m/d/yyyy</c:formatCode>
                <c:ptCount val="6"/>
                <c:pt idx="0">
                  <c:v>39447</c:v>
                </c:pt>
                <c:pt idx="1">
                  <c:v>39813</c:v>
                </c:pt>
                <c:pt idx="2">
                  <c:v>40178</c:v>
                </c:pt>
                <c:pt idx="3">
                  <c:v>40543</c:v>
                </c:pt>
                <c:pt idx="4">
                  <c:v>40908</c:v>
                </c:pt>
                <c:pt idx="5">
                  <c:v>41090</c:v>
                </c:pt>
              </c:numCache>
            </c:numRef>
          </c:cat>
          <c:val>
            <c:numRef>
              <c:f>'Zlozenie majetku'!$M$23:$M$28</c:f>
              <c:numCache>
                <c:formatCode>0.0%</c:formatCode>
                <c:ptCount val="6"/>
                <c:pt idx="0">
                  <c:v>0.19756325515669759</c:v>
                </c:pt>
                <c:pt idx="1">
                  <c:v>0.10578765151357401</c:v>
                </c:pt>
                <c:pt idx="2">
                  <c:v>1.3768172652756264E-3</c:v>
                </c:pt>
                <c:pt idx="3">
                  <c:v>5.8562895443116099E-4</c:v>
                </c:pt>
                <c:pt idx="4">
                  <c:v>3.8586699799141276E-5</c:v>
                </c:pt>
                <c:pt idx="5">
                  <c:v>1.3092806776755702E-2</c:v>
                </c:pt>
              </c:numCache>
            </c:numRef>
          </c:val>
        </c:ser>
        <c:ser>
          <c:idx val="4"/>
          <c:order val="4"/>
          <c:tx>
            <c:strRef>
              <c:f>'Zlozenie majetku'!$N$2</c:f>
              <c:strCache>
                <c:ptCount val="1"/>
                <c:pt idx="0">
                  <c:v>Ostatné pohľadávky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'Zlozenie majetku'!$I$23:$I$28</c:f>
              <c:numCache>
                <c:formatCode>m/d/yyyy</c:formatCode>
                <c:ptCount val="6"/>
                <c:pt idx="0">
                  <c:v>39447</c:v>
                </c:pt>
                <c:pt idx="1">
                  <c:v>39813</c:v>
                </c:pt>
                <c:pt idx="2">
                  <c:v>40178</c:v>
                </c:pt>
                <c:pt idx="3">
                  <c:v>40543</c:v>
                </c:pt>
                <c:pt idx="4">
                  <c:v>40908</c:v>
                </c:pt>
                <c:pt idx="5">
                  <c:v>41090</c:v>
                </c:pt>
              </c:numCache>
            </c:numRef>
          </c:cat>
          <c:val>
            <c:numRef>
              <c:f>'Zlozenie majetku'!$N$23:$N$28</c:f>
              <c:numCache>
                <c:formatCode>0.0%</c:formatCode>
                <c:ptCount val="6"/>
                <c:pt idx="0">
                  <c:v>0.23542087102035875</c:v>
                </c:pt>
                <c:pt idx="1">
                  <c:v>9.9312364278787563E-2</c:v>
                </c:pt>
                <c:pt idx="2">
                  <c:v>3.0230244678248839E-3</c:v>
                </c:pt>
                <c:pt idx="3">
                  <c:v>2.4504802870019857E-3</c:v>
                </c:pt>
                <c:pt idx="4">
                  <c:v>2.6737649308591661E-3</c:v>
                </c:pt>
                <c:pt idx="5">
                  <c:v>2.6498826360674654E-5</c:v>
                </c:pt>
              </c:numCache>
            </c:numRef>
          </c:val>
        </c:ser>
        <c:ser>
          <c:idx val="5"/>
          <c:order val="5"/>
          <c:tx>
            <c:strRef>
              <c:f>'Zlozenie majetku'!$O$2</c:f>
              <c:strCache>
                <c:ptCount val="1"/>
                <c:pt idx="0">
                  <c:v>Záväzky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'Zlozenie majetku'!$I$23:$I$28</c:f>
              <c:numCache>
                <c:formatCode>m/d/yyyy</c:formatCode>
                <c:ptCount val="6"/>
                <c:pt idx="0">
                  <c:v>39447</c:v>
                </c:pt>
                <c:pt idx="1">
                  <c:v>39813</c:v>
                </c:pt>
                <c:pt idx="2">
                  <c:v>40178</c:v>
                </c:pt>
                <c:pt idx="3">
                  <c:v>40543</c:v>
                </c:pt>
                <c:pt idx="4">
                  <c:v>40908</c:v>
                </c:pt>
                <c:pt idx="5">
                  <c:v>41090</c:v>
                </c:pt>
              </c:numCache>
            </c:numRef>
          </c:cat>
          <c:val>
            <c:numRef>
              <c:f>'Zlozenie majetku'!$O$23:$O$28</c:f>
              <c:numCache>
                <c:formatCode>0.0%</c:formatCode>
                <c:ptCount val="6"/>
                <c:pt idx="0">
                  <c:v>-0.24313669116667402</c:v>
                </c:pt>
                <c:pt idx="1">
                  <c:v>-9.7895732818272158E-2</c:v>
                </c:pt>
                <c:pt idx="2">
                  <c:v>-3.2479590453730655E-3</c:v>
                </c:pt>
                <c:pt idx="3">
                  <c:v>-2.6728076760101941E-3</c:v>
                </c:pt>
                <c:pt idx="4">
                  <c:v>-2.7348157528010856E-3</c:v>
                </c:pt>
                <c:pt idx="5">
                  <c:v>-3.2155541763507342E-3</c:v>
                </c:pt>
              </c:numCache>
            </c:numRef>
          </c:val>
        </c:ser>
        <c:overlap val="100"/>
        <c:axId val="57280384"/>
        <c:axId val="57281920"/>
      </c:barChart>
      <c:catAx>
        <c:axId val="57280384"/>
        <c:scaling>
          <c:orientation val="minMax"/>
        </c:scaling>
        <c:axPos val="b"/>
        <c:numFmt formatCode="m/d/yyyy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sk-SK"/>
          </a:p>
        </c:txPr>
        <c:crossAx val="57281920"/>
        <c:crosses val="autoZero"/>
        <c:lblAlgn val="ctr"/>
        <c:lblOffset val="100"/>
        <c:tickLblSkip val="1"/>
        <c:tickMarkSkip val="1"/>
      </c:catAx>
      <c:valAx>
        <c:axId val="57281920"/>
        <c:scaling>
          <c:orientation val="minMax"/>
        </c:scaling>
        <c:axPos val="l"/>
        <c:numFmt formatCode="0.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sk-SK"/>
          </a:p>
        </c:txPr>
        <c:crossAx val="5728038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6247119311255884"/>
          <c:y val="0.30909182378025513"/>
          <c:w val="0.2185275693655932"/>
          <c:h val="0.37998543588768641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sk-SK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700" b="0" i="0" u="none" strike="noStrike" baseline="0">
          <a:solidFill>
            <a:srgbClr val="000000"/>
          </a:solidFill>
          <a:latin typeface="Arial Narrow"/>
          <a:ea typeface="Arial Narrow"/>
          <a:cs typeface="Arial Narrow"/>
        </a:defRPr>
      </a:pPr>
      <a:endParaRPr lang="sk-SK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tx>
            <c:strRef>
              <c:f>'udaje 3. pilier'!$L$33</c:f>
              <c:strCache>
                <c:ptCount val="1"/>
                <c:pt idx="0">
                  <c:v>Účty v bankách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'udaje 3. pilier'!$N$33</c:f>
              <c:numCache>
                <c:formatCode>0%</c:formatCode>
                <c:ptCount val="1"/>
                <c:pt idx="0">
                  <c:v>0.18341839683787622</c:v>
                </c:pt>
              </c:numCache>
            </c:numRef>
          </c:val>
        </c:ser>
        <c:ser>
          <c:idx val="1"/>
          <c:order val="1"/>
          <c:tx>
            <c:strRef>
              <c:f>'udaje 3. pilier'!$L$34</c:f>
              <c:strCache>
                <c:ptCount val="1"/>
                <c:pt idx="0">
                  <c:v>Dlhopisy</c:v>
                </c:pt>
              </c:strCache>
            </c:strRef>
          </c:tx>
          <c:spPr>
            <a:solidFill>
              <a:srgbClr val="FFFF00"/>
            </a:solidFill>
          </c:spPr>
          <c:val>
            <c:numRef>
              <c:f>'udaje 3. pilier'!$N$34</c:f>
              <c:numCache>
                <c:formatCode>0%</c:formatCode>
                <c:ptCount val="1"/>
                <c:pt idx="0">
                  <c:v>0.65374846965890698</c:v>
                </c:pt>
              </c:numCache>
            </c:numRef>
          </c:val>
        </c:ser>
        <c:ser>
          <c:idx val="2"/>
          <c:order val="2"/>
          <c:tx>
            <c:strRef>
              <c:f>'udaje 3. pilier'!$L$35</c:f>
              <c:strCache>
                <c:ptCount val="1"/>
                <c:pt idx="0">
                  <c:v>Akcie a podielové listy</c:v>
                </c:pt>
              </c:strCache>
            </c:strRef>
          </c:tx>
          <c:spPr>
            <a:solidFill>
              <a:srgbClr val="FF0000"/>
            </a:solidFill>
          </c:spPr>
          <c:val>
            <c:numRef>
              <c:f>'udaje 3. pilier'!$N$35</c:f>
              <c:numCache>
                <c:formatCode>0%</c:formatCode>
                <c:ptCount val="1"/>
                <c:pt idx="0">
                  <c:v>0.16283313350321746</c:v>
                </c:pt>
              </c:numCache>
            </c:numRef>
          </c:val>
        </c:ser>
        <c:overlap val="100"/>
        <c:axId val="57575680"/>
        <c:axId val="57593856"/>
      </c:barChart>
      <c:catAx>
        <c:axId val="57575680"/>
        <c:scaling>
          <c:orientation val="minMax"/>
        </c:scaling>
        <c:delete val="1"/>
        <c:axPos val="b"/>
        <c:tickLblPos val="none"/>
        <c:crossAx val="57593856"/>
        <c:crosses val="autoZero"/>
        <c:auto val="1"/>
        <c:lblAlgn val="ctr"/>
        <c:lblOffset val="100"/>
      </c:catAx>
      <c:valAx>
        <c:axId val="57593856"/>
        <c:scaling>
          <c:orientation val="minMax"/>
        </c:scaling>
        <c:axPos val="l"/>
        <c:majorGridlines/>
        <c:numFmt formatCode="0%" sourceLinked="1"/>
        <c:tickLblPos val="nextTo"/>
        <c:crossAx val="57575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625691421491861"/>
          <c:y val="0.41812787084959924"/>
          <c:w val="0.20305403776684749"/>
          <c:h val="0.28841886342130585"/>
        </c:manualLayout>
      </c:layout>
      <c:spPr>
        <a:ln>
          <a:solidFill>
            <a:srgbClr val="000000"/>
          </a:solidFill>
        </a:ln>
      </c:spPr>
      <c:txPr>
        <a:bodyPr/>
        <a:lstStyle/>
        <a:p>
          <a:pPr>
            <a:defRPr sz="1200" baseline="0"/>
          </a:pPr>
          <a:endParaRPr lang="sk-SK"/>
        </a:p>
      </c:txPr>
    </c:legend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0.89381</cdr:x>
      <cdr:y>0.94444</cdr:y>
    </cdr:from>
    <cdr:to>
      <cdr:x>0.9957</cdr:x>
      <cdr:y>0.99342</cdr:y>
    </cdr:to>
    <cdr:sp macro="" textlink="">
      <cdr:nvSpPr>
        <cdr:cNvPr id="2" name="TextBox 21"/>
        <cdr:cNvSpPr txBox="1"/>
      </cdr:nvSpPr>
      <cdr:spPr>
        <a:xfrm xmlns:a="http://schemas.openxmlformats.org/drawingml/2006/main">
          <a:off x="7272808" y="4896544"/>
          <a:ext cx="829073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sk-SK"/>
          </a:defPPr>
          <a:lvl1pPr algn="l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sz="1400" kern="1200">
              <a:solidFill>
                <a:schemeClr val="tx1"/>
              </a:solidFill>
              <a:latin typeface="Tahoma" pitchFamily="34" charset="0"/>
              <a:ea typeface="+mn-ea"/>
              <a:cs typeface="Arial" charset="0"/>
            </a:defRPr>
          </a:lvl9pPr>
        </a:lstStyle>
        <a:p xmlns:a="http://schemas.openxmlformats.org/drawingml/2006/main">
          <a:r>
            <a:rPr lang="sk-SK" sz="1050" dirty="0" smtClean="0"/>
            <a:t>Zdroj: NBS</a:t>
          </a:r>
          <a:endParaRPr lang="sk-SK" sz="105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Click to edit Master text styles</a:t>
            </a:r>
          </a:p>
          <a:p>
            <a:pPr lvl="1"/>
            <a:r>
              <a:rPr lang="sk-SK" noProof="0" smtClean="0"/>
              <a:t>Second level</a:t>
            </a:r>
          </a:p>
          <a:p>
            <a:pPr lvl="2"/>
            <a:r>
              <a:rPr lang="sk-SK" noProof="0" smtClean="0"/>
              <a:t>Third level</a:t>
            </a:r>
          </a:p>
          <a:p>
            <a:pPr lvl="3"/>
            <a:r>
              <a:rPr lang="sk-SK" noProof="0" smtClean="0"/>
              <a:t>Fourth level</a:t>
            </a:r>
          </a:p>
          <a:p>
            <a:pPr lvl="4"/>
            <a:r>
              <a:rPr lang="sk-SK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BFD8D35-BE29-4584-B234-8C8515033F4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DED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NBS_uvod_mod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292600"/>
            <a:ext cx="8709025" cy="936625"/>
          </a:xfrm>
        </p:spPr>
        <p:txBody>
          <a:bodyPr wrap="none" tIns="0" rIns="0" anchor="t"/>
          <a:lstStyle>
            <a:lvl1pPr algn="r">
              <a:defRPr b="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300663"/>
            <a:ext cx="8705850" cy="792162"/>
          </a:xfrm>
        </p:spPr>
        <p:txBody>
          <a:bodyPr wrap="none" tIns="0" rIns="0"/>
          <a:lstStyle>
            <a:lvl1pPr marL="0" indent="0" algn="r">
              <a:defRPr b="1">
                <a:solidFill>
                  <a:srgbClr val="494A45"/>
                </a:solidFill>
                <a:cs typeface="Tahoma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7092950" y="6237288"/>
            <a:ext cx="1873250" cy="2159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b="1">
                <a:solidFill>
                  <a:srgbClr val="494A45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50825" y="6245225"/>
            <a:ext cx="61214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/>
          <a:lstStyle>
            <a:lvl1pPr>
              <a:defRPr b="1">
                <a:solidFill>
                  <a:srgbClr val="494A45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453188"/>
            <a:ext cx="936625" cy="2889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rgbClr val="494A45"/>
                </a:solidFill>
              </a:defRPr>
            </a:lvl1pPr>
          </a:lstStyle>
          <a:p>
            <a:pPr>
              <a:defRPr/>
            </a:pPr>
            <a:fld id="{35639FB6-07A1-494F-BF88-A9225DFA0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2C3DD-9F50-4712-B822-9681B2383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052513"/>
            <a:ext cx="2057400" cy="5329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052513"/>
            <a:ext cx="6019800" cy="5329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3CC56-9BF2-4921-9499-1D109A38C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855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2060575"/>
            <a:ext cx="4038600" cy="4321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060575"/>
            <a:ext cx="4038600" cy="4321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02D8A-94DF-481C-9DA6-D6B7E5557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3037D-4E7F-4CA2-99DC-9C48B681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784A6-1E32-4DEF-B332-0495BC797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060575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060575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0B015-A634-4AB3-936F-9DBAF1FF4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120C8-9D8C-4A83-8879-917E8D621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FDAA6-96D6-4E0F-B9E2-77034CCD8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D2BA0-5901-47CB-81E9-7DCCB508C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D12AB-8C0A-4D37-ABCD-82177C819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3673A-394D-4B6D-B7F3-AD98A2924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ChangeArrowheads="1"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rgbClr val="00388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052513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060575"/>
            <a:ext cx="82296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00788" y="6578600"/>
            <a:ext cx="14128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570663"/>
            <a:ext cx="5688012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5113" y="6578600"/>
            <a:ext cx="8636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7B7631B-EC00-41E1-8D98-B7CD3F0E7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8" descr="NBS_podstranka_modr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082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388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88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B003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881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B0030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B003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B003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B003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B003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racovn__h_rok_programu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Pracovn__h_rok_programu_Microsoft_Office_Excel_97-20033.xls"/><Relationship Id="rId4" Type="http://schemas.openxmlformats.org/officeDocument/2006/relationships/oleObject" Target="../embeddings/Pracovn__h_rok_programu_Microsoft_Office_Excel_97-20032.xls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0825" y="2708275"/>
            <a:ext cx="8425631" cy="1296789"/>
          </a:xfrm>
        </p:spPr>
        <p:txBody>
          <a:bodyPr/>
          <a:lstStyle/>
          <a:p>
            <a:pPr algn="l" eaLnBrk="1" hangingPunct="1">
              <a:defRPr/>
            </a:pPr>
            <a:r>
              <a:rPr lang="sk-SK" sz="3200" b="1" dirty="0" smtClean="0">
                <a:solidFill>
                  <a:schemeClr val="accent3"/>
                </a:solidFill>
              </a:rPr>
              <a:t>...o dôchodkoch, sporení na dôchodok a</a:t>
            </a:r>
            <a:br>
              <a:rPr lang="sk-SK" sz="3200" b="1" dirty="0" smtClean="0">
                <a:solidFill>
                  <a:schemeClr val="accent3"/>
                </a:solidFill>
              </a:rPr>
            </a:br>
            <a:r>
              <a:rPr lang="sk-SK" sz="3200" b="1" dirty="0" smtClean="0">
                <a:solidFill>
                  <a:schemeClr val="accent3"/>
                </a:solidFill>
              </a:rPr>
              <a:t>živote na dôchodku</a:t>
            </a:r>
            <a:endParaRPr lang="sk-SK" sz="3200" b="1" dirty="0" smtClean="0">
              <a:solidFill>
                <a:schemeClr val="accent3"/>
              </a:solidFill>
            </a:endParaRPr>
          </a:p>
        </p:txBody>
      </p:sp>
      <p:sp>
        <p:nvSpPr>
          <p:cNvPr id="307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sk-SK" dirty="0" smtClean="0"/>
              <a:t>Roman </a:t>
            </a:r>
            <a:r>
              <a:rPr lang="sk-SK" dirty="0" err="1" smtClean="0"/>
              <a:t>Fusek</a:t>
            </a:r>
            <a:endParaRPr lang="sk-SK" dirty="0" smtClean="0"/>
          </a:p>
          <a:p>
            <a:pPr eaLnBrk="1" hangingPunct="1"/>
            <a:r>
              <a:rPr lang="sk-SK" sz="1800" dirty="0" smtClean="0"/>
              <a:t>Kolektívne investovanie na Slovensku 2012</a:t>
            </a:r>
          </a:p>
          <a:p>
            <a:pPr eaLnBrk="1" hangingPunct="1"/>
            <a:r>
              <a:rPr lang="sk-SK" sz="1800" dirty="0" smtClean="0"/>
              <a:t>9. November 2012, Trnava</a:t>
            </a:r>
            <a:endParaRPr lang="sk-SK" sz="18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5662"/>
          </a:xfrm>
        </p:spPr>
        <p:txBody>
          <a:bodyPr/>
          <a:lstStyle/>
          <a:p>
            <a:r>
              <a:rPr lang="sk-SK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Problém - distribúcia zodpovedností</a:t>
            </a:r>
          </a:p>
        </p:txBody>
      </p:sp>
      <p:sp>
        <p:nvSpPr>
          <p:cNvPr id="5" name="Rovnoramenný trojuholník 4"/>
          <p:cNvSpPr/>
          <p:nvPr/>
        </p:nvSpPr>
        <p:spPr>
          <a:xfrm rot="10800000">
            <a:off x="1907704" y="2708920"/>
            <a:ext cx="4824536" cy="288032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1259632" y="213285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k</a:t>
            </a:r>
            <a:r>
              <a:rPr lang="sk-SK" sz="2400" dirty="0" smtClean="0"/>
              <a:t>lient</a:t>
            </a:r>
            <a:endParaRPr lang="sk-SK" sz="2400" dirty="0"/>
          </a:p>
        </p:txBody>
      </p:sp>
      <p:sp>
        <p:nvSpPr>
          <p:cNvPr id="7" name="BlokTextu 6"/>
          <p:cNvSpPr txBox="1"/>
          <p:nvPr/>
        </p:nvSpPr>
        <p:spPr>
          <a:xfrm>
            <a:off x="6228184" y="213285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s</a:t>
            </a:r>
            <a:r>
              <a:rPr lang="sk-SK" sz="2400" dirty="0" smtClean="0"/>
              <a:t>právca</a:t>
            </a:r>
            <a:endParaRPr lang="sk-SK" sz="2400" dirty="0"/>
          </a:p>
        </p:txBody>
      </p:sp>
      <p:sp>
        <p:nvSpPr>
          <p:cNvPr id="8" name="BlokTextu 7"/>
          <p:cNvSpPr txBox="1"/>
          <p:nvPr/>
        </p:nvSpPr>
        <p:spPr>
          <a:xfrm>
            <a:off x="3923928" y="566124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štát</a:t>
            </a:r>
            <a:endParaRPr lang="sk-S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251520" y="4077073"/>
            <a:ext cx="8709025" cy="792088"/>
          </a:xfrm>
        </p:spPr>
        <p:txBody>
          <a:bodyPr/>
          <a:lstStyle/>
          <a:p>
            <a:pPr algn="l"/>
            <a:r>
              <a:rPr lang="sk-SK" dirty="0" smtClean="0"/>
              <a:t>Ďakujem za pozornosť</a:t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395536" y="6021288"/>
            <a:ext cx="35948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Roman </a:t>
            </a:r>
            <a:r>
              <a:rPr lang="sk-SK" dirty="0" err="1" smtClean="0"/>
              <a:t>Fusek</a:t>
            </a:r>
            <a:endParaRPr lang="sk-SK" dirty="0" smtClean="0"/>
          </a:p>
          <a:p>
            <a:r>
              <a:rPr lang="sk-SK" dirty="0" smtClean="0"/>
              <a:t>Odbor regulácie, Národná banka Slovenska</a:t>
            </a:r>
          </a:p>
          <a:p>
            <a:r>
              <a:rPr lang="sk-SK" dirty="0" err="1" smtClean="0"/>
              <a:t>roman.fusek</a:t>
            </a:r>
            <a:r>
              <a:rPr lang="en-US" dirty="0" smtClean="0"/>
              <a:t>@</a:t>
            </a:r>
            <a:r>
              <a:rPr lang="sk-SK" dirty="0" err="1" smtClean="0"/>
              <a:t>nbs.sk</a:t>
            </a:r>
            <a:endParaRPr lang="sk-SK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Chart 4"/>
          <p:cNvGraphicFramePr>
            <a:graphicFrameLocks/>
          </p:cNvGraphicFramePr>
          <p:nvPr/>
        </p:nvGraphicFramePr>
        <p:xfrm>
          <a:off x="2720975" y="2009775"/>
          <a:ext cx="3630613" cy="2844800"/>
        </p:xfrm>
        <a:graphic>
          <a:graphicData uri="http://schemas.openxmlformats.org/presentationml/2006/ole">
            <p:oleObj spid="_x0000_s4098" r:id="rId3" imgW="3633531" imgH="2840982" progId="Excel.Sheet.8">
              <p:embed/>
            </p:oleObj>
          </a:graphicData>
        </a:graphic>
      </p:graphicFrame>
      <p:graphicFrame>
        <p:nvGraphicFramePr>
          <p:cNvPr id="4099" name="Chart 5"/>
          <p:cNvGraphicFramePr>
            <a:graphicFrameLocks/>
          </p:cNvGraphicFramePr>
          <p:nvPr/>
        </p:nvGraphicFramePr>
        <p:xfrm>
          <a:off x="-50800" y="2009775"/>
          <a:ext cx="3341688" cy="2844800"/>
        </p:xfrm>
        <a:graphic>
          <a:graphicData uri="http://schemas.openxmlformats.org/presentationml/2006/ole">
            <p:oleObj spid="_x0000_s4099" r:id="rId4" imgW="3340898" imgH="2840982" progId="Excel.Sheet.8">
              <p:embed/>
            </p:oleObj>
          </a:graphicData>
        </a:graphic>
      </p:graphicFrame>
      <p:graphicFrame>
        <p:nvGraphicFramePr>
          <p:cNvPr id="4100" name="Chart 6"/>
          <p:cNvGraphicFramePr>
            <a:graphicFrameLocks/>
          </p:cNvGraphicFramePr>
          <p:nvPr/>
        </p:nvGraphicFramePr>
        <p:xfrm>
          <a:off x="5924550" y="2009775"/>
          <a:ext cx="3270250" cy="2844800"/>
        </p:xfrm>
        <a:graphic>
          <a:graphicData uri="http://schemas.openxmlformats.org/presentationml/2006/ole">
            <p:oleObj spid="_x0000_s4100" r:id="rId5" imgW="3267739" imgH="2840982" progId="Excel.Sheet.8">
              <p:embed/>
            </p:oleObj>
          </a:graphicData>
        </a:graphic>
      </p:graphicFrame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1116013" y="1989138"/>
            <a:ext cx="812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II. pilier</a:t>
            </a: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4003675" y="1989138"/>
            <a:ext cx="881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III. pilier</a:t>
            </a:r>
          </a:p>
        </p:txBody>
      </p:sp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6588125" y="1989138"/>
            <a:ext cx="2025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Kolektívne investovanie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6063" y="4843463"/>
            <a:ext cx="293687" cy="3143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6" name="Rectangle 15"/>
          <p:cNvSpPr/>
          <p:nvPr/>
        </p:nvSpPr>
        <p:spPr>
          <a:xfrm>
            <a:off x="246063" y="5424488"/>
            <a:ext cx="293687" cy="3127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7" name="Rectangle 16"/>
          <p:cNvSpPr/>
          <p:nvPr/>
        </p:nvSpPr>
        <p:spPr>
          <a:xfrm>
            <a:off x="246063" y="6034088"/>
            <a:ext cx="293687" cy="31273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4107" name="TextBox 17"/>
          <p:cNvSpPr txBox="1">
            <a:spLocks noChangeArrowheads="1"/>
          </p:cNvSpPr>
          <p:nvPr/>
        </p:nvSpPr>
        <p:spPr bwMode="auto">
          <a:xfrm>
            <a:off x="944563" y="4854575"/>
            <a:ext cx="769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akciový</a:t>
            </a:r>
          </a:p>
        </p:txBody>
      </p:sp>
      <p:sp>
        <p:nvSpPr>
          <p:cNvPr id="4108" name="TextBox 18"/>
          <p:cNvSpPr txBox="1">
            <a:spLocks noChangeArrowheads="1"/>
          </p:cNvSpPr>
          <p:nvPr/>
        </p:nvSpPr>
        <p:spPr bwMode="auto">
          <a:xfrm>
            <a:off x="960438" y="5410200"/>
            <a:ext cx="9159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zmiešaný</a:t>
            </a:r>
          </a:p>
        </p:txBody>
      </p:sp>
      <p:sp>
        <p:nvSpPr>
          <p:cNvPr id="4109" name="TextBox 19"/>
          <p:cNvSpPr txBox="1">
            <a:spLocks noChangeArrowheads="1"/>
          </p:cNvSpPr>
          <p:nvPr/>
        </p:nvSpPr>
        <p:spPr bwMode="auto">
          <a:xfrm>
            <a:off x="944563" y="6034088"/>
            <a:ext cx="1266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konzervatívny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4208" y="116632"/>
            <a:ext cx="775220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k-SK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V akých </a:t>
            </a:r>
            <a:r>
              <a:rPr lang="sk-SK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ahoma" pitchFamily="34" charset="0"/>
              </a:rPr>
              <a:t>fondoch</a:t>
            </a:r>
            <a:r>
              <a:rPr lang="sk-SK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 sa nachádzajú klienti?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48488" y="6092825"/>
            <a:ext cx="121602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k-SK" sz="1050" dirty="0"/>
              <a:t>Zdroj: NBS, SASS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95288" y="11113"/>
            <a:ext cx="8229600" cy="855662"/>
          </a:xfrm>
        </p:spPr>
        <p:txBody>
          <a:bodyPr/>
          <a:lstStyle/>
          <a:p>
            <a:pPr eaLnBrk="1" hangingPunct="1">
              <a:defRPr/>
            </a:pPr>
            <a:r>
              <a:rPr lang="sk-SK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Portfóliá akciových fondov v II. pilieri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251520" y="1052736"/>
          <a:ext cx="813690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855663"/>
          </a:xfrm>
        </p:spPr>
        <p:txBody>
          <a:bodyPr/>
          <a:lstStyle/>
          <a:p>
            <a:pPr>
              <a:defRPr/>
            </a:pPr>
            <a:r>
              <a:rPr lang="sk-SK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Portfóliá zmiešaných fondov v III. pilieri</a:t>
            </a:r>
            <a:endParaRPr lang="sk-SK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23528" y="1484784"/>
          <a:ext cx="712879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2555875" y="5592763"/>
            <a:ext cx="109061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30. 6. 2012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7524750" y="5899150"/>
            <a:ext cx="8286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k-SK" sz="1050" dirty="0" smtClean="0"/>
              <a:t>Zdroj: NBS</a:t>
            </a:r>
            <a:endParaRPr lang="sk-SK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68313" y="2924175"/>
            <a:ext cx="8229600" cy="1081088"/>
          </a:xfrm>
        </p:spPr>
        <p:txBody>
          <a:bodyPr/>
          <a:lstStyle/>
          <a:p>
            <a:pPr algn="ctr"/>
            <a:r>
              <a:rPr lang="sk-SK" sz="6000" dirty="0" smtClean="0">
                <a:solidFill>
                  <a:srgbClr val="FF3300"/>
                </a:solidFill>
                <a:latin typeface="Impact" pitchFamily="34" charset="0"/>
              </a:rPr>
              <a:t>ĽUDIA </a:t>
            </a:r>
            <a:r>
              <a:rPr lang="sk-SK" sz="6000" dirty="0" smtClean="0">
                <a:solidFill>
                  <a:srgbClr val="FF3300"/>
                </a:solidFill>
                <a:latin typeface="Impact" pitchFamily="34" charset="0"/>
              </a:rPr>
              <a:t> MILUJÚ  ISTOTY</a:t>
            </a:r>
            <a:endParaRPr lang="sk-SK" sz="6000" dirty="0" smtClean="0">
              <a:solidFill>
                <a:srgbClr val="FF33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855663"/>
          </a:xfrm>
        </p:spPr>
        <p:txBody>
          <a:bodyPr/>
          <a:lstStyle/>
          <a:p>
            <a:pPr>
              <a:defRPr/>
            </a:pPr>
            <a:r>
              <a:rPr lang="sk-SK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Prestupy sporiteľov v II. pilieri</a:t>
            </a:r>
            <a:endParaRPr lang="sk-SK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65100" y="1340768"/>
            <a:ext cx="2592388" cy="25202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600" dirty="0"/>
              <a:t>63%</a:t>
            </a:r>
          </a:p>
        </p:txBody>
      </p:sp>
      <p:sp>
        <p:nvSpPr>
          <p:cNvPr id="5" name="Oval 4"/>
          <p:cNvSpPr/>
          <p:nvPr/>
        </p:nvSpPr>
        <p:spPr>
          <a:xfrm>
            <a:off x="703263" y="4437112"/>
            <a:ext cx="1517650" cy="14398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600" dirty="0"/>
              <a:t>25%</a:t>
            </a:r>
          </a:p>
        </p:txBody>
      </p:sp>
      <p:sp>
        <p:nvSpPr>
          <p:cNvPr id="6" name="Oval 5"/>
          <p:cNvSpPr/>
          <p:nvPr/>
        </p:nvSpPr>
        <p:spPr>
          <a:xfrm>
            <a:off x="7164388" y="3573463"/>
            <a:ext cx="720725" cy="7556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 dirty="0"/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683568" y="908720"/>
            <a:ext cx="159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1800" dirty="0"/>
              <a:t>Akciové fondy</a:t>
            </a:r>
          </a:p>
        </p:txBody>
      </p:sp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709613" y="3997325"/>
            <a:ext cx="1798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1800"/>
              <a:t>Zmiešané fondy</a:t>
            </a:r>
          </a:p>
        </p:txBody>
      </p:sp>
      <p:sp>
        <p:nvSpPr>
          <p:cNvPr id="8200" name="TextBox 9"/>
          <p:cNvSpPr txBox="1">
            <a:spLocks noChangeArrowheads="1"/>
          </p:cNvSpPr>
          <p:nvPr/>
        </p:nvSpPr>
        <p:spPr bwMode="auto">
          <a:xfrm>
            <a:off x="6402388" y="2997200"/>
            <a:ext cx="22431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1800"/>
              <a:t>Konzervatívne fondy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101975" y="3340100"/>
            <a:ext cx="3271838" cy="401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2" name="Right Arrow 11"/>
          <p:cNvSpPr/>
          <p:nvPr/>
        </p:nvSpPr>
        <p:spPr>
          <a:xfrm>
            <a:off x="3127375" y="4329113"/>
            <a:ext cx="3270250" cy="4000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8203" name="TextBox 12"/>
          <p:cNvSpPr txBox="1">
            <a:spLocks noChangeArrowheads="1"/>
          </p:cNvSpPr>
          <p:nvPr/>
        </p:nvSpPr>
        <p:spPr bwMode="auto">
          <a:xfrm>
            <a:off x="3575050" y="3059113"/>
            <a:ext cx="157321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52 508 sporiteľov</a:t>
            </a:r>
          </a:p>
        </p:txBody>
      </p:sp>
      <p:sp>
        <p:nvSpPr>
          <p:cNvPr id="8204" name="TextBox 13"/>
          <p:cNvSpPr txBox="1">
            <a:spLocks noChangeArrowheads="1"/>
          </p:cNvSpPr>
          <p:nvPr/>
        </p:nvSpPr>
        <p:spPr bwMode="auto">
          <a:xfrm>
            <a:off x="3575050" y="4062413"/>
            <a:ext cx="15732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26 571 sporiteľov</a:t>
            </a:r>
          </a:p>
        </p:txBody>
      </p:sp>
      <p:sp>
        <p:nvSpPr>
          <p:cNvPr id="8205" name="TextBox 14"/>
          <p:cNvSpPr txBox="1">
            <a:spLocks noChangeArrowheads="1"/>
          </p:cNvSpPr>
          <p:nvPr/>
        </p:nvSpPr>
        <p:spPr bwMode="auto">
          <a:xfrm>
            <a:off x="1641475" y="5872163"/>
            <a:ext cx="6215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2000"/>
              <a:t>5,5 % sporiteľov prestúpilo do garantovaných fondov</a:t>
            </a:r>
          </a:p>
        </p:txBody>
      </p:sp>
      <p:sp>
        <p:nvSpPr>
          <p:cNvPr id="16" name="TextBox 21"/>
          <p:cNvSpPr txBox="1"/>
          <p:nvPr/>
        </p:nvSpPr>
        <p:spPr>
          <a:xfrm>
            <a:off x="7189788" y="6272213"/>
            <a:ext cx="172402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k-SK" sz="1050" dirty="0" smtClean="0"/>
              <a:t>k 30. 6. 2012,  zdroj: NBS</a:t>
            </a:r>
            <a:endParaRPr lang="sk-SK" sz="1050" dirty="0"/>
          </a:p>
        </p:txBody>
      </p:sp>
      <p:sp>
        <p:nvSpPr>
          <p:cNvPr id="8207" name="TextBox 16"/>
          <p:cNvSpPr txBox="1">
            <a:spLocks noChangeArrowheads="1"/>
          </p:cNvSpPr>
          <p:nvPr/>
        </p:nvSpPr>
        <p:spPr bwMode="auto">
          <a:xfrm>
            <a:off x="7219950" y="3781425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1600">
                <a:solidFill>
                  <a:schemeClr val="bg1"/>
                </a:solidFill>
              </a:rPr>
              <a:t>12%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55663"/>
          </a:xfrm>
        </p:spPr>
        <p:txBody>
          <a:bodyPr/>
          <a:lstStyle/>
          <a:p>
            <a:pPr>
              <a:defRPr/>
            </a:pPr>
            <a:r>
              <a:rPr lang="sk-SK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Zhodnotenie majetku vo fondoch</a:t>
            </a:r>
            <a:endParaRPr lang="sk-SK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1188" y="1708150"/>
          <a:ext cx="7488831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277"/>
                <a:gridCol w="2496277"/>
                <a:gridCol w="2496277"/>
              </a:tblGrid>
              <a:tr h="882098">
                <a:tc>
                  <a:txBody>
                    <a:bodyPr/>
                    <a:lstStyle/>
                    <a:p>
                      <a:endParaRPr lang="sk-SK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II.</a:t>
                      </a:r>
                      <a:r>
                        <a:rPr lang="sk-SK" baseline="0" dirty="0" smtClean="0"/>
                        <a:t> pilier*</a:t>
                      </a:r>
                      <a:endParaRPr lang="sk-SK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III. pilier**</a:t>
                      </a:r>
                    </a:p>
                  </a:txBody>
                  <a:tcPr anchor="ctr" anchorCtr="1"/>
                </a:tc>
              </a:tr>
              <a:tr h="882098">
                <a:tc>
                  <a:txBody>
                    <a:bodyPr/>
                    <a:lstStyle/>
                    <a:p>
                      <a:r>
                        <a:rPr lang="sk-SK" dirty="0" smtClean="0"/>
                        <a:t>konzervatívne</a:t>
                      </a:r>
                      <a:endParaRPr lang="sk-SK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2,6%</a:t>
                      </a:r>
                      <a:endParaRPr lang="sk-SK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1,93%</a:t>
                      </a:r>
                      <a:endParaRPr lang="sk-SK" dirty="0"/>
                    </a:p>
                  </a:txBody>
                  <a:tcPr anchor="ctr" anchorCtr="1"/>
                </a:tc>
              </a:tr>
              <a:tr h="882098">
                <a:tc>
                  <a:txBody>
                    <a:bodyPr/>
                    <a:lstStyle/>
                    <a:p>
                      <a:r>
                        <a:rPr lang="sk-SK" dirty="0" smtClean="0"/>
                        <a:t>zmiešané</a:t>
                      </a:r>
                      <a:endParaRPr lang="sk-SK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1,52%</a:t>
                      </a:r>
                      <a:endParaRPr lang="sk-SK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0,94%</a:t>
                      </a:r>
                      <a:endParaRPr lang="sk-SK" dirty="0"/>
                    </a:p>
                  </a:txBody>
                  <a:tcPr anchor="ctr" anchorCtr="1"/>
                </a:tc>
              </a:tr>
              <a:tr h="882098">
                <a:tc>
                  <a:txBody>
                    <a:bodyPr/>
                    <a:lstStyle/>
                    <a:p>
                      <a:r>
                        <a:rPr lang="sk-SK" dirty="0" smtClean="0"/>
                        <a:t>akciové</a:t>
                      </a:r>
                      <a:endParaRPr lang="sk-SK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1,21%</a:t>
                      </a:r>
                      <a:endParaRPr lang="sk-SK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-0,62%</a:t>
                      </a:r>
                      <a:endParaRPr lang="sk-SK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9241" name="TextBox 4"/>
          <p:cNvSpPr txBox="1">
            <a:spLocks noChangeArrowheads="1"/>
          </p:cNvSpPr>
          <p:nvPr/>
        </p:nvSpPr>
        <p:spPr bwMode="auto">
          <a:xfrm>
            <a:off x="611188" y="5229225"/>
            <a:ext cx="2854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*   Od 22. 3. 2005 do 30. 6. 2012</a:t>
            </a:r>
          </a:p>
          <a:p>
            <a:r>
              <a:rPr lang="sk-SK"/>
              <a:t>**   Od 1. 1. 2007 do 30. 6. 2012</a:t>
            </a:r>
          </a:p>
        </p:txBody>
      </p:sp>
      <p:sp>
        <p:nvSpPr>
          <p:cNvPr id="9242" name="TextBox 5"/>
          <p:cNvSpPr txBox="1">
            <a:spLocks noChangeArrowheads="1"/>
          </p:cNvSpPr>
          <p:nvPr/>
        </p:nvSpPr>
        <p:spPr bwMode="auto">
          <a:xfrm>
            <a:off x="1692275" y="1196975"/>
            <a:ext cx="5422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2400"/>
              <a:t>Priemerná ročná nominálna výkonnosť</a:t>
            </a:r>
          </a:p>
        </p:txBody>
      </p:sp>
      <p:sp>
        <p:nvSpPr>
          <p:cNvPr id="9243" name="TextBox 6"/>
          <p:cNvSpPr txBox="1">
            <a:spLocks noChangeArrowheads="1"/>
          </p:cNvSpPr>
          <p:nvPr/>
        </p:nvSpPr>
        <p:spPr bwMode="auto">
          <a:xfrm>
            <a:off x="536575" y="6016625"/>
            <a:ext cx="5857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Priemerná ročná miera inflácie (HICP), 31. 3. 2005 – 30. 6. 2012: 2,8%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55663"/>
          </a:xfrm>
        </p:spPr>
        <p:txBody>
          <a:bodyPr/>
          <a:lstStyle/>
          <a:p>
            <a:pPr>
              <a:defRPr/>
            </a:pPr>
            <a:r>
              <a:rPr lang="sk-SK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Vedeli by ste sa rozhodnúť?</a:t>
            </a:r>
            <a:endParaRPr lang="sk-SK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176713"/>
          </a:xfrm>
        </p:spPr>
        <p:txBody>
          <a:bodyPr/>
          <a:lstStyle/>
          <a:p>
            <a:pPr>
              <a:defRPr/>
            </a:pPr>
            <a:r>
              <a:rPr lang="sk-SK" b="1" dirty="0" smtClean="0"/>
              <a:t>	Predzmluvné informačné dokumenty dôchodkovej správcovskej spoločnosti:</a:t>
            </a:r>
            <a:endParaRPr lang="sk-SK" dirty="0" smtClean="0"/>
          </a:p>
          <a:p>
            <a:pPr marL="457200" indent="-457200">
              <a:buFont typeface="Arial" pitchFamily="34" charset="0"/>
              <a:buChar char="•"/>
              <a:defRPr/>
            </a:pPr>
            <a:endParaRPr lang="sk-SK" dirty="0" smtClean="0"/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dirty="0" smtClean="0"/>
              <a:t>Informačný prospekt – 8 normostrán*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dirty="0" smtClean="0"/>
              <a:t>Štatút – 17 normostrán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dirty="0" smtClean="0"/>
              <a:t>Správa o hospodárení spoločnosti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dirty="0" smtClean="0"/>
              <a:t>Správa o hospodárení všetkých fondov</a:t>
            </a:r>
          </a:p>
          <a:p>
            <a:pPr marL="0" indent="0">
              <a:defRPr/>
            </a:pPr>
            <a:endParaRPr lang="sk-SK" dirty="0" smtClean="0"/>
          </a:p>
          <a:p>
            <a:pPr marL="0" indent="0">
              <a:defRPr/>
            </a:pPr>
            <a:endParaRPr lang="sk-SK" dirty="0"/>
          </a:p>
          <a:p>
            <a:pPr marL="0" indent="0">
              <a:defRPr/>
            </a:pPr>
            <a:endParaRPr lang="sk-SK" dirty="0" smtClean="0"/>
          </a:p>
          <a:p>
            <a:pPr marL="0" indent="0">
              <a:defRPr/>
            </a:pPr>
            <a:r>
              <a:rPr lang="sk-SK" sz="1600" dirty="0" smtClean="0"/>
              <a:t>* Na A4, 14 tis. znakov, 2000 slov, písmo veľ. 6</a:t>
            </a:r>
            <a:endParaRPr lang="sk-S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788" y="1125538"/>
            <a:ext cx="8229600" cy="5111750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Výpis z osobného dôchodkového účtu obsahuje: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sk-SK" sz="1100" dirty="0" smtClean="0"/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číselné označenie osobného dôchodkového účtu a dátum jeho zriadenia,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meno, priezvisko, dátum narodenia a trvalý pobyt sporiteľa,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názov dôchodkového fondu, ktorého dôchodkové jednotky sú evidované na účte,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aktuálnu hodnotu osobného dôchodkového účtu k poslednému dňu predchádzajúceho kalendárneho roka vyjadrenú v peniazoch ako súčin aktuálnej hodnoty dôchodkovej jednotky ku dňu vyhotovenia výpisu a počtu dôchodkových jednotiek dôchodkového fondu evidovaných na osobnom dôchodkovom účte, ako aj aktuálnu hodnotu osobného dôchodkového účtu k poslednému dňu kalendárneho roka, ktorý predchádzal kalendárnemu roku, za ktorý sa vyhotovuje výpis, vyjadrenú rovnakým spôsobom,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súčet povinných príspevkov a súčet dobrovoľných príspevkov sporiteľa vyjadrený v peniazoch odo dňa vytvorenia osobného dôchodkového účtu a od prvého dňa predchádzajúceho kalendárneho roka v príslušnej dôchodkovej správcovskej spoločnosti k poslednému dňu predchádzajúceho kalendárneho roka alebo ku dňu prestupu,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súčty jednotlivých odplát podľa § 63 ods. 1 vyjadrené v peniazoch, ktoré pripadajú na sporiteľa, ktoré boli z majetku dôchodkového fondu a z bežného účtu pre nepriradené platby uhradené od prvého dňa predchádzajúceho kalendárneho roka alebo odo dňa vytvorenia osobného dôchodkového účtu v príslušnej dôchodkovej správcovskej spoločnosti k poslednému dňu predchádzajúceho kalendárneho roka alebo ku dňu prestupu,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dátum pripísania dôchodkových jednotiek pripísaných z povinných príspevkov a dátum pripísania dôchodkových jednotiek pripísaných z dobrovoľných príspevkov,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počet dôchodkových jednotiek pripísaných z povinných príspevkov s uvedením obdobia, za ktoré boli pripísané, a počet dôchodkových jednotiek pripísaných z dobrovoľných príspevkov,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súčet aktuálnych hodnôt všetkých pripísaných dôchodkových jednotiek ku dňu pripísania,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k-SK" sz="1100" dirty="0" smtClean="0"/>
              <a:t>výšku aktuálnej hodnoty dôchodkovej jednotky zo dňa, ktorý predchádza dňu pripísania dôchodkových jednotiek na osobný dôchodkový účet sporiteľa.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sk-SK" sz="10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0"/>
            <a:ext cx="82296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881"/>
                </a:solidFill>
                <a:latin typeface="Tahoma" pitchFamily="34" charset="0"/>
              </a:defRPr>
            </a:lvl9pPr>
          </a:lstStyle>
          <a:p>
            <a:pPr>
              <a:defRPr/>
            </a:pPr>
            <a:r>
              <a:rPr lang="sk-SK" b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Vedeli by ste sa rozhodnúť?</a:t>
            </a:r>
            <a:endParaRPr lang="sk-SK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BS_seda_sablona-rev2">
  <a:themeElements>
    <a:clrScheme name="NBS_seda_sablona-rev2 15">
      <a:dk1>
        <a:srgbClr val="000000"/>
      </a:dk1>
      <a:lt1>
        <a:srgbClr val="FFFFFF"/>
      </a:lt1>
      <a:dk2>
        <a:srgbClr val="003881"/>
      </a:dk2>
      <a:lt2>
        <a:srgbClr val="8B8C8E"/>
      </a:lt2>
      <a:accent1>
        <a:srgbClr val="003881"/>
      </a:accent1>
      <a:accent2>
        <a:srgbClr val="9B0030"/>
      </a:accent2>
      <a:accent3>
        <a:srgbClr val="FFFFFF"/>
      </a:accent3>
      <a:accent4>
        <a:srgbClr val="000000"/>
      </a:accent4>
      <a:accent5>
        <a:srgbClr val="AAAEC1"/>
      </a:accent5>
      <a:accent6>
        <a:srgbClr val="8C002A"/>
      </a:accent6>
      <a:hlink>
        <a:srgbClr val="7F9BC0"/>
      </a:hlink>
      <a:folHlink>
        <a:srgbClr val="CD7F97"/>
      </a:folHlink>
    </a:clrScheme>
    <a:fontScheme name="NBS_seda_sablona-rev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BS_seda_sablona-re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S_seda_sablona-re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S_seda_sablona-re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S_seda_sablona-re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S_seda_sablona-re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S_seda_sablona-re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S_seda_sablona-re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S_seda_sablona-rev2 13">
        <a:dk1>
          <a:srgbClr val="000000"/>
        </a:dk1>
        <a:lt1>
          <a:srgbClr val="FFFFFF"/>
        </a:lt1>
        <a:dk2>
          <a:srgbClr val="003881"/>
        </a:dk2>
        <a:lt2>
          <a:srgbClr val="808080"/>
        </a:lt2>
        <a:accent1>
          <a:srgbClr val="003881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EC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14">
        <a:dk1>
          <a:srgbClr val="000000"/>
        </a:dk1>
        <a:lt1>
          <a:srgbClr val="FFFFFF"/>
        </a:lt1>
        <a:dk2>
          <a:srgbClr val="003881"/>
        </a:dk2>
        <a:lt2>
          <a:srgbClr val="808080"/>
        </a:lt2>
        <a:accent1>
          <a:srgbClr val="003881"/>
        </a:accent1>
        <a:accent2>
          <a:srgbClr val="9B0030"/>
        </a:accent2>
        <a:accent3>
          <a:srgbClr val="FFFFFF"/>
        </a:accent3>
        <a:accent4>
          <a:srgbClr val="000000"/>
        </a:accent4>
        <a:accent5>
          <a:srgbClr val="AAAEC1"/>
        </a:accent5>
        <a:accent6>
          <a:srgbClr val="8C002A"/>
        </a:accent6>
        <a:hlink>
          <a:srgbClr val="7F9BC0"/>
        </a:hlink>
        <a:folHlink>
          <a:srgbClr val="CD7F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15">
        <a:dk1>
          <a:srgbClr val="000000"/>
        </a:dk1>
        <a:lt1>
          <a:srgbClr val="FFFFFF"/>
        </a:lt1>
        <a:dk2>
          <a:srgbClr val="003881"/>
        </a:dk2>
        <a:lt2>
          <a:srgbClr val="8B8C8E"/>
        </a:lt2>
        <a:accent1>
          <a:srgbClr val="003881"/>
        </a:accent1>
        <a:accent2>
          <a:srgbClr val="9B0030"/>
        </a:accent2>
        <a:accent3>
          <a:srgbClr val="FFFFFF"/>
        </a:accent3>
        <a:accent4>
          <a:srgbClr val="000000"/>
        </a:accent4>
        <a:accent5>
          <a:srgbClr val="AAAEC1"/>
        </a:accent5>
        <a:accent6>
          <a:srgbClr val="8C002A"/>
        </a:accent6>
        <a:hlink>
          <a:srgbClr val="7F9BC0"/>
        </a:hlink>
        <a:folHlink>
          <a:srgbClr val="CD7F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S_seda_sablona-rev2 16">
        <a:dk1>
          <a:srgbClr val="000000"/>
        </a:dk1>
        <a:lt1>
          <a:srgbClr val="FFFFFF"/>
        </a:lt1>
        <a:dk2>
          <a:srgbClr val="003881"/>
        </a:dk2>
        <a:lt2>
          <a:srgbClr val="EFEFEF"/>
        </a:lt2>
        <a:accent1>
          <a:srgbClr val="003881"/>
        </a:accent1>
        <a:accent2>
          <a:srgbClr val="9B0030"/>
        </a:accent2>
        <a:accent3>
          <a:srgbClr val="FFFFFF"/>
        </a:accent3>
        <a:accent4>
          <a:srgbClr val="000000"/>
        </a:accent4>
        <a:accent5>
          <a:srgbClr val="AAAEC1"/>
        </a:accent5>
        <a:accent6>
          <a:srgbClr val="8C002A"/>
        </a:accent6>
        <a:hlink>
          <a:srgbClr val="7F9BC0"/>
        </a:hlink>
        <a:folHlink>
          <a:srgbClr val="CD7F9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BS_seda_sablona-rev2 15">
    <a:dk1>
      <a:srgbClr val="000000"/>
    </a:dk1>
    <a:lt1>
      <a:srgbClr val="FFFFFF"/>
    </a:lt1>
    <a:dk2>
      <a:srgbClr val="003881"/>
    </a:dk2>
    <a:lt2>
      <a:srgbClr val="8B8C8E"/>
    </a:lt2>
    <a:accent1>
      <a:srgbClr val="003881"/>
    </a:accent1>
    <a:accent2>
      <a:srgbClr val="9B0030"/>
    </a:accent2>
    <a:accent3>
      <a:srgbClr val="FFFFFF"/>
    </a:accent3>
    <a:accent4>
      <a:srgbClr val="000000"/>
    </a:accent4>
    <a:accent5>
      <a:srgbClr val="AAAEC1"/>
    </a:accent5>
    <a:accent6>
      <a:srgbClr val="8C002A"/>
    </a:accent6>
    <a:hlink>
      <a:srgbClr val="7F9BC0"/>
    </a:hlink>
    <a:folHlink>
      <a:srgbClr val="CD7F97"/>
    </a:folHlink>
  </a:clrScheme>
  <a:fontScheme name="NBS_seda_sablona-rev2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NBS_seda_sablona-rev2 15">
    <a:dk1>
      <a:srgbClr val="000000"/>
    </a:dk1>
    <a:lt1>
      <a:srgbClr val="FFFFFF"/>
    </a:lt1>
    <a:dk2>
      <a:srgbClr val="003881"/>
    </a:dk2>
    <a:lt2>
      <a:srgbClr val="8B8C8E"/>
    </a:lt2>
    <a:accent1>
      <a:srgbClr val="003881"/>
    </a:accent1>
    <a:accent2>
      <a:srgbClr val="9B0030"/>
    </a:accent2>
    <a:accent3>
      <a:srgbClr val="FFFFFF"/>
    </a:accent3>
    <a:accent4>
      <a:srgbClr val="000000"/>
    </a:accent4>
    <a:accent5>
      <a:srgbClr val="AAAEC1"/>
    </a:accent5>
    <a:accent6>
      <a:srgbClr val="8C002A"/>
    </a:accent6>
    <a:hlink>
      <a:srgbClr val="7F9BC0"/>
    </a:hlink>
    <a:folHlink>
      <a:srgbClr val="CD7F97"/>
    </a:folHlink>
  </a:clrScheme>
  <a:fontScheme name="NBS_seda_sablona-rev2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1824</TotalTime>
  <Words>504</Words>
  <Application>Microsoft Office PowerPoint</Application>
  <PresentationFormat>Prezentácia na obrazovke (4:3)</PresentationFormat>
  <Paragraphs>77</Paragraphs>
  <Slides>11</Slides>
  <Notes>0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3" baseType="lpstr">
      <vt:lpstr>NBS_seda_sablona-rev2</vt:lpstr>
      <vt:lpstr>Pracovný hárok programu Microsoft Office Excel 97-2003</vt:lpstr>
      <vt:lpstr>...o dôchodkoch, sporení na dôchodok a živote na dôchodku</vt:lpstr>
      <vt:lpstr>Snímka 2</vt:lpstr>
      <vt:lpstr>Portfóliá akciových fondov v II. pilieri</vt:lpstr>
      <vt:lpstr>Portfóliá zmiešaných fondov v III. pilieri</vt:lpstr>
      <vt:lpstr>Snímka 5</vt:lpstr>
      <vt:lpstr>Prestupy sporiteľov v II. pilieri</vt:lpstr>
      <vt:lpstr>Zhodnotenie majetku vo fondoch</vt:lpstr>
      <vt:lpstr>Vedeli by ste sa rozhodnúť?</vt:lpstr>
      <vt:lpstr>Snímka 9</vt:lpstr>
      <vt:lpstr>Problém - distribúcia zodpovedností</vt:lpstr>
      <vt:lpstr>Ďakujem za pozornosť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Výsledky ročného hodnotenia bánk</dc:title>
  <dc:creator>Dubinova</dc:creator>
  <cp:lastModifiedBy>Marca</cp:lastModifiedBy>
  <cp:revision>224</cp:revision>
  <dcterms:created xsi:type="dcterms:W3CDTF">2011-11-19T21:55:24Z</dcterms:created>
  <dcterms:modified xsi:type="dcterms:W3CDTF">2012-11-03T14:26:57Z</dcterms:modified>
</cp:coreProperties>
</file>