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8"/>
  </p:notesMasterIdLst>
  <p:handoutMasterIdLst>
    <p:handoutMasterId r:id="rId9"/>
  </p:handoutMasterIdLst>
  <p:sldIdLst>
    <p:sldId id="300" r:id="rId2"/>
    <p:sldId id="303" r:id="rId3"/>
    <p:sldId id="304" r:id="rId4"/>
    <p:sldId id="305" r:id="rId5"/>
    <p:sldId id="306" r:id="rId6"/>
    <p:sldId id="307" r:id="rId7"/>
  </p:sldIdLst>
  <p:sldSz cx="9144000" cy="6858000" type="screen4x3"/>
  <p:notesSz cx="6797675" cy="99266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8"/>
    <a:srgbClr val="FF0080"/>
    <a:srgbClr val="CEEEFE"/>
    <a:srgbClr val="CDEDF4"/>
    <a:srgbClr val="D3EAF7"/>
    <a:srgbClr val="CCECF4"/>
    <a:srgbClr val="93D3FF"/>
    <a:srgbClr val="083676"/>
    <a:srgbClr val="FA062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redný štýl 1 - zvýrazneni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Štýl s motívom 1 - zvýrazneni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Stredný štýl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33" autoAdjust="0"/>
    <p:restoredTop sz="94622" autoAdjust="0"/>
  </p:normalViewPr>
  <p:slideViewPr>
    <p:cSldViewPr>
      <p:cViewPr>
        <p:scale>
          <a:sx n="100" d="100"/>
          <a:sy n="100" d="100"/>
        </p:scale>
        <p:origin x="-14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306" y="-1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43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4163E0A-7813-40DD-8B96-42A4F6E4B88A}" type="slidenum">
              <a:rPr lang="sk-SK" smtClean="0"/>
              <a:pPr/>
              <a:t>‹#›</a:t>
            </a:fld>
            <a:endParaRPr lang="sk-SK" dirty="0" smtClean="0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3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 dirty="0"/>
          </a:p>
        </p:txBody>
      </p:sp>
    </p:spTree>
    <p:extLst>
      <p:ext uri="{BB962C8B-B14F-4D97-AF65-F5344CB8AC3E}">
        <p14:creationId xmlns="" xmlns:p14="http://schemas.microsoft.com/office/powerpoint/2010/main" val="40907474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7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5" y="4715710"/>
            <a:ext cx="4984750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33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AT" smtClean="0"/>
              <a:t>1</a:t>
            </a:r>
            <a:endParaRPr lang="de-AT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7" y="9429833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819DA4-D3D7-44FC-9501-586634E74FED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01563742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19DA4-D3D7-44FC-9501-586634E74FED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1</a:t>
            </a:r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Pr>
        <a:solidFill>
          <a:srgbClr val="CCEC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3550" y="1822450"/>
            <a:ext cx="81407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3550" y="3644900"/>
            <a:ext cx="8207375" cy="1752600"/>
          </a:xfrm>
        </p:spPr>
        <p:txBody>
          <a:bodyPr/>
          <a:lstStyle>
            <a:lvl1pPr marL="0" indent="0">
              <a:buFont typeface="Arial" charset="0"/>
              <a:buNone/>
              <a:defRPr/>
            </a:lvl1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66570" name="Picture 10" descr="Erste_Asset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092825"/>
            <a:ext cx="2698750" cy="565150"/>
          </a:xfrm>
          <a:prstGeom prst="rect">
            <a:avLst/>
          </a:prstGeom>
          <a:noFill/>
        </p:spPr>
      </p:pic>
      <p:pic>
        <p:nvPicPr>
          <p:cNvPr id="66571" name="Picture 11" descr="AM SLSP cmyk kopi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6237288"/>
            <a:ext cx="3282950" cy="4238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15113" y="452438"/>
            <a:ext cx="2071687" cy="490537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95288" y="452438"/>
            <a:ext cx="6067425" cy="490537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82867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395288" y="1628775"/>
            <a:ext cx="4038600" cy="372903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372903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>
          <a:xfrm>
            <a:off x="468313" y="6303963"/>
            <a:ext cx="2311400" cy="33972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Nadpis, obsah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725" y="395288"/>
            <a:ext cx="8205788" cy="82867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6725" y="1798638"/>
            <a:ext cx="4025900" cy="3529012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45025" y="1798638"/>
            <a:ext cx="4027488" cy="3529012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>
          <a:xfrm>
            <a:off x="468313" y="6297613"/>
            <a:ext cx="2311400" cy="33972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038600" cy="3729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3729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äty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2438"/>
            <a:ext cx="82296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03963"/>
            <a:ext cx="2311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 flipV="1">
            <a:off x="552450" y="1222375"/>
            <a:ext cx="7989888" cy="0"/>
          </a:xfrm>
          <a:prstGeom prst="line">
            <a:avLst/>
          </a:prstGeom>
          <a:noFill/>
          <a:ln w="50800">
            <a:solidFill>
              <a:srgbClr val="08367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k-SK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4824413" y="6021388"/>
            <a:ext cx="2195512" cy="593725"/>
          </a:xfrm>
          <a:prstGeom prst="rect">
            <a:avLst/>
          </a:prstGeom>
          <a:solidFill>
            <a:srgbClr val="CCECF4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50000"/>
              </a:spcBef>
            </a:pPr>
            <a:endParaRPr lang="sk-SK"/>
          </a:p>
        </p:txBody>
      </p:sp>
      <p:pic>
        <p:nvPicPr>
          <p:cNvPr id="65553" name="Picture 17" descr="Erste_Asset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03800" y="6237288"/>
            <a:ext cx="1439863" cy="301625"/>
          </a:xfrm>
          <a:prstGeom prst="rect">
            <a:avLst/>
          </a:prstGeom>
          <a:noFill/>
        </p:spPr>
      </p:pic>
      <p:sp>
        <p:nvSpPr>
          <p:cNvPr id="65558" name="Text Box 22"/>
          <p:cNvSpPr txBox="1">
            <a:spLocks noChangeArrowheads="1"/>
          </p:cNvSpPr>
          <p:nvPr userDrawn="1"/>
        </p:nvSpPr>
        <p:spPr bwMode="auto">
          <a:xfrm>
            <a:off x="6948488" y="6021388"/>
            <a:ext cx="2195512" cy="593725"/>
          </a:xfrm>
          <a:prstGeom prst="rect">
            <a:avLst/>
          </a:prstGeom>
          <a:solidFill>
            <a:srgbClr val="CCECF4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50000"/>
              </a:spcBef>
            </a:pPr>
            <a:endParaRPr lang="sk-SK"/>
          </a:p>
        </p:txBody>
      </p:sp>
      <p:pic>
        <p:nvPicPr>
          <p:cNvPr id="65565" name="Picture 29" descr="AM SLSP cmyk kopie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59563" y="6221413"/>
            <a:ext cx="2347912" cy="3032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fontAlgn="base">
        <a:spcBef>
          <a:spcPct val="20000"/>
        </a:spcBef>
        <a:spcAft>
          <a:spcPct val="0"/>
        </a:spcAft>
        <a:buFont typeface="Arial" charset="0"/>
        <a:buChar char="-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8256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895350" indent="-173038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257300" indent="-18256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16192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Sporiace schémy v marketingovej</a:t>
            </a:r>
            <a:br>
              <a:rPr lang="sk-SK" dirty="0" smtClean="0">
                <a:solidFill>
                  <a:srgbClr val="005188"/>
                </a:solidFill>
              </a:rPr>
            </a:br>
            <a:r>
              <a:rPr lang="sk-SK" dirty="0" smtClean="0">
                <a:solidFill>
                  <a:srgbClr val="005188"/>
                </a:solidFill>
              </a:rPr>
              <a:t>praxi správcovských spoločností</a:t>
            </a:r>
            <a:br>
              <a:rPr lang="sk-SK" dirty="0" smtClean="0">
                <a:solidFill>
                  <a:srgbClr val="005188"/>
                </a:solidFill>
              </a:rPr>
            </a:b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i="1" dirty="0" smtClean="0">
                <a:solidFill>
                  <a:srgbClr val="005188"/>
                </a:solidFill>
              </a:rPr>
              <a:t>Sporenie na dôchodok prostredníctvom podielových fondov</a:t>
            </a:r>
          </a:p>
          <a:p>
            <a:endParaRPr lang="sk-SK" dirty="0">
              <a:solidFill>
                <a:srgbClr val="005188"/>
              </a:solidFill>
            </a:endParaRPr>
          </a:p>
          <a:p>
            <a:pPr algn="r"/>
            <a:r>
              <a:rPr lang="sk-SK" dirty="0" smtClean="0">
                <a:solidFill>
                  <a:srgbClr val="005188"/>
                </a:solidFill>
              </a:rPr>
              <a:t>RNDr. Roman Vlček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Sporenie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288" y="1772816"/>
            <a:ext cx="8353176" cy="3384376"/>
          </a:xfrm>
        </p:spPr>
        <p:txBody>
          <a:bodyPr/>
          <a:lstStyle/>
          <a:p>
            <a:pPr lvl="0">
              <a:buNone/>
            </a:pPr>
            <a:r>
              <a:rPr lang="sk-SK" sz="1800" b="1" dirty="0" smtClean="0">
                <a:solidFill>
                  <a:srgbClr val="005188"/>
                </a:solidFill>
              </a:rPr>
              <a:t>Subjekty ponúkajúce sporenia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Banky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Poisťovne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Správcovské spoločnosti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Dôchodkové spoločnosti (II. a III. pilier)</a:t>
            </a: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Motivácia poskytovateľa a klienta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288" y="1772816"/>
            <a:ext cx="8353176" cy="3888432"/>
          </a:xfrm>
        </p:spPr>
        <p:txBody>
          <a:bodyPr/>
          <a:lstStyle/>
          <a:p>
            <a:pPr lvl="0">
              <a:buNone/>
            </a:pPr>
            <a:r>
              <a:rPr lang="sk-SK" sz="1800" b="1" dirty="0" smtClean="0">
                <a:solidFill>
                  <a:srgbClr val="005188"/>
                </a:solidFill>
              </a:rPr>
              <a:t>Poskytovateľ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Široký cieľová skupina (vhodné pre každého)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Dlhodobý vzťah s klientom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Efekt snehovej gule (</a:t>
            </a:r>
            <a:r>
              <a:rPr lang="sk-SK" sz="1800" dirty="0" err="1" smtClean="0">
                <a:solidFill>
                  <a:srgbClr val="005188"/>
                </a:solidFill>
              </a:rPr>
              <a:t>profitabilita</a:t>
            </a:r>
            <a:r>
              <a:rPr lang="sk-SK" sz="1800" dirty="0" smtClean="0">
                <a:solidFill>
                  <a:srgbClr val="005188"/>
                </a:solidFill>
              </a:rPr>
              <a:t>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Aktívny klient (banky)</a:t>
            </a:r>
          </a:p>
          <a:p>
            <a:pPr lvl="1"/>
            <a:endParaRPr lang="sk-SK" sz="1800" dirty="0" smtClean="0">
              <a:solidFill>
                <a:srgbClr val="005188"/>
              </a:solidFill>
            </a:endParaRPr>
          </a:p>
          <a:p>
            <a:pPr lvl="0">
              <a:buNone/>
            </a:pPr>
            <a:r>
              <a:rPr lang="sk-SK" sz="1800" b="1" dirty="0" smtClean="0">
                <a:solidFill>
                  <a:srgbClr val="005188"/>
                </a:solidFill>
              </a:rPr>
              <a:t>Klient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Tvorba finančnej rezervy (naplnenie cieľa)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Bezpečný spôsob dosiahnutia reálneho výnosu (prekonanie inflácie) – možnosť expozície na výnosnejších aktívach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Poplatkovo výhodné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Podpora štátu (nedostatočná, ale je...)</a:t>
            </a:r>
          </a:p>
          <a:p>
            <a:pPr lvl="1"/>
            <a:endParaRPr lang="sk-SK" sz="1800" dirty="0" smtClean="0">
              <a:solidFill>
                <a:srgbClr val="005188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Mýty a pravda o sporení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536" y="1844824"/>
            <a:ext cx="8353176" cy="3600400"/>
          </a:xfrm>
        </p:spPr>
        <p:txBody>
          <a:bodyPr/>
          <a:lstStyle/>
          <a:p>
            <a:pPr lvl="0">
              <a:buNone/>
            </a:pPr>
            <a:r>
              <a:rPr lang="sk-SK" sz="1800" b="1" dirty="0" smtClean="0">
                <a:solidFill>
                  <a:srgbClr val="005188"/>
                </a:solidFill>
              </a:rPr>
              <a:t>Mýty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Sporiť treba konzervatívne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Najlepšie sporiace schémy sú s garanciou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Sporenie je málo výnosné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Sporiť na dôchodok netreba, 1. pilier je výhodnejší</a:t>
            </a:r>
          </a:p>
          <a:p>
            <a:pPr lvl="1">
              <a:buNone/>
            </a:pPr>
            <a:endParaRPr lang="sk-SK" sz="1800" dirty="0" smtClean="0">
              <a:solidFill>
                <a:srgbClr val="005188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Dobré sporenie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288" y="1916832"/>
            <a:ext cx="8353176" cy="3744416"/>
          </a:xfrm>
        </p:spPr>
        <p:txBody>
          <a:bodyPr/>
          <a:lstStyle/>
          <a:p>
            <a:pPr lvl="0">
              <a:buNone/>
            </a:pPr>
            <a:r>
              <a:rPr lang="sk-SK" sz="1800" b="1" dirty="0" smtClean="0">
                <a:solidFill>
                  <a:srgbClr val="005188"/>
                </a:solidFill>
              </a:rPr>
              <a:t>Čo je dôležité</a:t>
            </a:r>
          </a:p>
          <a:p>
            <a:pPr lvl="1"/>
            <a:r>
              <a:rPr lang="sk-SK" sz="1800" dirty="0" err="1" smtClean="0">
                <a:solidFill>
                  <a:srgbClr val="005188"/>
                </a:solidFill>
              </a:rPr>
              <a:t>Dlhodobosť</a:t>
            </a:r>
            <a:r>
              <a:rPr lang="sk-SK" sz="1800" dirty="0" smtClean="0">
                <a:solidFill>
                  <a:srgbClr val="005188"/>
                </a:solidFill>
              </a:rPr>
              <a:t> (10 a viac rokov, optimálne aspoň 20)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Rizikovosť – (akcie, alternatívne investície) (riziko = výnos, </a:t>
            </a:r>
            <a:r>
              <a:rPr lang="sk-SK" sz="1800" dirty="0" err="1" smtClean="0">
                <a:solidFill>
                  <a:srgbClr val="005188"/>
                </a:solidFill>
              </a:rPr>
              <a:t>volatilita</a:t>
            </a:r>
            <a:r>
              <a:rPr lang="sk-SK" sz="1800" dirty="0" smtClean="0">
                <a:solidFill>
                  <a:srgbClr val="005188"/>
                </a:solidFill>
              </a:rPr>
              <a:t> hrá s vami!)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Žiadne garancie (vyhýbať sa slovám ochrana, dvojitá ochrana, ochranný dáždnik, garancia, istota,...)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Žiadne poistenie (viem prečo sporím, poistiť sa môžem zvlášť)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Rozumné poplatky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Kvalitný a renomovaný správca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Premyslená </a:t>
            </a:r>
            <a:r>
              <a:rPr lang="sk-SK" sz="1800" dirty="0" smtClean="0">
                <a:solidFill>
                  <a:srgbClr val="005188"/>
                </a:solidFill>
              </a:rPr>
              <a:t>„</a:t>
            </a:r>
            <a:r>
              <a:rPr lang="sk-SK" sz="1800" dirty="0" err="1" smtClean="0">
                <a:solidFill>
                  <a:srgbClr val="005188"/>
                </a:solidFill>
              </a:rPr>
              <a:t>exit</a:t>
            </a:r>
            <a:r>
              <a:rPr lang="sk-SK" sz="1800" dirty="0" smtClean="0">
                <a:solidFill>
                  <a:srgbClr val="005188"/>
                </a:solidFill>
              </a:rPr>
              <a:t>“ </a:t>
            </a:r>
            <a:r>
              <a:rPr lang="sk-SK" sz="1800" dirty="0" smtClean="0">
                <a:solidFill>
                  <a:srgbClr val="005188"/>
                </a:solidFill>
              </a:rPr>
              <a:t>stratégia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Podpora štátu (daňová,...)</a:t>
            </a: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Výnos zo sporenia</a:t>
            </a:r>
            <a:endParaRPr lang="en-US" dirty="0">
              <a:solidFill>
                <a:srgbClr val="005188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905401" cy="431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3779912" y="1196752"/>
            <a:ext cx="1944216" cy="3441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2000" b="1" dirty="0" smtClean="0">
                <a:solidFill>
                  <a:srgbClr val="005188"/>
                </a:solidFill>
                <a:latin typeface="Arial" charset="0"/>
              </a:rPr>
              <a:t>Výnos </a:t>
            </a:r>
            <a:r>
              <a:rPr lang="sk-SK" sz="2000" b="1" dirty="0" err="1" smtClean="0">
                <a:solidFill>
                  <a:srgbClr val="005188"/>
                </a:solidFill>
                <a:latin typeface="Arial" charset="0"/>
              </a:rPr>
              <a:t>p.a</a:t>
            </a:r>
            <a:r>
              <a:rPr lang="sk-SK" sz="2000" b="1" dirty="0" smtClean="0">
                <a:solidFill>
                  <a:srgbClr val="005188"/>
                </a:solidFill>
                <a:latin typeface="Arial" charset="0"/>
              </a:rPr>
              <a:t>.</a:t>
            </a:r>
          </a:p>
        </p:txBody>
      </p:sp>
      <p:sp>
        <p:nvSpPr>
          <p:cNvPr id="8" name="BlokTextu 7"/>
          <p:cNvSpPr txBox="1"/>
          <p:nvPr/>
        </p:nvSpPr>
        <p:spPr bwMode="auto">
          <a:xfrm rot="16200000">
            <a:off x="-123908" y="3292939"/>
            <a:ext cx="1656184" cy="3441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2000" b="1" dirty="0" smtClean="0">
                <a:solidFill>
                  <a:srgbClr val="005188"/>
                </a:solidFill>
                <a:latin typeface="Arial" charset="0"/>
              </a:rPr>
              <a:t>Roky</a:t>
            </a:r>
          </a:p>
        </p:txBody>
      </p:sp>
      <p:cxnSp>
        <p:nvCxnSpPr>
          <p:cNvPr id="10" name="Rovná spojovacia šípka 9"/>
          <p:cNvCxnSpPr/>
          <p:nvPr/>
        </p:nvCxnSpPr>
        <p:spPr bwMode="auto">
          <a:xfrm>
            <a:off x="1475656" y="1556792"/>
            <a:ext cx="6552728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5188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Rovná spojovacia šípka 10"/>
          <p:cNvCxnSpPr/>
          <p:nvPr/>
        </p:nvCxnSpPr>
        <p:spPr bwMode="auto">
          <a:xfrm>
            <a:off x="971600" y="1844824"/>
            <a:ext cx="0" cy="410445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5188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</p:sld>
</file>

<file path=ppt/theme/theme1.xml><?xml version="1.0" encoding="utf-8"?>
<a:theme xmlns:a="http://schemas.openxmlformats.org/drawingml/2006/main" name="EAM_VORLAGE">
  <a:themeElements>
    <a:clrScheme name="EAM_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AM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EEEFE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solidFill>
          <a:schemeClr val="accent5"/>
        </a:solidFill>
        <a:ln>
          <a:noFill/>
        </a:ln>
        <a:effectLst/>
      </a:spPr>
      <a:bodyPr wrap="square" lIns="36000" tIns="18000" rIns="18000" bIns="18000">
        <a:spAutoFit/>
      </a:bodyPr>
      <a:lstStyle>
        <a:defPPr algn="l">
          <a:spcBef>
            <a:spcPct val="50000"/>
          </a:spcBef>
          <a:defRPr sz="1200" dirty="0" smtClean="0">
            <a:latin typeface="Arial" charset="0"/>
          </a:defRPr>
        </a:defPPr>
      </a:lstStyle>
    </a:txDef>
  </a:objectDefaults>
  <a:extraClrSchemeLst>
    <a:extraClrScheme>
      <a:clrScheme name="EAM_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EAM_VORLAGE</Template>
  <TotalTime>14975</TotalTime>
  <Words>211</Words>
  <Application>Microsoft Office PowerPoint</Application>
  <PresentationFormat>Prezentácia na obrazovke (4:3)</PresentationFormat>
  <Paragraphs>43</Paragraphs>
  <Slides>6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EAM_VORLAGE</vt:lpstr>
      <vt:lpstr>Sporiace schémy v marketingovej praxi správcovských spoločností </vt:lpstr>
      <vt:lpstr>Sporenie</vt:lpstr>
      <vt:lpstr>Motivácia poskytovateľa a klienta</vt:lpstr>
      <vt:lpstr>Mýty a pravda o sporení</vt:lpstr>
      <vt:lpstr>Dobré sporenie</vt:lpstr>
      <vt:lpstr>Výnos zo sporenia</vt:lpstr>
    </vt:vector>
  </TitlesOfParts>
  <Company>Erste Sparinvest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J133JJC</dc:creator>
  <cp:lastModifiedBy>VLČEK Roman</cp:lastModifiedBy>
  <cp:revision>950</cp:revision>
  <cp:lastPrinted>2009-09-01T07:59:28Z</cp:lastPrinted>
  <dcterms:created xsi:type="dcterms:W3CDTF">2009-09-28T14:30:59Z</dcterms:created>
  <dcterms:modified xsi:type="dcterms:W3CDTF">2012-11-05T13:38:02Z</dcterms:modified>
</cp:coreProperties>
</file>