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5" r:id="rId4"/>
    <p:sldId id="263" r:id="rId5"/>
    <p:sldId id="264" r:id="rId6"/>
    <p:sldId id="280" r:id="rId7"/>
    <p:sldId id="299" r:id="rId8"/>
    <p:sldId id="270" r:id="rId9"/>
    <p:sldId id="274" r:id="rId10"/>
    <p:sldId id="268" r:id="rId11"/>
    <p:sldId id="283" r:id="rId12"/>
    <p:sldId id="284" r:id="rId13"/>
    <p:sldId id="271" r:id="rId14"/>
    <p:sldId id="296" r:id="rId15"/>
    <p:sldId id="300" r:id="rId16"/>
    <p:sldId id="278" r:id="rId17"/>
  </p:sldIdLst>
  <p:sldSz cx="9144000" cy="6858000" type="screen4x3"/>
  <p:notesSz cx="6858000" cy="9144000"/>
  <p:defaultTextStyle>
    <a:defPPr>
      <a:defRPr lang="sk-SK"/>
    </a:defPPr>
    <a:lvl1pPr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44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800000"/>
    <a:srgbClr val="990099"/>
    <a:srgbClr val="D60093"/>
    <a:srgbClr val="CC0000"/>
    <a:srgbClr val="3399FF"/>
    <a:srgbClr val="3333CC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521" autoAdjust="0"/>
    <p:restoredTop sz="94698" autoAdjust="0"/>
  </p:normalViewPr>
  <p:slideViewPr>
    <p:cSldViewPr>
      <p:cViewPr varScale="1">
        <p:scale>
          <a:sx n="75" d="100"/>
          <a:sy n="75" d="100"/>
        </p:scale>
        <p:origin x="-7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sk-SK" smtClean="0"/>
              <a:t>Kliknite sem a upravte štýl predlohy podnadpisov.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E200CA-12F1-40EC-9493-4060F153E773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3A0742-BA51-4447-9062-739194691FD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zvislého text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8E08E8-1616-4C07-9C1D-9178A129B890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Nadpis a tabuľ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abuľky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1DE725C-22CA-4B0E-B8C5-60686F6827D4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Nadpis, obsah a 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obsahu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6" name="Zástupný symbol dátumu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päty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8" name="Zástupný symbol čísla snímky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C546361-21E4-4863-BEFE-D6B88FEB6379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Nadpis, text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FC9DDEF-8A2A-4C46-A008-F3E6C9468570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72436-42CA-4F48-A80B-E75B22FB83BE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dátumu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päty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čísla snímky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0C92C-864D-424C-BECB-4BC50D103C5D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E35C91-555D-4FAE-81C1-B8A67B3AD343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tex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4" name="Zástupný symbol obsah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5" name="Zástupný symbol tex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6" name="Zástupný symbol obsah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7" name="Zástupný symbol dátumu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8" name="Zástupný symbol päty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9" name="Zástupný symbol čísla snímky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DF76E1-0722-4B72-AF13-B36C75A330C7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dátumu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päty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5" name="Zástupný symbol čísla snímky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677321-6B20-4EBD-9E36-5568C6BAC374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3" name="Zástupný symbol päty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4" name="Zástupný symbol čísla snímky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624C0F-CB3C-40A0-9D73-43572BDB1FF6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sah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EF48AF-C805-494C-B4A5-0C13817BD1FB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k-SK" smtClean="0"/>
              <a:t>Kliknite sem a upravte štýl predlohy nadpisov.</a:t>
            </a:r>
            <a:endParaRPr lang="sk-SK"/>
          </a:p>
        </p:txBody>
      </p:sp>
      <p:sp>
        <p:nvSpPr>
          <p:cNvPr id="3" name="Zástupný symbol obrázka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k-SK"/>
          </a:p>
        </p:txBody>
      </p:sp>
      <p:sp>
        <p:nvSpPr>
          <p:cNvPr id="4" name="Zástupný symbol tex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k-SK" smtClean="0"/>
              <a:t>Kliknite sem a upravte štýly predlohy textu.</a:t>
            </a:r>
          </a:p>
        </p:txBody>
      </p:sp>
      <p:sp>
        <p:nvSpPr>
          <p:cNvPr id="5" name="Zástupný symbol dátumu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6" name="Zástupný symbol päty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sk-SK"/>
          </a:p>
        </p:txBody>
      </p:sp>
      <p:sp>
        <p:nvSpPr>
          <p:cNvPr id="7" name="Zástupný symbol čísla snímky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002B11-322C-4D4E-A28E-63127B1EE10B}" type="slidenum">
              <a:rPr lang="sk-SK"/>
              <a:pPr/>
              <a:t>‹#›</a:t>
            </a:fld>
            <a:endParaRPr lang="sk-SK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 predlohy nadpisov.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sk-SK" smtClean="0"/>
              <a:t>Kliknite sem a upravte štýly predlohy textu.</a:t>
            </a:r>
          </a:p>
          <a:p>
            <a:pPr lvl="1"/>
            <a:r>
              <a:rPr lang="sk-SK" smtClean="0"/>
              <a:t>Druhá úroveň</a:t>
            </a:r>
          </a:p>
          <a:p>
            <a:pPr lvl="2"/>
            <a:r>
              <a:rPr lang="sk-SK" smtClean="0"/>
              <a:t>Tretia úroveň</a:t>
            </a:r>
          </a:p>
          <a:p>
            <a:pPr lvl="3"/>
            <a:r>
              <a:rPr lang="sk-SK" smtClean="0"/>
              <a:t>Štvrtá úroveň</a:t>
            </a:r>
          </a:p>
          <a:p>
            <a:pPr lvl="4"/>
            <a:r>
              <a:rPr lang="sk-SK" smtClean="0"/>
              <a:t>Piata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sk-SK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sk-SK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EDD0A1F-3C07-40B1-A32E-EC3B0C87A3B6}" type="slidenum">
              <a:rPr lang="sk-SK"/>
              <a:pPr/>
              <a:t>‹#›</a:t>
            </a:fld>
            <a:endParaRPr lang="sk-SK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sk-S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_programu_Microsoft_Office_Excel1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Graf_programu_Microsoft_Office_Excel12.xls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Graf_programu_Microsoft_Office_Excel13.xls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Graf_programu_Microsoft_Office_Excel14.xls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_programu_Microsoft_Office_Excel1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af_programu_Microsoft_Office_Excel1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af_programu_Microsoft_Office_Excel2.xls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Graf_programu_Microsoft_Office_Excel3.xls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Graf_programu_Microsoft_Office_Excel5.xls"/><Relationship Id="rId4" Type="http://schemas.openxmlformats.org/officeDocument/2006/relationships/oleObject" Target="../embeddings/Graf_programu_Microsoft_Office_Excel4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Relationship Id="rId5" Type="http://schemas.openxmlformats.org/officeDocument/2006/relationships/oleObject" Target="../embeddings/Graf_programu_Microsoft_Office_Excel7.xls"/><Relationship Id="rId4" Type="http://schemas.openxmlformats.org/officeDocument/2006/relationships/oleObject" Target="../embeddings/Graf_programu_Microsoft_Office_Excel6.xls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Graf_programu_Microsoft_Office_Excel8.xls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Graf_programu_Microsoft_Office_Excel10.xls"/><Relationship Id="rId4" Type="http://schemas.openxmlformats.org/officeDocument/2006/relationships/oleObject" Target="../embeddings/Graf_programu_Microsoft_Office_Excel9.xls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SASS"/>
          <p:cNvPicPr>
            <a:picLocks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752600"/>
            <a:ext cx="8229600" cy="2244725"/>
          </a:xfrm>
          <a:noFill/>
          <a:ln/>
        </p:spPr>
      </p:pic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8210" name="Picture 18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Čisté predaje OPF v SR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od 01.01.do 02.11.2012 (EUR)</a:t>
            </a:r>
          </a:p>
        </p:txBody>
      </p:sp>
      <p:graphicFrame>
        <p:nvGraphicFramePr>
          <p:cNvPr id="16663" name="Group 279"/>
          <p:cNvGraphicFramePr>
            <a:graphicFrameLocks noGrp="1"/>
          </p:cNvGraphicFramePr>
          <p:nvPr>
            <p:ph idx="1"/>
          </p:nvPr>
        </p:nvGraphicFramePr>
        <p:xfrm>
          <a:off x="914400" y="1447800"/>
          <a:ext cx="7391400" cy="4729482"/>
        </p:xfrm>
        <a:graphic>
          <a:graphicData uri="http://schemas.openxmlformats.org/drawingml/2006/table">
            <a:tbl>
              <a:tblPr/>
              <a:tblGrid>
                <a:gridCol w="5238750"/>
                <a:gridCol w="2152650"/>
              </a:tblGrid>
              <a:tr h="447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  <a:cs typeface="Times New Roman" pitchFamily="18" charset="0"/>
                        </a:rPr>
                        <a:t>Kategória OPF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Narrow CE" pitchFamily="34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</a:rPr>
                        <a:t>Čisté predaje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CE" charset="-18"/>
                        <a:cs typeface="Times New Roman" pitchFamily="18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65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peňažné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-144 860 980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fondy krátkodobých investícií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-143 769 804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66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</a:rPr>
                        <a:t>Iné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–83 817 313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zmiešané fondy</a:t>
                      </a:r>
                      <a:endParaRPr kumimoji="0" lang="sk-SK" sz="1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-31 902 933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77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</a:rPr>
                        <a:t>fondy fondov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-28 355 812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akciové fondy</a:t>
                      </a:r>
                      <a:endParaRPr kumimoji="0" lang="sk-SK" sz="16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34" charset="0"/>
                        </a:rPr>
                        <a:t>-8 707 869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dlhopisové fondy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3333CC"/>
                          </a:solidFill>
                          <a:effectLst/>
                          <a:latin typeface="Arial" pitchFamily="34" charset="0"/>
                        </a:rPr>
                        <a:t>11 372 958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794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nehnute</a:t>
                      </a: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</a:rPr>
                        <a:t>ľ</a:t>
                      </a: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ností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100 705 454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ostatné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122 918 955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špeciálne fondy cenných papierov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476 428 025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SPOLU</a:t>
                      </a:r>
                      <a:endParaRPr kumimoji="0" lang="sk-SK" sz="2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99"/>
                        </a:solidFill>
                        <a:effectLst/>
                        <a:latin typeface="Arial CE" charset="-18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2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270 010 681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16557" name="Rectangle 17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6558" name="Picture 174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Čisté predaje OPF v SR v roku 2012 (mil. EUR)</a:t>
            </a:r>
          </a:p>
        </p:txBody>
      </p:sp>
      <p:graphicFrame>
        <p:nvGraphicFramePr>
          <p:cNvPr id="87068" name="Object 28"/>
          <p:cNvGraphicFramePr>
            <a:graphicFrameLocks noChangeAspect="1"/>
          </p:cNvGraphicFramePr>
          <p:nvPr>
            <p:ph sz="half" idx="1"/>
          </p:nvPr>
        </p:nvGraphicFramePr>
        <p:xfrm>
          <a:off x="457200" y="2659063"/>
          <a:ext cx="4038600" cy="2408237"/>
        </p:xfrm>
        <a:graphic>
          <a:graphicData uri="http://schemas.openxmlformats.org/presentationml/2006/ole">
            <p:oleObj spid="_x0000_s87068" name="Graf" r:id="rId3" imgW="7667743" imgH="4572000" progId="Excel.Chart.8">
              <p:embed/>
            </p:oleObj>
          </a:graphicData>
        </a:graphic>
      </p:graphicFrame>
      <p:sp>
        <p:nvSpPr>
          <p:cNvPr id="87043" name="Rectangle 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87044" name="Picture 4" descr="hp_ass_logo"/>
          <p:cNvPicPr>
            <a:picLocks noChangeAspect="1" noChangeArrowheads="1"/>
          </p:cNvPicPr>
          <p:nvPr/>
        </p:nvPicPr>
        <p:blipFill>
          <a:blip r:embed="rId4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9" name="Text Box 9"/>
          <p:cNvSpPr txBox="1">
            <a:spLocks noChangeArrowheads="1"/>
          </p:cNvSpPr>
          <p:nvPr/>
        </p:nvSpPr>
        <p:spPr bwMode="auto">
          <a:xfrm>
            <a:off x="609600" y="1066800"/>
            <a:ext cx="411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i="1">
                <a:solidFill>
                  <a:srgbClr val="000066"/>
                </a:solidFill>
                <a:latin typeface="Arial Narrow" pitchFamily="34" charset="0"/>
              </a:rPr>
              <a:t>* </a:t>
            </a:r>
            <a:r>
              <a:rPr lang="sk-SK" sz="1400" i="1">
                <a:solidFill>
                  <a:srgbClr val="000099"/>
                </a:solidFill>
                <a:latin typeface="Arial Narrow" pitchFamily="34" charset="0"/>
              </a:rPr>
              <a:t>bez špeciálnych fondov pre inštitucionálnych investorov</a:t>
            </a:r>
          </a:p>
        </p:txBody>
      </p:sp>
      <p:sp>
        <p:nvSpPr>
          <p:cNvPr id="87085" name="Rectangle 45"/>
          <p:cNvSpPr>
            <a:spLocks noChangeArrowheads="1"/>
          </p:cNvSpPr>
          <p:nvPr/>
        </p:nvSpPr>
        <p:spPr bwMode="auto">
          <a:xfrm>
            <a:off x="1447800" y="5638800"/>
            <a:ext cx="769620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600" b="1">
                <a:solidFill>
                  <a:srgbClr val="3399FF"/>
                </a:solidFill>
              </a:rPr>
              <a:t>■ fondy peňažného trhu</a:t>
            </a:r>
            <a:r>
              <a:rPr lang="sk-SK" sz="1600" b="1">
                <a:solidFill>
                  <a:srgbClr val="9FAAFB"/>
                </a:solidFill>
              </a:rPr>
              <a:t>         </a:t>
            </a:r>
            <a:r>
              <a:rPr lang="sk-SK" sz="1600" b="1">
                <a:solidFill>
                  <a:srgbClr val="660066"/>
                </a:solidFill>
              </a:rPr>
              <a:t>■ </a:t>
            </a:r>
            <a:r>
              <a:rPr lang="sk-SK" sz="1600" b="1">
                <a:solidFill>
                  <a:srgbClr val="990000"/>
                </a:solidFill>
              </a:rPr>
              <a:t>dlhopisové fondy</a:t>
            </a:r>
            <a:r>
              <a:rPr lang="sk-SK" sz="1600" b="1">
                <a:solidFill>
                  <a:srgbClr val="800080"/>
                </a:solidFill>
              </a:rPr>
              <a:t>     </a:t>
            </a:r>
            <a:r>
              <a:rPr lang="sk-SK" sz="1600" b="1">
                <a:solidFill>
                  <a:srgbClr val="FFCC00"/>
                </a:solidFill>
              </a:rPr>
              <a:t>■ akciové fondy </a:t>
            </a:r>
          </a:p>
          <a:p>
            <a:r>
              <a:rPr lang="sk-SK" sz="1600" b="1">
                <a:solidFill>
                  <a:srgbClr val="009900"/>
                </a:solidFill>
              </a:rPr>
              <a:t>■ fondy fondov</a:t>
            </a:r>
            <a:r>
              <a:rPr lang="sk-SK" sz="1600" b="1">
                <a:solidFill>
                  <a:srgbClr val="99CC00"/>
                </a:solidFill>
              </a:rPr>
              <a:t>                        </a:t>
            </a:r>
            <a:r>
              <a:rPr lang="sk-SK" sz="1600" b="1">
                <a:solidFill>
                  <a:srgbClr val="9900FF"/>
                </a:solidFill>
              </a:rPr>
              <a:t>■ zmiešané fondy</a:t>
            </a:r>
            <a:r>
              <a:rPr lang="sk-SK" sz="1600" b="1">
                <a:solidFill>
                  <a:srgbClr val="CC99FF"/>
                </a:solidFill>
              </a:rPr>
              <a:t>       </a:t>
            </a:r>
            <a:r>
              <a:rPr lang="sk-SK" sz="1600" b="1">
                <a:solidFill>
                  <a:srgbClr val="FF6600"/>
                </a:solidFill>
              </a:rPr>
              <a:t>■ iné fondy</a:t>
            </a:r>
          </a:p>
          <a:p>
            <a:r>
              <a:rPr lang="sk-SK" sz="1600" b="1">
                <a:solidFill>
                  <a:srgbClr val="CC0000"/>
                </a:solidFill>
              </a:rPr>
              <a:t>■ špeciálne fondy nehnuteľností		      </a:t>
            </a:r>
            <a:r>
              <a:rPr lang="sk-SK" sz="1600" b="1">
                <a:solidFill>
                  <a:srgbClr val="00FFFF"/>
                </a:solidFill>
              </a:rPr>
              <a:t>■ špeciálne fondy ostatné</a:t>
            </a:r>
          </a:p>
          <a:p>
            <a:r>
              <a:rPr lang="sk-SK" sz="1600" b="1">
                <a:solidFill>
                  <a:srgbClr val="000099"/>
                </a:solidFill>
              </a:rPr>
              <a:t>■ fondy krátkodobých investícií  </a:t>
            </a:r>
            <a:r>
              <a:rPr lang="sk-SK" sz="1600" b="1">
                <a:solidFill>
                  <a:srgbClr val="FF33CC"/>
                </a:solidFill>
              </a:rPr>
              <a:t>■ špeciálne fondy cenných papierov</a:t>
            </a:r>
          </a:p>
          <a:p>
            <a:endParaRPr lang="ar-SA" sz="1600" b="1">
              <a:solidFill>
                <a:srgbClr val="FF33CC"/>
              </a:solidFill>
            </a:endParaRPr>
          </a:p>
        </p:txBody>
      </p:sp>
      <p:graphicFrame>
        <p:nvGraphicFramePr>
          <p:cNvPr id="87093" name="Object 53"/>
          <p:cNvGraphicFramePr>
            <a:graphicFrameLocks noChangeAspect="1"/>
          </p:cNvGraphicFramePr>
          <p:nvPr>
            <p:ph sz="half" idx="2"/>
          </p:nvPr>
        </p:nvGraphicFramePr>
        <p:xfrm>
          <a:off x="-457200" y="1295400"/>
          <a:ext cx="9829800" cy="4572000"/>
        </p:xfrm>
        <a:graphic>
          <a:graphicData uri="http://schemas.openxmlformats.org/presentationml/2006/ole">
            <p:oleObj spid="_x0000_s87093" name="Graf" r:id="rId5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7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7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2" grpId="0"/>
      <p:bldP spid="87049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Čisté predaje OPF v SR v roku 2012 (mil. EUR)</a:t>
            </a:r>
          </a:p>
        </p:txBody>
      </p:sp>
      <p:sp>
        <p:nvSpPr>
          <p:cNvPr id="88067" name="Rectangle 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88068" name="Picture 4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381000" y="838200"/>
            <a:ext cx="739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i="1">
                <a:solidFill>
                  <a:srgbClr val="000066"/>
                </a:solidFill>
                <a:latin typeface="Arial Narrow" pitchFamily="34" charset="0"/>
              </a:rPr>
              <a:t>* </a:t>
            </a:r>
            <a:r>
              <a:rPr lang="sk-SK" sz="1400" i="1">
                <a:solidFill>
                  <a:srgbClr val="000099"/>
                </a:solidFill>
                <a:latin typeface="Arial Narrow" pitchFamily="34" charset="0"/>
              </a:rPr>
              <a:t>bez špeciálnych fondov ostatných a špeciálnych fondov cenných papierov</a:t>
            </a:r>
          </a:p>
        </p:txBody>
      </p:sp>
      <p:sp>
        <p:nvSpPr>
          <p:cNvPr id="88172" name="Rectangle 108"/>
          <p:cNvSpPr>
            <a:spLocks noChangeArrowheads="1"/>
          </p:cNvSpPr>
          <p:nvPr/>
        </p:nvSpPr>
        <p:spPr bwMode="auto">
          <a:xfrm>
            <a:off x="1219200" y="5715000"/>
            <a:ext cx="79248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600" b="1">
                <a:solidFill>
                  <a:srgbClr val="800000"/>
                </a:solidFill>
              </a:rPr>
              <a:t>■ dlhopisové fondy</a:t>
            </a:r>
            <a:r>
              <a:rPr lang="sk-SK" sz="1600" b="1">
                <a:solidFill>
                  <a:srgbClr val="800080"/>
                </a:solidFill>
              </a:rPr>
              <a:t>         </a:t>
            </a:r>
            <a:r>
              <a:rPr lang="sk-SK" sz="1600" b="1">
                <a:solidFill>
                  <a:srgbClr val="FFCC00"/>
                </a:solidFill>
              </a:rPr>
              <a:t>■ akciové fondy 	</a:t>
            </a:r>
            <a:r>
              <a:rPr lang="sk-SK" sz="1600" b="1">
                <a:solidFill>
                  <a:srgbClr val="99CC00"/>
                </a:solidFill>
              </a:rPr>
              <a:t>■ fondy fondov                </a:t>
            </a:r>
          </a:p>
          <a:p>
            <a:r>
              <a:rPr lang="sk-SK" sz="1600" b="1">
                <a:solidFill>
                  <a:srgbClr val="990099"/>
                </a:solidFill>
              </a:rPr>
              <a:t>■ zmiešané fondy</a:t>
            </a:r>
            <a:r>
              <a:rPr lang="sk-SK" sz="1600" b="1">
                <a:solidFill>
                  <a:srgbClr val="CC99FF"/>
                </a:solidFill>
              </a:rPr>
              <a:t>            </a:t>
            </a:r>
            <a:r>
              <a:rPr lang="sk-SK" sz="1600" b="1">
                <a:solidFill>
                  <a:srgbClr val="FF6600"/>
                </a:solidFill>
              </a:rPr>
              <a:t>■ iné fondy                    </a:t>
            </a:r>
            <a:r>
              <a:rPr lang="sk-SK" sz="1600" b="1">
                <a:solidFill>
                  <a:srgbClr val="CC0000"/>
                </a:solidFill>
              </a:rPr>
              <a:t>■ špeciálne fondy nehnuteľností</a:t>
            </a:r>
          </a:p>
          <a:p>
            <a:r>
              <a:rPr lang="sk-SK" sz="1600" b="1">
                <a:solidFill>
                  <a:srgbClr val="000099"/>
                </a:solidFill>
              </a:rPr>
              <a:t>■ fondy krátkodobých investícií		 </a:t>
            </a:r>
            <a:r>
              <a:rPr lang="sk-SK" sz="1600" b="1">
                <a:solidFill>
                  <a:srgbClr val="3399FF"/>
                </a:solidFill>
              </a:rPr>
              <a:t>■ fondy peňažného trhu</a:t>
            </a:r>
            <a:r>
              <a:rPr lang="sk-SK" sz="1600" b="1">
                <a:solidFill>
                  <a:srgbClr val="000099"/>
                </a:solidFill>
              </a:rPr>
              <a:t> </a:t>
            </a:r>
            <a:endParaRPr lang="ar-SA" sz="1600" b="1">
              <a:solidFill>
                <a:srgbClr val="000099"/>
              </a:solidFill>
            </a:endParaRPr>
          </a:p>
        </p:txBody>
      </p:sp>
      <p:graphicFrame>
        <p:nvGraphicFramePr>
          <p:cNvPr id="88182" name="Object 118"/>
          <p:cNvGraphicFramePr>
            <a:graphicFrameLocks noChangeAspect="1"/>
          </p:cNvGraphicFramePr>
          <p:nvPr>
            <p:ph idx="1"/>
          </p:nvPr>
        </p:nvGraphicFramePr>
        <p:xfrm>
          <a:off x="0" y="990600"/>
          <a:ext cx="9144000" cy="4830763"/>
        </p:xfrm>
        <a:graphic>
          <a:graphicData uri="http://schemas.openxmlformats.org/presentationml/2006/ole">
            <p:oleObj spid="_x0000_s88182" name="Graf" r:id="rId4" imgW="9124882" imgH="5295960" progId="Excel.Chart.8">
              <p:embed/>
            </p:oleObj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880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6" grpId="0"/>
      <p:bldP spid="8807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Registrované OPF členov SASS v SR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 k 02.11.2012</a:t>
            </a:r>
          </a:p>
        </p:txBody>
      </p:sp>
      <p:sp>
        <p:nvSpPr>
          <p:cNvPr id="19595" name="Text Box 139"/>
          <p:cNvSpPr txBox="1">
            <a:spLocks noChangeArrowheads="1"/>
          </p:cNvSpPr>
          <p:nvPr/>
        </p:nvSpPr>
        <p:spPr bwMode="auto">
          <a:xfrm>
            <a:off x="609600" y="1219200"/>
            <a:ext cx="411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i="1">
                <a:solidFill>
                  <a:srgbClr val="000066"/>
                </a:solidFill>
                <a:latin typeface="Arial Narrow" pitchFamily="34" charset="0"/>
              </a:rPr>
              <a:t>* bez špeciálnych fondov pre inštitucionálnych investorov</a:t>
            </a:r>
          </a:p>
        </p:txBody>
      </p:sp>
      <p:sp>
        <p:nvSpPr>
          <p:cNvPr id="19596" name="Rectangle 140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9597" name="Picture 141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046" name="Object 590"/>
          <p:cNvGraphicFramePr>
            <a:graphicFrameLocks noChangeAspect="1"/>
          </p:cNvGraphicFramePr>
          <p:nvPr>
            <p:ph sz="half" idx="2"/>
          </p:nvPr>
        </p:nvGraphicFramePr>
        <p:xfrm>
          <a:off x="0" y="1447800"/>
          <a:ext cx="9144000" cy="4876800"/>
        </p:xfrm>
        <a:graphic>
          <a:graphicData uri="http://schemas.openxmlformats.org/presentationml/2006/ole">
            <p:oleObj spid="_x0000_s20046" name="Graf" r:id="rId4" imgW="9124882" imgH="5295960" progId="Excel.Chart.8">
              <p:embed/>
            </p:oleObj>
          </a:graphicData>
        </a:graphic>
      </p:graphicFrame>
      <p:graphicFrame>
        <p:nvGraphicFramePr>
          <p:cNvPr id="20048" name="Group 592"/>
          <p:cNvGraphicFramePr>
            <a:graphicFrameLocks noGrp="1"/>
          </p:cNvGraphicFramePr>
          <p:nvPr>
            <p:ph sz="half" idx="1"/>
          </p:nvPr>
        </p:nvGraphicFramePr>
        <p:xfrm>
          <a:off x="4800600" y="2514600"/>
          <a:ext cx="4038600" cy="1295400"/>
        </p:xfrm>
        <a:graphic>
          <a:graphicData uri="http://schemas.openxmlformats.org/drawingml/2006/table">
            <a:tbl>
              <a:tblPr/>
              <a:tblGrid>
                <a:gridCol w="1176338"/>
                <a:gridCol w="723900"/>
                <a:gridCol w="709612"/>
                <a:gridCol w="715963"/>
                <a:gridCol w="712787"/>
              </a:tblGrid>
              <a:tr h="539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po</a:t>
                      </a:r>
                      <a:r>
                        <a:rPr kumimoji="0" lang="sk-SK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</a:rPr>
                        <a:t>č</a:t>
                      </a:r>
                      <a:r>
                        <a:rPr kumimoji="0" lang="sk-SK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et OPF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2009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 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2010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31.12.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2011</a:t>
                      </a:r>
                      <a:endParaRPr kumimoji="0" lang="sk-SK" sz="1200" b="1" i="1" u="none" strike="noStrike" cap="none" normalizeH="0" baseline="0" smtClean="0">
                        <a:ln>
                          <a:noFill/>
                        </a:ln>
                        <a:solidFill>
                          <a:srgbClr val="00660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02.11.</a:t>
                      </a:r>
                    </a:p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2012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domáce OPF</a:t>
                      </a:r>
                      <a:endParaRPr kumimoji="0" lang="sk-SK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74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79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</a:rPr>
                        <a:t>84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82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</a:tr>
              <a:tr h="4318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0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80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zahraničné OPF</a:t>
                      </a:r>
                      <a:endParaRPr kumimoji="0" lang="sk-SK" sz="1000" b="1" i="1" u="none" strike="noStrike" cap="none" normalizeH="0" baseline="0" smtClean="0">
                        <a:ln>
                          <a:noFill/>
                        </a:ln>
                        <a:solidFill>
                          <a:srgbClr val="000080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6699FF"/>
                          </a:solidFill>
                          <a:effectLst/>
                          <a:latin typeface="Arial" pitchFamily="34" charset="0"/>
                        </a:rPr>
                        <a:t>420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993366"/>
                          </a:solidFill>
                          <a:effectLst/>
                          <a:latin typeface="Arial CE" charset="-18"/>
                          <a:cs typeface="Times New Roman" pitchFamily="18" charset="0"/>
                        </a:rPr>
                        <a:t>418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pitchFamily="34" charset="0"/>
                        </a:rPr>
                        <a:t>412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6600"/>
                          </a:solidFill>
                          <a:effectLst/>
                          <a:latin typeface="Arial" pitchFamily="34" charset="0"/>
                        </a:rPr>
                        <a:t>368</a:t>
                      </a:r>
                    </a:p>
                  </a:txBody>
                  <a:tcPr anchor="b" horzOverflow="overflow">
                    <a:lnL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8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99FF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9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325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59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Priemerné výkonnosti OPF</a:t>
            </a:r>
          </a:p>
        </p:txBody>
      </p:sp>
      <p:pic>
        <p:nvPicPr>
          <p:cNvPr id="113667" name="Picture 3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graphicFrame>
        <p:nvGraphicFramePr>
          <p:cNvPr id="113832" name="Group 168"/>
          <p:cNvGraphicFramePr>
            <a:graphicFrameLocks noGrp="1"/>
          </p:cNvGraphicFramePr>
          <p:nvPr>
            <p:ph idx="1"/>
          </p:nvPr>
        </p:nvGraphicFramePr>
        <p:xfrm>
          <a:off x="304800" y="1295400"/>
          <a:ext cx="8153400" cy="4773425"/>
        </p:xfrm>
        <a:graphic>
          <a:graphicData uri="http://schemas.openxmlformats.org/drawingml/2006/table">
            <a:tbl>
              <a:tblPr/>
              <a:tblGrid>
                <a:gridCol w="3429000"/>
                <a:gridCol w="1447800"/>
                <a:gridCol w="1371600"/>
                <a:gridCol w="1905000"/>
              </a:tblGrid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Kategória OPF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1 ročná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k 31.12.2011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1 ročná 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k 02.11.2012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3 ročná p. a. k 02.11.2012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peňažné fondy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0,99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0,85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0,95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fondy krátkodobých investícií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0,48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2,15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1,50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dlhopisové fondy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 CE" pitchFamily="34" charset="-18"/>
                        </a:rPr>
                        <a:t>-0,27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6,75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3,96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889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akciové fondy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 CE" pitchFamily="34" charset="-18"/>
                        </a:rPr>
                        <a:t>-13,53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10,74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5,74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zmiešané fondy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 CE" pitchFamily="34" charset="-18"/>
                        </a:rPr>
                        <a:t>-3,37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3,79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2,56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5016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fondy fondov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 CE" pitchFamily="34" charset="-18"/>
                        </a:rPr>
                        <a:t>-8,52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5,27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2,58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496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iné fondy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CC0000"/>
                          </a:solidFill>
                          <a:effectLst/>
                          <a:latin typeface="Arial Narrow CE" pitchFamily="34" charset="-18"/>
                        </a:rPr>
                        <a:t>-1,06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4,28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1,05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6572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6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 Narrow CE" pitchFamily="34" charset="-18"/>
                        </a:rPr>
                        <a:t>špeciálne fondy nehnuteľností</a:t>
                      </a:r>
                    </a:p>
                  </a:txBody>
                  <a:tcPr marL="90000" marR="90000" marT="46800" marB="46800" anchor="ctr" horzOverflow="overflow">
                    <a:lnL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4,61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4,74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 Narrow CE" pitchFamily="34" charset="-18"/>
                        </a:rPr>
                        <a:t>5,01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6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Relatívna zmena NAV v priebehu krízy v niektorých krajinách EFAMA v (%)</a:t>
            </a:r>
          </a:p>
        </p:txBody>
      </p:sp>
      <p:graphicFrame>
        <p:nvGraphicFramePr>
          <p:cNvPr id="249860" name="Object 4"/>
          <p:cNvGraphicFramePr>
            <a:graphicFrameLocks noChangeAspect="1"/>
          </p:cNvGraphicFramePr>
          <p:nvPr>
            <p:ph idx="1"/>
          </p:nvPr>
        </p:nvGraphicFramePr>
        <p:xfrm>
          <a:off x="-609600" y="1163638"/>
          <a:ext cx="9753600" cy="5292725"/>
        </p:xfrm>
        <a:graphic>
          <a:graphicData uri="http://schemas.openxmlformats.org/presentationml/2006/ole">
            <p:oleObj spid="_x0000_s249860" name="Graf" r:id="rId3" imgW="9039090" imgH="4905271" progId="Excel.Chart.8">
              <p:embed/>
            </p:oleObj>
          </a:graphicData>
        </a:graphic>
      </p:graphicFrame>
      <p:pic>
        <p:nvPicPr>
          <p:cNvPr id="249863" name="Picture 7" descr="hp_ass_logo"/>
          <p:cNvPicPr>
            <a:picLocks noChangeAspect="1" noChangeArrowheads="1"/>
          </p:cNvPicPr>
          <p:nvPr/>
        </p:nvPicPr>
        <p:blipFill>
          <a:blip r:embed="rId4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9864" name="Rectangle 8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55" name="Rectangle 35"/>
          <p:cNvSpPr>
            <a:spLocks noGrp="1" noChangeArrowheads="1"/>
          </p:cNvSpPr>
          <p:nvPr>
            <p:ph type="title"/>
          </p:nvPr>
        </p:nvSpPr>
        <p:spPr>
          <a:xfrm>
            <a:off x="457200" y="838200"/>
            <a:ext cx="8229600" cy="1143000"/>
          </a:xfrm>
        </p:spPr>
        <p:txBody>
          <a:bodyPr/>
          <a:lstStyle/>
          <a:p>
            <a:r>
              <a:rPr lang="sk-SK" sz="60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Ďakujeme za pozornosť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56325" name="Picture 5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5638800" y="6275388"/>
            <a:ext cx="22098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Slovesnksá asociácia správcovských spoločností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Drieňová 3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821 01  Bratislava</a:t>
            </a:r>
          </a:p>
        </p:txBody>
      </p:sp>
      <p:sp>
        <p:nvSpPr>
          <p:cNvPr id="56327" name="Text Box 7"/>
          <p:cNvSpPr txBox="1">
            <a:spLocks noChangeArrowheads="1"/>
          </p:cNvSpPr>
          <p:nvPr/>
        </p:nvSpPr>
        <p:spPr bwMode="auto">
          <a:xfrm>
            <a:off x="8153400" y="6275388"/>
            <a:ext cx="990600" cy="58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800" b="1" i="1" u="sng">
                <a:solidFill>
                  <a:srgbClr val="FFFFCC"/>
                </a:solidFill>
                <a:latin typeface="Arial Narrow" pitchFamily="34" charset="0"/>
              </a:rPr>
              <a:t>www.sass-sk.sk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+421 2 444  56  591</a:t>
            </a:r>
          </a:p>
          <a:p>
            <a:pPr>
              <a:spcBef>
                <a:spcPct val="50000"/>
              </a:spcBef>
            </a:pPr>
            <a:r>
              <a:rPr lang="sk-SK" sz="800" b="1" i="1">
                <a:solidFill>
                  <a:schemeClr val="bg1"/>
                </a:solidFill>
                <a:latin typeface="Arial Narrow" pitchFamily="34" charset="0"/>
              </a:rPr>
              <a:t>+421 2 446 32  543</a:t>
            </a:r>
          </a:p>
        </p:txBody>
      </p:sp>
      <p:pic>
        <p:nvPicPr>
          <p:cNvPr id="56328" name="Picture 8" descr="SAS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124200"/>
            <a:ext cx="8229600" cy="224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6" grpId="0"/>
      <p:bldP spid="5632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Celkový majetok pod správou členov SASS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v SR k 28.09.2012</a:t>
            </a:r>
          </a:p>
        </p:txBody>
      </p:sp>
      <p:graphicFrame>
        <p:nvGraphicFramePr>
          <p:cNvPr id="9385" name="Object 169"/>
          <p:cNvGraphicFramePr>
            <a:graphicFrameLocks noChangeAspect="1"/>
          </p:cNvGraphicFramePr>
          <p:nvPr>
            <p:ph sz="half" idx="2"/>
          </p:nvPr>
        </p:nvGraphicFramePr>
        <p:xfrm>
          <a:off x="-1905000" y="1730375"/>
          <a:ext cx="13258800" cy="6216650"/>
        </p:xfrm>
        <a:graphic>
          <a:graphicData uri="http://schemas.openxmlformats.org/presentationml/2006/ole">
            <p:oleObj spid="_x0000_s9385" name="Graf" r:id="rId3" imgW="8858154" imgH="4152909" progId="Excel.Chart.8">
              <p:embed/>
            </p:oleObj>
          </a:graphicData>
        </a:graphic>
      </p:graphicFrame>
      <p:sp>
        <p:nvSpPr>
          <p:cNvPr id="9386" name="Text Box 170"/>
          <p:cNvSpPr txBox="1">
            <a:spLocks noChangeArrowheads="1"/>
          </p:cNvSpPr>
          <p:nvPr/>
        </p:nvSpPr>
        <p:spPr bwMode="auto">
          <a:xfrm>
            <a:off x="2819400" y="1371600"/>
            <a:ext cx="3962400" cy="641350"/>
          </a:xfrm>
          <a:prstGeom prst="rect">
            <a:avLst/>
          </a:prstGeom>
          <a:gradFill rotWithShape="1">
            <a:gsLst>
              <a:gs pos="0">
                <a:srgbClr val="333399"/>
              </a:gs>
              <a:gs pos="100000">
                <a:srgbClr val="000066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sk-SK" sz="3600" b="1" i="1">
                <a:solidFill>
                  <a:schemeClr val="bg1"/>
                </a:solidFill>
              </a:rPr>
              <a:t>6 278 391 015</a:t>
            </a:r>
          </a:p>
        </p:txBody>
      </p:sp>
      <p:pic>
        <p:nvPicPr>
          <p:cNvPr id="9387" name="Picture 171" descr="hp_ass_logo"/>
          <p:cNvPicPr>
            <a:picLocks noChangeAspect="1" noChangeArrowheads="1"/>
          </p:cNvPicPr>
          <p:nvPr/>
        </p:nvPicPr>
        <p:blipFill>
          <a:blip r:embed="rId4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88" name="Rectangle 172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938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386" grpId="0" animBg="1"/>
      <p:bldP spid="9386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sk-SK" i="1" u="sng">
                <a:solidFill>
                  <a:srgbClr val="000066"/>
                </a:solidFill>
                <a:latin typeface="Arial Narrow" pitchFamily="34" charset="0"/>
              </a:rPr>
              <a:t>Majetok v OPF 2006 – 2012 (mil. EUR)</a:t>
            </a:r>
          </a:p>
        </p:txBody>
      </p:sp>
      <p:sp>
        <p:nvSpPr>
          <p:cNvPr id="13335" name="Rectangle 2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3336" name="Picture 24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57" name="Text Box 45"/>
          <p:cNvSpPr txBox="1">
            <a:spLocks noChangeArrowheads="1"/>
          </p:cNvSpPr>
          <p:nvPr/>
        </p:nvSpPr>
        <p:spPr bwMode="auto">
          <a:xfrm>
            <a:off x="228600" y="2590800"/>
            <a:ext cx="1447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sk-SK" sz="1600" b="1" i="1">
              <a:solidFill>
                <a:srgbClr val="000099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3372" name="Text Box 60"/>
          <p:cNvSpPr txBox="1">
            <a:spLocks noChangeArrowheads="1"/>
          </p:cNvSpPr>
          <p:nvPr/>
        </p:nvSpPr>
        <p:spPr bwMode="auto">
          <a:xfrm>
            <a:off x="762000" y="762000"/>
            <a:ext cx="4343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i="1">
                <a:solidFill>
                  <a:srgbClr val="000066"/>
                </a:solidFill>
                <a:latin typeface="Arial Narrow" pitchFamily="34" charset="0"/>
              </a:rPr>
              <a:t>* vrátane špeciálnych fondov pre inštitucionálnych investorov</a:t>
            </a:r>
          </a:p>
        </p:txBody>
      </p:sp>
      <p:graphicFrame>
        <p:nvGraphicFramePr>
          <p:cNvPr id="13377" name="Object 65"/>
          <p:cNvGraphicFramePr>
            <a:graphicFrameLocks noChangeAspect="1"/>
          </p:cNvGraphicFramePr>
          <p:nvPr>
            <p:ph sz="half" idx="2"/>
          </p:nvPr>
        </p:nvGraphicFramePr>
        <p:xfrm>
          <a:off x="0" y="990600"/>
          <a:ext cx="9296400" cy="5410200"/>
        </p:xfrm>
        <a:graphic>
          <a:graphicData uri="http://schemas.openxmlformats.org/presentationml/2006/ole">
            <p:oleObj spid="_x0000_s13377" name="Graf" r:id="rId4" imgW="9124882" imgH="5295960" progId="Excel.Chart.8">
              <p:embed/>
            </p:oleObj>
          </a:graphicData>
        </a:graphic>
      </p:graphicFrame>
      <p:sp>
        <p:nvSpPr>
          <p:cNvPr id="13378" name="Rectangle 66"/>
          <p:cNvSpPr>
            <a:spLocks noChangeArrowheads="1"/>
          </p:cNvSpPr>
          <p:nvPr/>
        </p:nvSpPr>
        <p:spPr bwMode="auto">
          <a:xfrm>
            <a:off x="4343400" y="1447800"/>
            <a:ext cx="1020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k-SK" sz="1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mil. EUR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13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4" grpId="0"/>
      <p:bldP spid="1337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Hodnota aktív v OPF v SR k 02.11.2012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v jednotlivých kategóriách OPF (EUR) </a:t>
            </a:r>
          </a:p>
        </p:txBody>
      </p:sp>
      <p:graphicFrame>
        <p:nvGraphicFramePr>
          <p:cNvPr id="240101" name="Group 3557"/>
          <p:cNvGraphicFramePr>
            <a:graphicFrameLocks noGrp="1"/>
          </p:cNvGraphicFramePr>
          <p:nvPr>
            <p:ph idx="1"/>
          </p:nvPr>
        </p:nvGraphicFramePr>
        <p:xfrm>
          <a:off x="304800" y="1524000"/>
          <a:ext cx="8382000" cy="4492629"/>
        </p:xfrm>
        <a:graphic>
          <a:graphicData uri="http://schemas.openxmlformats.org/drawingml/2006/table">
            <a:tbl>
              <a:tblPr/>
              <a:tblGrid>
                <a:gridCol w="3432175"/>
                <a:gridCol w="1597025"/>
                <a:gridCol w="1066800"/>
                <a:gridCol w="1295400"/>
                <a:gridCol w="990600"/>
              </a:tblGrid>
              <a:tr h="9445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Kategória OPF</a:t>
                      </a: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NAV v SR (EUR)</a:t>
                      </a: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Podiel na trhu (%)</a:t>
                      </a: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ANAV v SR (EUR)</a:t>
                      </a: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sng" strike="noStrike" cap="none" normalizeH="0" baseline="0" smtClean="0">
                          <a:ln>
                            <a:noFill/>
                          </a:ln>
                          <a:solidFill>
                            <a:srgbClr val="000066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Podiel na trhu (%)</a:t>
                      </a:r>
                      <a:endParaRPr kumimoji="0" lang="sk-SK" sz="1200" b="1" i="1" u="sng" strike="noStrike" cap="none" normalizeH="0" baseline="0" smtClean="0">
                        <a:ln>
                          <a:noFill/>
                        </a:ln>
                        <a:solidFill>
                          <a:srgbClr val="000066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</a:tr>
              <a:tr h="368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fondy krátkodobých investícií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816 320 576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772 779 740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19,70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34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špeciálne fondy cenných papierov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591 128 750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13,90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591 128 750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15,10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36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dlhopisové fondy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580 662 189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13,70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491 514 026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12,50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zmiešané fondy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486 078 200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11,40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465 411 486 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11,90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290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špeciálne fondy nehnuteľností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457 542 157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10,80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444 736 566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11,30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292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akciové fondy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449 930 647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392 472 623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10,00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fondy fondov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264 524 747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220 509 113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5,60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00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Iné fondy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220 509 113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5,20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263 662 319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6,70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03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špeciálne fondy ostatné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205 686 800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4,80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129 274 968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3,30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06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Fondy peňažného trhu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</a:rPr>
                        <a:t>181 364 393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4,30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150 492 543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3,80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pitchFamily="34" charset="0"/>
                          <a:ea typeface="Times New Roman" pitchFamily="18" charset="0"/>
                          <a:cs typeface="Arial" pitchFamily="34" charset="0"/>
                        </a:rPr>
                        <a:t>S P O L U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CC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4 253 747 573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3 921 982 134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sk-SK" sz="12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C0C0C0"/>
                            </a:outerShdw>
                          </a:effectLst>
                          <a:latin typeface="Arial" pitchFamily="34" charset="0"/>
                        </a:rPr>
                        <a:t>100%</a:t>
                      </a:r>
                    </a:p>
                  </a:txBody>
                  <a:tcPr anchor="b" horzOverflow="overflow">
                    <a:lnL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0">
                      <a:gsLst>
                        <a:gs pos="0">
                          <a:srgbClr val="CCCCFF"/>
                        </a:gs>
                        <a:gs pos="50000">
                          <a:schemeClr val="bg1"/>
                        </a:gs>
                        <a:gs pos="100000">
                          <a:srgbClr val="CCCCFF"/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sp>
        <p:nvSpPr>
          <p:cNvPr id="33222" name="Rectangle 2502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33223" name="Picture 2503" descr="hp_ass_logo"/>
          <p:cNvPicPr>
            <a:picLocks noChangeAspect="1" noChangeArrowheads="1"/>
          </p:cNvPicPr>
          <p:nvPr/>
        </p:nvPicPr>
        <p:blipFill>
          <a:blip r:embed="rId2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Štruktúra  majetku v OPF v SR (%)k 02.11.2012</a:t>
            </a:r>
          </a:p>
        </p:txBody>
      </p:sp>
      <p:sp>
        <p:nvSpPr>
          <p:cNvPr id="12334" name="Rectangle 46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2335" name="Picture 47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398" name="Object 110"/>
          <p:cNvGraphicFramePr>
            <a:graphicFrameLocks noChangeAspect="1"/>
          </p:cNvGraphicFramePr>
          <p:nvPr>
            <p:ph sz="half" idx="2"/>
          </p:nvPr>
        </p:nvGraphicFramePr>
        <p:xfrm>
          <a:off x="0" y="838200"/>
          <a:ext cx="9372600" cy="5715000"/>
        </p:xfrm>
        <a:graphic>
          <a:graphicData uri="http://schemas.openxmlformats.org/presentationml/2006/ole">
            <p:oleObj spid="_x0000_s12398" name="Graf" r:id="rId4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9" name="Rectangle 5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Porovnanie štruktúry  majetku v OPF v SR </a:t>
            </a:r>
            <a:b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a v členských organizáciách EFAMA k 30.06.2012</a:t>
            </a:r>
          </a:p>
        </p:txBody>
      </p:sp>
      <p:sp>
        <p:nvSpPr>
          <p:cNvPr id="72716" name="Rectangle 12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72717" name="Picture 13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25" name="Text Box 21"/>
          <p:cNvSpPr txBox="1">
            <a:spLocks noChangeArrowheads="1"/>
          </p:cNvSpPr>
          <p:nvPr/>
        </p:nvSpPr>
        <p:spPr bwMode="auto">
          <a:xfrm>
            <a:off x="2895600" y="4648200"/>
            <a:ext cx="6248400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600" b="1">
                <a:solidFill>
                  <a:srgbClr val="3333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■</a:t>
            </a:r>
            <a:r>
              <a:rPr lang="sk-SK" sz="1600" b="1">
                <a:solidFill>
                  <a:srgbClr val="6666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k-SK" sz="1600" b="1">
                <a:solidFill>
                  <a:srgbClr val="9999FF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fondy peňažného trhu</a:t>
            </a:r>
            <a:r>
              <a:rPr lang="sk-SK" sz="1600" b="1">
                <a:solidFill>
                  <a:srgbClr val="9FAAFB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</a:t>
            </a:r>
          </a:p>
          <a:p>
            <a:r>
              <a:rPr lang="sk-SK" sz="1600" b="1">
                <a:solidFill>
                  <a:srgbClr val="66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■</a:t>
            </a:r>
            <a:r>
              <a:rPr lang="sk-SK" sz="16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sk-SK" sz="1600" b="1">
                <a:solidFill>
                  <a:srgbClr val="990033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dlhopisové fondy</a:t>
            </a:r>
            <a:r>
              <a:rPr lang="sk-SK" sz="1600" b="1">
                <a:solidFill>
                  <a:srgbClr val="80008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		</a:t>
            </a:r>
            <a:endParaRPr lang="sk-SK" sz="1000" b="1">
              <a:solidFill>
                <a:schemeClr val="accent2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r>
              <a:rPr lang="sk-SK" sz="16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■ </a:t>
            </a:r>
            <a:r>
              <a:rPr lang="sk-SK" sz="1600" b="1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Arial" pitchFamily="34" charset="0"/>
              </a:rPr>
              <a:t>akciové fondy </a:t>
            </a:r>
          </a:p>
          <a:p>
            <a:r>
              <a:rPr lang="sk-SK" sz="1600" b="1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■ zmiešané fondy	</a:t>
            </a:r>
            <a:endParaRPr lang="sk-SK" sz="1600" b="1">
              <a:solidFill>
                <a:srgbClr val="9900CC"/>
              </a:solidFill>
              <a:effectLst>
                <a:outerShdw blurRad="38100" dist="38100" dir="2700000" algn="tl">
                  <a:srgbClr val="C0C0C0"/>
                </a:outerShdw>
              </a:effectLst>
              <a:cs typeface="Arial" pitchFamily="34" charset="0"/>
            </a:endParaRPr>
          </a:p>
          <a:p>
            <a:r>
              <a:rPr lang="sk-SK" sz="1600" b="1">
                <a:solidFill>
                  <a:srgbClr val="99CC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■ </a:t>
            </a:r>
            <a:r>
              <a:rPr lang="sk-SK" sz="1600" b="1">
                <a:solidFill>
                  <a:srgbClr val="6699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fondy fondov</a:t>
            </a:r>
          </a:p>
          <a:p>
            <a:r>
              <a:rPr lang="sk-SK" sz="1600" b="1">
                <a:solidFill>
                  <a:srgbClr val="FF66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■ iné fondy		</a:t>
            </a:r>
            <a:r>
              <a:rPr lang="sk-SK" sz="10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*okrem  Írska a Holandska</a:t>
            </a:r>
          </a:p>
        </p:txBody>
      </p:sp>
      <p:sp>
        <p:nvSpPr>
          <p:cNvPr id="72738" name="Text Box 34"/>
          <p:cNvSpPr txBox="1">
            <a:spLocks noChangeArrowheads="1"/>
          </p:cNvSpPr>
          <p:nvPr/>
        </p:nvSpPr>
        <p:spPr bwMode="auto">
          <a:xfrm>
            <a:off x="381000" y="5257800"/>
            <a:ext cx="16764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0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EFAMA*</a:t>
            </a:r>
          </a:p>
        </p:txBody>
      </p:sp>
      <p:sp>
        <p:nvSpPr>
          <p:cNvPr id="72739" name="Text Box 35"/>
          <p:cNvSpPr txBox="1">
            <a:spLocks noChangeArrowheads="1"/>
          </p:cNvSpPr>
          <p:nvPr/>
        </p:nvSpPr>
        <p:spPr bwMode="auto">
          <a:xfrm>
            <a:off x="6629400" y="5105400"/>
            <a:ext cx="838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20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SR</a:t>
            </a:r>
          </a:p>
        </p:txBody>
      </p:sp>
      <p:graphicFrame>
        <p:nvGraphicFramePr>
          <p:cNvPr id="72795" name="Object 91"/>
          <p:cNvGraphicFramePr>
            <a:graphicFrameLocks noChangeAspect="1"/>
          </p:cNvGraphicFramePr>
          <p:nvPr>
            <p:ph sz="quarter" idx="2"/>
          </p:nvPr>
        </p:nvGraphicFramePr>
        <p:xfrm>
          <a:off x="-990600" y="990600"/>
          <a:ext cx="6096000" cy="4114800"/>
        </p:xfrm>
        <a:graphic>
          <a:graphicData uri="http://schemas.openxmlformats.org/presentationml/2006/ole">
            <p:oleObj spid="_x0000_s72795" name="Graf" r:id="rId4" imgW="9124882" imgH="5295960" progId="Excel.Chart.8">
              <p:embed/>
            </p:oleObj>
          </a:graphicData>
        </a:graphic>
      </p:graphicFrame>
      <p:graphicFrame>
        <p:nvGraphicFramePr>
          <p:cNvPr id="72797" name="Object 93"/>
          <p:cNvGraphicFramePr>
            <a:graphicFrameLocks noChangeAspect="1"/>
          </p:cNvGraphicFramePr>
          <p:nvPr>
            <p:ph sz="quarter" idx="3"/>
          </p:nvPr>
        </p:nvGraphicFramePr>
        <p:xfrm>
          <a:off x="3886200" y="1371600"/>
          <a:ext cx="5943600" cy="4114800"/>
        </p:xfrm>
        <a:graphic>
          <a:graphicData uri="http://schemas.openxmlformats.org/presentationml/2006/ole">
            <p:oleObj spid="_x0000_s72797" name="Graf" r:id="rId5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2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727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727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727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727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72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9" grpId="0"/>
      <p:bldP spid="72725" grpId="0"/>
      <p:bldP spid="72738" grpId="0"/>
      <p:bldP spid="727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i="1">
                <a:solidFill>
                  <a:srgbClr val="000099"/>
                </a:solidFill>
                <a:latin typeface="Arial Narrow" pitchFamily="34" charset="0"/>
              </a:rPr>
              <a:t>Vývoj štruktúry majetku v UCITS OPF v SR a v členských organizáciách EFAMA</a:t>
            </a:r>
            <a:r>
              <a:rPr lang="sk-SK" sz="3600"/>
              <a:t/>
            </a:r>
            <a:br>
              <a:rPr lang="sk-SK" sz="3600"/>
            </a:br>
            <a:endParaRPr lang="sk-SK" sz="3600"/>
          </a:p>
        </p:txBody>
      </p:sp>
      <p:pic>
        <p:nvPicPr>
          <p:cNvPr id="192534" name="Picture 22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2535" name="Rectangle 23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graphicFrame>
        <p:nvGraphicFramePr>
          <p:cNvPr id="192548" name="Object 36"/>
          <p:cNvGraphicFramePr>
            <a:graphicFrameLocks noChangeAspect="1"/>
          </p:cNvGraphicFramePr>
          <p:nvPr>
            <p:ph sz="half" idx="2"/>
          </p:nvPr>
        </p:nvGraphicFramePr>
        <p:xfrm>
          <a:off x="3657600" y="1219200"/>
          <a:ext cx="7239000" cy="4800600"/>
        </p:xfrm>
        <a:graphic>
          <a:graphicData uri="http://schemas.openxmlformats.org/presentationml/2006/ole">
            <p:oleObj spid="_x0000_s192548" name="Graf" r:id="rId4" imgW="9124882" imgH="5295960" progId="Excel.Chart.8">
              <p:embed/>
            </p:oleObj>
          </a:graphicData>
        </a:graphic>
      </p:graphicFrame>
      <p:graphicFrame>
        <p:nvGraphicFramePr>
          <p:cNvPr id="192550" name="Object 38"/>
          <p:cNvGraphicFramePr>
            <a:graphicFrameLocks noChangeAspect="1"/>
          </p:cNvGraphicFramePr>
          <p:nvPr>
            <p:ph sz="half" idx="1"/>
          </p:nvPr>
        </p:nvGraphicFramePr>
        <p:xfrm>
          <a:off x="0" y="762000"/>
          <a:ext cx="6172200" cy="5334000"/>
        </p:xfrm>
        <a:graphic>
          <a:graphicData uri="http://schemas.openxmlformats.org/presentationml/2006/ole">
            <p:oleObj spid="_x0000_s192550" name="Graf" r:id="rId5" imgW="9124882" imgH="5295960" progId="Excel.Chart.8">
              <p:embed/>
            </p:oleObj>
          </a:graphicData>
        </a:graphic>
      </p:graphicFrame>
      <p:sp>
        <p:nvSpPr>
          <p:cNvPr id="192551" name="Rectangle 39"/>
          <p:cNvSpPr>
            <a:spLocks noChangeArrowheads="1"/>
          </p:cNvSpPr>
          <p:nvPr/>
        </p:nvSpPr>
        <p:spPr bwMode="auto">
          <a:xfrm>
            <a:off x="533400" y="3048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k-SK" sz="1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36%</a:t>
            </a:r>
          </a:p>
        </p:txBody>
      </p:sp>
      <p:sp>
        <p:nvSpPr>
          <p:cNvPr id="192552" name="Rectangle 40"/>
          <p:cNvSpPr>
            <a:spLocks noChangeArrowheads="1"/>
          </p:cNvSpPr>
          <p:nvPr/>
        </p:nvSpPr>
        <p:spPr bwMode="auto">
          <a:xfrm>
            <a:off x="3657600" y="3733800"/>
            <a:ext cx="477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k-SK" sz="1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6%</a:t>
            </a:r>
          </a:p>
        </p:txBody>
      </p:sp>
      <p:sp>
        <p:nvSpPr>
          <p:cNvPr id="192553" name="Rectangle 41"/>
          <p:cNvSpPr>
            <a:spLocks noChangeArrowheads="1"/>
          </p:cNvSpPr>
          <p:nvPr/>
        </p:nvSpPr>
        <p:spPr bwMode="auto">
          <a:xfrm>
            <a:off x="5029200" y="3048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k-SK" sz="1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39%</a:t>
            </a:r>
          </a:p>
        </p:txBody>
      </p:sp>
      <p:sp>
        <p:nvSpPr>
          <p:cNvPr id="192554" name="Rectangle 42"/>
          <p:cNvSpPr>
            <a:spLocks noChangeArrowheads="1"/>
          </p:cNvSpPr>
          <p:nvPr/>
        </p:nvSpPr>
        <p:spPr bwMode="auto">
          <a:xfrm>
            <a:off x="8077200" y="3048000"/>
            <a:ext cx="5905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sk-SK" sz="1600" b="1" i="1">
                <a:solidFill>
                  <a:srgbClr val="00009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25%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Celková hodnota majetku v domácich a </a:t>
            </a:r>
            <a:b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600" i="1" u="sng">
                <a:solidFill>
                  <a:srgbClr val="000066"/>
                </a:solidFill>
                <a:latin typeface="Arial Narrow" pitchFamily="34" charset="0"/>
              </a:rPr>
              <a:t>zahraničných OPF k 02.11.2012 (mil. EUR)</a:t>
            </a:r>
          </a:p>
        </p:txBody>
      </p:sp>
      <p:sp>
        <p:nvSpPr>
          <p:cNvPr id="18444" name="Rectangle 12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18445" name="Picture 13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7620000" y="31242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200" b="1" i="1">
                <a:solidFill>
                  <a:srgbClr val="000099"/>
                </a:solidFill>
              </a:rPr>
              <a:t>zahraničné OPF</a:t>
            </a:r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7620000" y="45720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200" b="1" i="1">
                <a:solidFill>
                  <a:srgbClr val="000099"/>
                </a:solidFill>
              </a:rPr>
              <a:t>domáce OPF</a:t>
            </a:r>
          </a:p>
        </p:txBody>
      </p:sp>
      <p:sp>
        <p:nvSpPr>
          <p:cNvPr id="18482" name="Text Box 50"/>
          <p:cNvSpPr txBox="1">
            <a:spLocks noChangeArrowheads="1"/>
          </p:cNvSpPr>
          <p:nvPr/>
        </p:nvSpPr>
        <p:spPr bwMode="auto">
          <a:xfrm>
            <a:off x="1371600" y="5715000"/>
            <a:ext cx="68580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sk-SK" sz="1400" i="1">
                <a:solidFill>
                  <a:srgbClr val="000099"/>
                </a:solidFill>
              </a:rPr>
              <a:t>       31.12.2009	31.12.2010	            31.12.2011          02.11.2012</a:t>
            </a:r>
          </a:p>
        </p:txBody>
      </p:sp>
      <p:graphicFrame>
        <p:nvGraphicFramePr>
          <p:cNvPr id="18503" name="Object 71"/>
          <p:cNvGraphicFramePr>
            <a:graphicFrameLocks noChangeAspect="1"/>
          </p:cNvGraphicFramePr>
          <p:nvPr>
            <p:ph idx="1"/>
          </p:nvPr>
        </p:nvGraphicFramePr>
        <p:xfrm>
          <a:off x="-304800" y="1143000"/>
          <a:ext cx="8763000" cy="5181600"/>
        </p:xfrm>
        <a:graphic>
          <a:graphicData uri="http://schemas.openxmlformats.org/presentationml/2006/ole">
            <p:oleObj spid="_x0000_s18503" name="Graf" r:id="rId4" imgW="9124882" imgH="5295960" progId="Excel.Char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60"/>
                            </p:stCondLst>
                            <p:childTnLst>
                              <p:par>
                                <p:cTn id="20" presetID="18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8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23" dur="500" fill="hold"/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Vývoj NAV podľa kategórií v SR </a:t>
            </a:r>
            <a:b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</a:br>
            <a:r>
              <a:rPr lang="sk-SK" sz="3200" i="1" u="sng">
                <a:solidFill>
                  <a:srgbClr val="000066"/>
                </a:solidFill>
                <a:latin typeface="Arial Narrow" pitchFamily="34" charset="0"/>
              </a:rPr>
              <a:t>a v členských organizáciách EFAMA (k 30.06.2012)</a:t>
            </a:r>
          </a:p>
        </p:txBody>
      </p:sp>
      <p:sp>
        <p:nvSpPr>
          <p:cNvPr id="22595" name="Rectangle 67"/>
          <p:cNvSpPr>
            <a:spLocks noChangeArrowheads="1"/>
          </p:cNvSpPr>
          <p:nvPr/>
        </p:nvSpPr>
        <p:spPr bwMode="auto">
          <a:xfrm>
            <a:off x="1600200" y="6248400"/>
            <a:ext cx="7543800" cy="609600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000099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sk-SK"/>
          </a:p>
        </p:txBody>
      </p:sp>
      <p:pic>
        <p:nvPicPr>
          <p:cNvPr id="22596" name="Picture 68" descr="hp_ass_logo"/>
          <p:cNvPicPr>
            <a:picLocks noChangeAspect="1" noChangeArrowheads="1"/>
          </p:cNvPicPr>
          <p:nvPr/>
        </p:nvPicPr>
        <p:blipFill>
          <a:blip r:embed="rId3" cstate="print"/>
          <a:srcRect l="2066"/>
          <a:stretch>
            <a:fillRect/>
          </a:stretch>
        </p:blipFill>
        <p:spPr bwMode="auto">
          <a:xfrm>
            <a:off x="0" y="6305550"/>
            <a:ext cx="1655763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601" name="Text Box 73"/>
          <p:cNvSpPr txBox="1">
            <a:spLocks noChangeArrowheads="1"/>
          </p:cNvSpPr>
          <p:nvPr/>
        </p:nvSpPr>
        <p:spPr bwMode="auto">
          <a:xfrm>
            <a:off x="533400" y="1371600"/>
            <a:ext cx="4191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i="1">
                <a:solidFill>
                  <a:srgbClr val="000066"/>
                </a:solidFill>
                <a:latin typeface="Arial Narrow" pitchFamily="34" charset="0"/>
              </a:rPr>
              <a:t>* </a:t>
            </a:r>
            <a:r>
              <a:rPr lang="sk-SK" sz="1400" i="1">
                <a:solidFill>
                  <a:srgbClr val="000099"/>
                </a:solidFill>
                <a:latin typeface="Arial Narrow" pitchFamily="34" charset="0"/>
              </a:rPr>
              <a:t>bez špeciálnych fondov pre inštitucionálnych investorov</a:t>
            </a:r>
          </a:p>
        </p:txBody>
      </p:sp>
      <p:sp>
        <p:nvSpPr>
          <p:cNvPr id="22649" name="Text Box 121"/>
          <p:cNvSpPr txBox="1">
            <a:spLocks noChangeArrowheads="1"/>
          </p:cNvSpPr>
          <p:nvPr/>
        </p:nvSpPr>
        <p:spPr bwMode="auto">
          <a:xfrm>
            <a:off x="914400" y="5562600"/>
            <a:ext cx="7620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600" b="1">
                <a:solidFill>
                  <a:srgbClr val="3366FF"/>
                </a:solidFill>
              </a:rPr>
              <a:t>■ fondy peňažného trhu</a:t>
            </a:r>
            <a:r>
              <a:rPr lang="sk-SK" sz="1600" b="1">
                <a:solidFill>
                  <a:srgbClr val="9FAAFB"/>
                </a:solidFill>
              </a:rPr>
              <a:t>         </a:t>
            </a:r>
            <a:r>
              <a:rPr lang="sk-SK" sz="1600" b="1">
                <a:solidFill>
                  <a:srgbClr val="990000"/>
                </a:solidFill>
              </a:rPr>
              <a:t>■ dlhopisové fondy</a:t>
            </a:r>
            <a:r>
              <a:rPr lang="sk-SK" sz="1600" b="1">
                <a:solidFill>
                  <a:srgbClr val="800080"/>
                </a:solidFill>
              </a:rPr>
              <a:t>         </a:t>
            </a:r>
            <a:r>
              <a:rPr lang="sk-SK" sz="1600" b="1">
                <a:solidFill>
                  <a:srgbClr val="FFCC00"/>
                </a:solidFill>
                <a:cs typeface="Arial" pitchFamily="34" charset="0"/>
              </a:rPr>
              <a:t>■ akciové fondy </a:t>
            </a:r>
          </a:p>
          <a:p>
            <a:r>
              <a:rPr lang="sk-SK" sz="1600" b="1">
                <a:solidFill>
                  <a:srgbClr val="99CC00"/>
                </a:solidFill>
              </a:rPr>
              <a:t>■ fondy fondov                        </a:t>
            </a:r>
            <a:r>
              <a:rPr lang="sk-SK" sz="1600" b="1">
                <a:solidFill>
                  <a:srgbClr val="9900FF"/>
                </a:solidFill>
              </a:rPr>
              <a:t>■ zmiešané fondy</a:t>
            </a:r>
            <a:r>
              <a:rPr lang="sk-SK" sz="1600" b="1">
                <a:solidFill>
                  <a:srgbClr val="CC99FF"/>
                </a:solidFill>
              </a:rPr>
              <a:t>           </a:t>
            </a:r>
            <a:r>
              <a:rPr lang="sk-SK" sz="1600" b="1">
                <a:solidFill>
                  <a:srgbClr val="FF6600"/>
                </a:solidFill>
              </a:rPr>
              <a:t>■ iné fondy</a:t>
            </a:r>
          </a:p>
          <a:p>
            <a:r>
              <a:rPr lang="sk-SK" sz="1600" b="1">
                <a:solidFill>
                  <a:srgbClr val="FF33CC"/>
                </a:solidFill>
              </a:rPr>
              <a:t>■ špeciálne fondy nehnuteľností</a:t>
            </a:r>
            <a:endParaRPr lang="ar-SA" sz="1600" b="1">
              <a:solidFill>
                <a:srgbClr val="FF33CC"/>
              </a:solidFill>
            </a:endParaRPr>
          </a:p>
        </p:txBody>
      </p:sp>
      <p:graphicFrame>
        <p:nvGraphicFramePr>
          <p:cNvPr id="22704" name="Object 176"/>
          <p:cNvGraphicFramePr>
            <a:graphicFrameLocks noChangeAspect="1"/>
          </p:cNvGraphicFramePr>
          <p:nvPr>
            <p:ph sz="quarter" idx="3"/>
          </p:nvPr>
        </p:nvGraphicFramePr>
        <p:xfrm>
          <a:off x="0" y="1828800"/>
          <a:ext cx="4572000" cy="3810000"/>
        </p:xfrm>
        <a:graphic>
          <a:graphicData uri="http://schemas.openxmlformats.org/presentationml/2006/ole">
            <p:oleObj spid="_x0000_s22704" name="Graf" r:id="rId4" imgW="9124882" imgH="5295960" progId="Excel.Chart.8">
              <p:embed/>
            </p:oleObj>
          </a:graphicData>
        </a:graphic>
      </p:graphicFrame>
      <p:graphicFrame>
        <p:nvGraphicFramePr>
          <p:cNvPr id="22705" name="Object 177"/>
          <p:cNvGraphicFramePr>
            <a:graphicFrameLocks noChangeAspect="1"/>
          </p:cNvGraphicFramePr>
          <p:nvPr>
            <p:ph sz="half" idx="1"/>
          </p:nvPr>
        </p:nvGraphicFramePr>
        <p:xfrm>
          <a:off x="4419600" y="1828800"/>
          <a:ext cx="4953000" cy="3810000"/>
        </p:xfrm>
        <a:graphic>
          <a:graphicData uri="http://schemas.openxmlformats.org/presentationml/2006/ole">
            <p:oleObj spid="_x0000_s22705" name="Graf" r:id="rId5" imgW="9124882" imgH="5295960" progId="Excel.Chart.8">
              <p:embed/>
            </p:oleObj>
          </a:graphicData>
        </a:graphic>
      </p:graphicFrame>
      <p:sp>
        <p:nvSpPr>
          <p:cNvPr id="22706" name="Text Box 178"/>
          <p:cNvSpPr txBox="1">
            <a:spLocks noChangeArrowheads="1"/>
          </p:cNvSpPr>
          <p:nvPr/>
        </p:nvSpPr>
        <p:spPr bwMode="auto">
          <a:xfrm>
            <a:off x="2438400" y="2133600"/>
            <a:ext cx="914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b="1" i="1">
                <a:solidFill>
                  <a:srgbClr val="000099"/>
                </a:solidFill>
                <a:latin typeface="Arial Narrow CE" pitchFamily="34" charset="-18"/>
              </a:rPr>
              <a:t>EFAMA</a:t>
            </a:r>
          </a:p>
        </p:txBody>
      </p:sp>
      <p:sp>
        <p:nvSpPr>
          <p:cNvPr id="22707" name="Text Box 179"/>
          <p:cNvSpPr txBox="1">
            <a:spLocks noChangeArrowheads="1"/>
          </p:cNvSpPr>
          <p:nvPr/>
        </p:nvSpPr>
        <p:spPr bwMode="auto">
          <a:xfrm>
            <a:off x="7772400" y="22098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sk-SK" sz="1400" b="1" i="1">
                <a:solidFill>
                  <a:srgbClr val="000099"/>
                </a:solidFill>
                <a:latin typeface="Arial Narrow CE" pitchFamily="34" charset="-18"/>
              </a:rPr>
              <a:t>SR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2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8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8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2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601" grpId="0"/>
      <p:bldP spid="22649" grpId="0"/>
      <p:bldP spid="22706" grpId="0"/>
      <p:bldP spid="22707" grpId="0"/>
    </p:bldLst>
  </p:timing>
</p:sld>
</file>

<file path=ppt/theme/theme1.xml><?xml version="1.0" encoding="utf-8"?>
<a:theme xmlns:a="http://schemas.openxmlformats.org/drawingml/2006/main" name="Predvolený návrh">
  <a:themeElements>
    <a:clrScheme name="Predvolený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dvolený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dvolený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dvolený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dvolený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8515</TotalTime>
  <Words>569</Words>
  <Application>Microsoft Office PowerPoint</Application>
  <PresentationFormat>Prezentácia na obrazovke (4:3)</PresentationFormat>
  <Paragraphs>197</Paragraphs>
  <Slides>16</Slides>
  <Notes>0</Notes>
  <HiddenSlides>0</HiddenSlides>
  <MMClips>0</MMClips>
  <ScaleCrop>false</ScaleCrop>
  <HeadingPairs>
    <vt:vector size="8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snímok</vt:lpstr>
      </vt:variant>
      <vt:variant>
        <vt:i4>16</vt:i4>
      </vt:variant>
    </vt:vector>
  </HeadingPairs>
  <TitlesOfParts>
    <vt:vector size="23" baseType="lpstr">
      <vt:lpstr>Arial</vt:lpstr>
      <vt:lpstr>Arial Narrow</vt:lpstr>
      <vt:lpstr>Times New Roman</vt:lpstr>
      <vt:lpstr>Arial Narrow CE</vt:lpstr>
      <vt:lpstr>Arial CE</vt:lpstr>
      <vt:lpstr>Predvolený návrh</vt:lpstr>
      <vt:lpstr>Graf programu Microsoft Office Excel</vt:lpstr>
      <vt:lpstr>Snímka 1</vt:lpstr>
      <vt:lpstr>Celkový majetok pod správou členov SASS  v SR k 28.09.2012</vt:lpstr>
      <vt:lpstr>Majetok v OPF 2006 – 2012 (mil. EUR)</vt:lpstr>
      <vt:lpstr>Hodnota aktív v OPF v SR k 02.11.2012  v jednotlivých kategóriách OPF (EUR) </vt:lpstr>
      <vt:lpstr>Štruktúra  majetku v OPF v SR (%)k 02.11.2012</vt:lpstr>
      <vt:lpstr>Porovnanie štruktúry  majetku v OPF v SR  a v členských organizáciách EFAMA k 30.06.2012</vt:lpstr>
      <vt:lpstr>Vývoj štruktúry majetku v UCITS OPF v SR a v členských organizáciách EFAMA </vt:lpstr>
      <vt:lpstr>Celková hodnota majetku v domácich a  zahraničných OPF k 02.11.2012 (mil. EUR)</vt:lpstr>
      <vt:lpstr>Vývoj NAV podľa kategórií v SR  a v členských organizáciách EFAMA (k 30.06.2012)</vt:lpstr>
      <vt:lpstr>Čisté predaje OPF v SR  od 01.01.do 02.11.2012 (EUR)</vt:lpstr>
      <vt:lpstr>Čisté predaje OPF v SR v roku 2012 (mil. EUR)</vt:lpstr>
      <vt:lpstr>Čisté predaje OPF v SR v roku 2012 (mil. EUR)</vt:lpstr>
      <vt:lpstr>Registrované OPF členov SASS v SR  k 02.11.2012</vt:lpstr>
      <vt:lpstr>Priemerné výkonnosti OPF</vt:lpstr>
      <vt:lpstr>Relatívna zmena NAV v priebehu krízy v niektorých krajinách EFAMA v (%)</vt:lpstr>
      <vt:lpstr>Ďakujeme za pozornosť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Znasik</dc:creator>
  <cp:lastModifiedBy>Znasik</cp:lastModifiedBy>
  <cp:revision>879</cp:revision>
  <cp:lastPrinted>1601-01-01T00:00:00Z</cp:lastPrinted>
  <dcterms:created xsi:type="dcterms:W3CDTF">1601-01-01T00:00:00Z</dcterms:created>
  <dcterms:modified xsi:type="dcterms:W3CDTF">2012-11-09T08:48:07Z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