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1" r:id="rId3"/>
    <p:sldId id="307" r:id="rId4"/>
    <p:sldId id="327" r:id="rId5"/>
    <p:sldId id="310" r:id="rId6"/>
    <p:sldId id="316" r:id="rId7"/>
    <p:sldId id="312" r:id="rId8"/>
    <p:sldId id="314" r:id="rId9"/>
    <p:sldId id="313" r:id="rId10"/>
    <p:sldId id="328" r:id="rId11"/>
    <p:sldId id="315" r:id="rId12"/>
    <p:sldId id="321" r:id="rId13"/>
    <p:sldId id="322" r:id="rId14"/>
    <p:sldId id="323" r:id="rId15"/>
    <p:sldId id="318" r:id="rId16"/>
    <p:sldId id="326" r:id="rId17"/>
    <p:sldId id="324" r:id="rId18"/>
    <p:sldId id="320" r:id="rId19"/>
    <p:sldId id="325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1400" kern="1200">
        <a:solidFill>
          <a:srgbClr val="FF3300"/>
        </a:solidFill>
        <a:latin typeface="Arial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6600"/>
    <a:srgbClr val="3399FF"/>
    <a:srgbClr val="FFFF66"/>
    <a:srgbClr val="000000"/>
    <a:srgbClr val="CC3300"/>
    <a:srgbClr val="0033CC"/>
    <a:srgbClr val="00FFFF"/>
    <a:srgbClr val="FFFFCC"/>
    <a:srgbClr val="FF3300"/>
    <a:srgbClr val="99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Svetlý štýl 3 - zvýrazneni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940675A-B579-460E-94D1-54222C63F5DA}" styleName="Bez štýlu, mriežka tabuľ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2" autoAdjust="0"/>
    <p:restoredTop sz="94700" autoAdjust="0"/>
  </p:normalViewPr>
  <p:slideViewPr>
    <p:cSldViewPr>
      <p:cViewPr>
        <p:scale>
          <a:sx n="84" d="100"/>
          <a:sy n="84" d="100"/>
        </p:scale>
        <p:origin x="-2394" y="-6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Pracovn__h_rok_programu_Microsoft_Excel7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0676902887139113"/>
          <c:y val="3.3260784847170245E-2"/>
          <c:w val="0.62669652230971129"/>
          <c:h val="0.75004503643355569"/>
        </c:manualLayout>
      </c:layout>
      <c:barChart>
        <c:barDir val="bar"/>
        <c:grouping val="clustered"/>
        <c:varyColors val="0"/>
        <c:ser>
          <c:idx val="0"/>
          <c:order val="0"/>
          <c:spPr>
            <a:solidFill>
              <a:srgbClr val="0070C0"/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rgbClr val="000000"/>
                    </a:solidFill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Hárok1!$A$2:$A$3</c:f>
              <c:strCache>
                <c:ptCount val="2"/>
                <c:pt idx="0">
                  <c:v>do 49 rokov</c:v>
                </c:pt>
                <c:pt idx="1">
                  <c:v>50+ rokov</c:v>
                </c:pt>
              </c:strCache>
            </c:strRef>
          </c:cat>
          <c:val>
            <c:numRef>
              <c:f>Hárok1!$B$2:$B$3</c:f>
              <c:numCache>
                <c:formatCode>General</c:formatCode>
                <c:ptCount val="2"/>
                <c:pt idx="0">
                  <c:v>13.8</c:v>
                </c:pt>
                <c:pt idx="1">
                  <c:v>14.3</c:v>
                </c:pt>
              </c:numCache>
            </c:numRef>
          </c:val>
        </c:ser>
        <c:ser>
          <c:idx val="1"/>
          <c:order val="1"/>
          <c:spPr>
            <a:solidFill>
              <a:srgbClr val="CC3300"/>
            </a:solidFill>
          </c:spPr>
          <c:invertIfNegative val="0"/>
          <c:dLbls>
            <c:txPr>
              <a:bodyPr/>
              <a:lstStyle/>
              <a:p>
                <a:pPr>
                  <a:defRPr sz="1600">
                    <a:solidFill>
                      <a:srgbClr val="000000"/>
                    </a:solidFill>
                  </a:defRPr>
                </a:pPr>
                <a:endParaRPr lang="sk-SK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Hárok1!$A$2:$A$3</c:f>
              <c:strCache>
                <c:ptCount val="2"/>
                <c:pt idx="0">
                  <c:v>do 49 rokov</c:v>
                </c:pt>
                <c:pt idx="1">
                  <c:v>50+ rokov</c:v>
                </c:pt>
              </c:strCache>
            </c:strRef>
          </c:cat>
          <c:val>
            <c:numRef>
              <c:f>Hárok1!$C$2:$C$3</c:f>
              <c:numCache>
                <c:formatCode>General</c:formatCode>
                <c:ptCount val="2"/>
                <c:pt idx="0">
                  <c:v>4.5999999999999996</c:v>
                </c:pt>
                <c:pt idx="1">
                  <c:v>6.8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5107200"/>
        <c:axId val="35108736"/>
      </c:barChart>
      <c:catAx>
        <c:axId val="351072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00"/>
                </a:solidFill>
              </a:defRPr>
            </a:pPr>
            <a:endParaRPr lang="sk-SK"/>
          </a:p>
        </c:txPr>
        <c:crossAx val="35108736"/>
        <c:crosses val="autoZero"/>
        <c:auto val="1"/>
        <c:lblAlgn val="ctr"/>
        <c:lblOffset val="100"/>
        <c:noMultiLvlLbl val="0"/>
      </c:catAx>
      <c:valAx>
        <c:axId val="3510873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00"/>
                </a:solidFill>
              </a:defRPr>
            </a:pPr>
            <a:endParaRPr lang="sk-SK"/>
          </a:p>
        </c:txPr>
        <c:crossAx val="35107200"/>
        <c:crosses val="autoZero"/>
        <c:crossBetween val="between"/>
      </c:valAx>
    </c:plotArea>
    <c:plotVisOnly val="1"/>
    <c:dispBlanksAs val="gap"/>
    <c:showDLblsOverMax val="0"/>
  </c:chart>
  <c:spPr>
    <a:noFill/>
  </c:spPr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56534269009792559"/>
          <c:y val="0"/>
          <c:w val="0.32945731724252864"/>
          <c:h val="0.8080388099975880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určite áno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Hárok1!$A$2:$A$7</c:f>
              <c:strCache>
                <c:ptCount val="6"/>
                <c:pt idx="0">
                  <c:v>Pri rozhodovaní o finančnej záležitosti tuho premýšľate, aby ste sa rozhodol/-la dobre.</c:v>
                </c:pt>
                <c:pt idx="1">
                  <c:v>Keď sa rozhodujete o finančných záležitostiach, ste veľmi napätý/á a znepokojený/-á.</c:v>
                </c:pt>
                <c:pt idx="2">
                  <c:v>Keď sa rozhodujete o finančných záležitostiach, snažíte sa zistiť si o nich čo najviac informácií.</c:v>
                </c:pt>
                <c:pt idx="3">
                  <c:v>Rozhodovanie o financiách radšej odkladáte, ako sa len dá.</c:v>
                </c:pt>
                <c:pt idx="4">
                  <c:v>Po rozhodnutí o finančnej záležitosti často musíte sa presviedčať, že ste sa rozhodol/-la správne.</c:v>
                </c:pt>
                <c:pt idx="5">
                  <c:v>Keď sa rozhodujete o zložitej finančnej záležitosti, neveríte, že nájdete dobré riešenie.</c:v>
                </c:pt>
              </c:strCache>
            </c:strRef>
          </c:cat>
          <c:val>
            <c:numRef>
              <c:f>Hárok1!$B$2:$B$7</c:f>
              <c:numCache>
                <c:formatCode>General</c:formatCode>
                <c:ptCount val="6"/>
                <c:pt idx="0">
                  <c:v>28.4</c:v>
                </c:pt>
                <c:pt idx="1">
                  <c:v>11.7</c:v>
                </c:pt>
                <c:pt idx="2">
                  <c:v>30.4</c:v>
                </c:pt>
                <c:pt idx="3">
                  <c:v>5.6</c:v>
                </c:pt>
                <c:pt idx="4">
                  <c:v>8.8000000000000007</c:v>
                </c:pt>
                <c:pt idx="5">
                  <c:v>6.5</c:v>
                </c:pt>
              </c:numCache>
            </c:numRef>
          </c:val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skôr áno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Hárok1!$A$2:$A$7</c:f>
              <c:strCache>
                <c:ptCount val="6"/>
                <c:pt idx="0">
                  <c:v>Pri rozhodovaní o finančnej záležitosti tuho premýšľate, aby ste sa rozhodol/-la dobre.</c:v>
                </c:pt>
                <c:pt idx="1">
                  <c:v>Keď sa rozhodujete o finančných záležitostiach, ste veľmi napätý/á a znepokojený/-á.</c:v>
                </c:pt>
                <c:pt idx="2">
                  <c:v>Keď sa rozhodujete o finančných záležitostiach, snažíte sa zistiť si o nich čo najviac informácií.</c:v>
                </c:pt>
                <c:pt idx="3">
                  <c:v>Rozhodovanie o financiách radšej odkladáte, ako sa len dá.</c:v>
                </c:pt>
                <c:pt idx="4">
                  <c:v>Po rozhodnutí o finančnej záležitosti často musíte sa presviedčať, že ste sa rozhodol/-la správne.</c:v>
                </c:pt>
                <c:pt idx="5">
                  <c:v>Keď sa rozhodujete o zložitej finančnej záležitosti, neveríte, že nájdete dobré riešenie.</c:v>
                </c:pt>
              </c:strCache>
            </c:strRef>
          </c:cat>
          <c:val>
            <c:numRef>
              <c:f>Hárok1!$C$2:$C$7</c:f>
              <c:numCache>
                <c:formatCode>General</c:formatCode>
                <c:ptCount val="6"/>
                <c:pt idx="0">
                  <c:v>33.299999999999997</c:v>
                </c:pt>
                <c:pt idx="1">
                  <c:v>27.4</c:v>
                </c:pt>
                <c:pt idx="2">
                  <c:v>36</c:v>
                </c:pt>
                <c:pt idx="3">
                  <c:v>16.8</c:v>
                </c:pt>
                <c:pt idx="4">
                  <c:v>23.7</c:v>
                </c:pt>
                <c:pt idx="5">
                  <c:v>15.3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329152"/>
        <c:axId val="33330688"/>
      </c:barChart>
      <c:catAx>
        <c:axId val="3332915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200" b="1">
                <a:solidFill>
                  <a:srgbClr val="000000"/>
                </a:solidFill>
              </a:defRPr>
            </a:pPr>
            <a:endParaRPr lang="sk-SK"/>
          </a:p>
        </c:txPr>
        <c:crossAx val="33330688"/>
        <c:crosses val="autoZero"/>
        <c:auto val="1"/>
        <c:lblAlgn val="ctr"/>
        <c:lblOffset val="100"/>
        <c:noMultiLvlLbl val="0"/>
      </c:catAx>
      <c:valAx>
        <c:axId val="33330688"/>
        <c:scaling>
          <c:orientation val="minMax"/>
        </c:scaling>
        <c:delete val="0"/>
        <c:axPos val="b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00"/>
                </a:solidFill>
              </a:defRPr>
            </a:pPr>
            <a:endParaRPr lang="sk-SK"/>
          </a:p>
        </c:txPr>
        <c:crossAx val="333291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878721808687921"/>
          <c:y val="0.11416689278822964"/>
          <c:w val="0.15023913513577855"/>
          <c:h val="0.20529451077343625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b="0" i="0">
              <a:solidFill>
                <a:srgbClr val="000000"/>
              </a:solidFill>
            </a:defRPr>
          </a:pPr>
          <a:endParaRPr lang="sk-SK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408835526211372"/>
          <c:y val="8.1998031496062981E-2"/>
          <c:w val="0.75172864390729077"/>
          <c:h val="0.83912893700787416"/>
        </c:manualLayout>
      </c:layout>
      <c:pie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Predaj</c:v>
                </c:pt>
              </c:strCache>
            </c:strRef>
          </c:tx>
          <c:dPt>
            <c:idx val="0"/>
            <c:bubble3D val="0"/>
            <c:spPr>
              <a:solidFill>
                <a:srgbClr val="FFC000"/>
              </a:solidFill>
            </c:spPr>
          </c:dPt>
          <c:dPt>
            <c:idx val="1"/>
            <c:bubble3D val="0"/>
            <c:spPr>
              <a:solidFill>
                <a:srgbClr val="FF6600"/>
              </a:solidFill>
            </c:spPr>
          </c:dPt>
          <c:dPt>
            <c:idx val="2"/>
            <c:bubble3D val="0"/>
            <c:spPr>
              <a:solidFill>
                <a:srgbClr val="3399FF"/>
              </a:solidFill>
            </c:spPr>
          </c:dPt>
          <c:dPt>
            <c:idx val="3"/>
            <c:bubble3D val="0"/>
            <c:spPr>
              <a:solidFill>
                <a:srgbClr val="FFFF66"/>
              </a:solidFill>
            </c:spPr>
          </c:dPt>
          <c:dLbls>
            <c:dLbl>
              <c:idx val="0"/>
              <c:layout>
                <c:manualLayout>
                  <c:x val="-0.22197383530183726"/>
                  <c:y val="6.9749753937007872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rgbClr val="000000"/>
                    </a:solidFill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Hárok1!$A$2:$A$5</c:f>
              <c:strCache>
                <c:ptCount val="4"/>
                <c:pt idx="0">
                  <c:v>2 až 3 možnosti</c:v>
                </c:pt>
                <c:pt idx="1">
                  <c:v>4 až 5 možností</c:v>
                </c:pt>
                <c:pt idx="2">
                  <c:v>čo najviac</c:v>
                </c:pt>
                <c:pt idx="3">
                  <c:v>nevie</c:v>
                </c:pt>
              </c:strCache>
            </c:strRef>
          </c:cat>
          <c:val>
            <c:numRef>
              <c:f>Hárok1!$B$2:$B$5</c:f>
              <c:numCache>
                <c:formatCode>General</c:formatCode>
                <c:ptCount val="4"/>
                <c:pt idx="0">
                  <c:v>40.1</c:v>
                </c:pt>
                <c:pt idx="1">
                  <c:v>22.9</c:v>
                </c:pt>
                <c:pt idx="2">
                  <c:v>28.6</c:v>
                </c:pt>
                <c:pt idx="3">
                  <c:v>8.4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4110195593346771"/>
          <c:y val="6.9407071575012066E-2"/>
          <c:w val="0.53221065059857076"/>
          <c:h val="0.8080388099975880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dosť dôležitý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Hárok1!$A$2:$A$8</c:f>
              <c:strCache>
                <c:ptCount val="7"/>
                <c:pt idx="0">
                  <c:v>dôchodok zo Soc. poisťovne</c:v>
                </c:pt>
                <c:pt idx="1">
                  <c:v>dôchodok z 2. a 3. piliera </c:v>
                </c:pt>
                <c:pt idx="2">
                  <c:v>vlastné úspory</c:v>
                </c:pt>
                <c:pt idx="3">
                  <c:v>predaj majetku, prenájom nehnuteľností</c:v>
                </c:pt>
                <c:pt idx="4">
                  <c:v>rodina sa postará</c:v>
                </c:pt>
                <c:pt idx="5">
                  <c:v>bude sa snažiť pracovať aj na dôchodku</c:v>
                </c:pt>
                <c:pt idx="6">
                  <c:v>sociálne dávky od štátu</c:v>
                </c:pt>
              </c:strCache>
            </c:strRef>
          </c:cat>
          <c:val>
            <c:numRef>
              <c:f>Hárok1!$B$2:$B$8</c:f>
              <c:numCache>
                <c:formatCode>General</c:formatCode>
                <c:ptCount val="7"/>
                <c:pt idx="0">
                  <c:v>29.6</c:v>
                </c:pt>
                <c:pt idx="1">
                  <c:v>30.6</c:v>
                </c:pt>
                <c:pt idx="2">
                  <c:v>32.9</c:v>
                </c:pt>
                <c:pt idx="3">
                  <c:v>16.100000000000001</c:v>
                </c:pt>
                <c:pt idx="4">
                  <c:v>13.4</c:v>
                </c:pt>
                <c:pt idx="5">
                  <c:v>30.5</c:v>
                </c:pt>
                <c:pt idx="6">
                  <c:v>18.899999999999999</c:v>
                </c:pt>
              </c:numCache>
            </c:numRef>
          </c:val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veľmi dôležitý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Hárok1!$A$2:$A$8</c:f>
              <c:strCache>
                <c:ptCount val="7"/>
                <c:pt idx="0">
                  <c:v>dôchodok zo Soc. poisťovne</c:v>
                </c:pt>
                <c:pt idx="1">
                  <c:v>dôchodok z 2. a 3. piliera </c:v>
                </c:pt>
                <c:pt idx="2">
                  <c:v>vlastné úspory</c:v>
                </c:pt>
                <c:pt idx="3">
                  <c:v>predaj majetku, prenájom nehnuteľností</c:v>
                </c:pt>
                <c:pt idx="4">
                  <c:v>rodina sa postará</c:v>
                </c:pt>
                <c:pt idx="5">
                  <c:v>bude sa snažiť pracovať aj na dôchodku</c:v>
                </c:pt>
                <c:pt idx="6">
                  <c:v>sociálne dávky od štátu</c:v>
                </c:pt>
              </c:strCache>
            </c:strRef>
          </c:cat>
          <c:val>
            <c:numRef>
              <c:f>Hárok1!$C$2:$C$8</c:f>
              <c:numCache>
                <c:formatCode>General</c:formatCode>
                <c:ptCount val="7"/>
                <c:pt idx="0">
                  <c:v>47.1</c:v>
                </c:pt>
                <c:pt idx="1">
                  <c:v>19.399999999999999</c:v>
                </c:pt>
                <c:pt idx="2">
                  <c:v>30.5</c:v>
                </c:pt>
                <c:pt idx="3">
                  <c:v>9.6999999999999993</c:v>
                </c:pt>
                <c:pt idx="4">
                  <c:v>7.4</c:v>
                </c:pt>
                <c:pt idx="5">
                  <c:v>12.6</c:v>
                </c:pt>
                <c:pt idx="6">
                  <c:v>12.1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36935168"/>
        <c:axId val="36936704"/>
      </c:barChart>
      <c:catAx>
        <c:axId val="36935168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000000"/>
                </a:solidFill>
              </a:defRPr>
            </a:pPr>
            <a:endParaRPr lang="sk-SK"/>
          </a:p>
        </c:txPr>
        <c:crossAx val="36936704"/>
        <c:crosses val="autoZero"/>
        <c:auto val="1"/>
        <c:lblAlgn val="ctr"/>
        <c:lblOffset val="100"/>
        <c:noMultiLvlLbl val="0"/>
      </c:catAx>
      <c:valAx>
        <c:axId val="36936704"/>
        <c:scaling>
          <c:orientation val="minMax"/>
        </c:scaling>
        <c:delete val="0"/>
        <c:axPos val="b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00"/>
                </a:solidFill>
              </a:defRPr>
            </a:pPr>
            <a:endParaRPr lang="sk-SK"/>
          </a:p>
        </c:txPr>
        <c:crossAx val="36935168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0" i="0">
                <a:solidFill>
                  <a:srgbClr val="000000"/>
                </a:solidFill>
              </a:defRPr>
            </a:pPr>
            <a:endParaRPr lang="sk-SK"/>
          </a:p>
        </c:txPr>
      </c:legendEntry>
      <c:layout>
        <c:manualLayout>
          <c:xMode val="edge"/>
          <c:yMode val="edge"/>
          <c:x val="0.65957949116764802"/>
          <c:y val="9.4224227166747068E-2"/>
          <c:w val="0.20377981315568111"/>
          <c:h val="0.221248643270622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 b="0" i="0">
              <a:solidFill>
                <a:srgbClr val="000000"/>
              </a:solidFill>
            </a:defRPr>
          </a:pPr>
          <a:endParaRPr lang="sk-SK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250"/>
      <c:depthPercent val="70"/>
      <c:rAngAx val="0"/>
      <c:perspective val="1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7143968130525185E-2"/>
          <c:y val="0.11973910984620857"/>
          <c:w val="0.80571206373894966"/>
          <c:h val="0.79104930555889408"/>
        </c:manualLayout>
      </c:layout>
      <c:pie3D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Príjmy</c:v>
                </c:pt>
              </c:strCache>
            </c:strRef>
          </c:tx>
          <c:explosion val="10"/>
          <c:dPt>
            <c:idx val="2"/>
            <c:bubble3D val="0"/>
            <c:spPr>
              <a:solidFill>
                <a:srgbClr val="FFC000"/>
              </a:solidFill>
            </c:spPr>
          </c:dPt>
          <c:dPt>
            <c:idx val="3"/>
            <c:bubble3D val="0"/>
            <c:spPr>
              <a:solidFill>
                <a:srgbClr val="008000"/>
              </a:solidFill>
            </c:spPr>
          </c:dPt>
          <c:dLbls>
            <c:dLbl>
              <c:idx val="1"/>
              <c:layout>
                <c:manualLayout>
                  <c:x val="-0.23632603855981815"/>
                  <c:y val="4.2896581397920248E-2"/>
                </c:manualLayout>
              </c:layout>
              <c:tx>
                <c:rich>
                  <a:bodyPr/>
                  <a:lstStyle/>
                  <a:p>
                    <a:r>
                      <a:rPr lang="sk-SK" sz="1400" b="0" noProof="0" smtClean="0">
                        <a:solidFill>
                          <a:srgbClr val="000000"/>
                        </a:solidFill>
                      </a:rPr>
                      <a:t>Starobné dôchodky </a:t>
                    </a:r>
                    <a:r>
                      <a:rPr lang="sk-SK" sz="1400" b="0" noProof="0">
                        <a:solidFill>
                          <a:srgbClr val="000000"/>
                        </a:solidFill>
                      </a:rPr>
                      <a:t>a dávky
83%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1.880010643978626E-2"/>
                  <c:y val="2.254830319841930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1.4047722296088952E-2"/>
                  <c:y val="-0.10970829387189977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sk-SK" sz="1400" b="0" noProof="0">
                    <a:solidFill>
                      <a:srgbClr val="000000"/>
                    </a:solidFill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Hárok1!$A$2:$A$5</c:f>
              <c:strCache>
                <c:ptCount val="4"/>
                <c:pt idx="0">
                  <c:v>práca</c:v>
                </c:pt>
                <c:pt idx="1">
                  <c:v>dôchodok a dávky</c:v>
                </c:pt>
                <c:pt idx="2">
                  <c:v>poistky, úroky</c:v>
                </c:pt>
                <c:pt idx="3">
                  <c:v>záhradka</c:v>
                </c:pt>
              </c:strCache>
            </c:strRef>
          </c:cat>
          <c:val>
            <c:numRef>
              <c:f>Hárok1!$B$2:$B$5</c:f>
              <c:numCache>
                <c:formatCode>0.0</c:formatCode>
                <c:ptCount val="4"/>
                <c:pt idx="0">
                  <c:v>601.17999999999995</c:v>
                </c:pt>
                <c:pt idx="1">
                  <c:v>3811.24</c:v>
                </c:pt>
                <c:pt idx="2">
                  <c:v>114.41</c:v>
                </c:pt>
                <c:pt idx="3" formatCode="General">
                  <c:v>62.84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75"/>
      <c:rotY val="250"/>
      <c:depthPercent val="70"/>
      <c:rAngAx val="0"/>
      <c:perspective val="11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Hárok1!$B$1</c:f>
              <c:strCache>
                <c:ptCount val="1"/>
                <c:pt idx="0">
                  <c:v>Výdavky</c:v>
                </c:pt>
              </c:strCache>
            </c:strRef>
          </c:tx>
          <c:explosion val="10"/>
          <c:dPt>
            <c:idx val="0"/>
            <c:bubble3D val="0"/>
            <c:spPr>
              <a:solidFill>
                <a:srgbClr val="92D050"/>
              </a:solidFill>
            </c:spPr>
          </c:dPt>
          <c:dPt>
            <c:idx val="1"/>
            <c:bubble3D val="0"/>
            <c:spPr>
              <a:solidFill>
                <a:srgbClr val="00FFFF"/>
              </a:solidFill>
            </c:spPr>
          </c:dPt>
          <c:dPt>
            <c:idx val="2"/>
            <c:bubble3D val="0"/>
            <c:spPr>
              <a:solidFill>
                <a:srgbClr val="0033CC"/>
              </a:solidFill>
            </c:spPr>
          </c:dPt>
          <c:dPt>
            <c:idx val="3"/>
            <c:bubble3D val="0"/>
            <c:spPr>
              <a:solidFill>
                <a:srgbClr val="FF3300"/>
              </a:solidFill>
            </c:spPr>
          </c:dPt>
          <c:dPt>
            <c:idx val="5"/>
            <c:bubble3D val="0"/>
            <c:spPr>
              <a:solidFill>
                <a:srgbClr val="FFFF00"/>
              </a:solidFill>
            </c:spPr>
          </c:dPt>
          <c:dLbls>
            <c:dLbl>
              <c:idx val="1"/>
              <c:layout>
                <c:manualLayout>
                  <c:x val="-0.15444018124970241"/>
                  <c:y val="0.11921539452619838"/>
                </c:manualLayout>
              </c:layout>
              <c:tx>
                <c:rich>
                  <a:bodyPr/>
                  <a:lstStyle/>
                  <a:p>
                    <a:r>
                      <a:rPr lang="sk-SK" b="0" noProof="0" smtClean="0"/>
                      <a:t>bývanie, údržba</a:t>
                    </a:r>
                    <a:r>
                      <a:rPr lang="sk-SK" b="0" noProof="0"/>
                      <a:t>
28%</a:t>
                    </a:r>
                    <a:endParaRPr lang="en-US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2.5098897741520784E-2"/>
                  <c:y val="-9.1930216961766079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1.6994639484502877E-3"/>
                  <c:y val="0.14214378945141798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</c:dLbl>
            <c:txPr>
              <a:bodyPr/>
              <a:lstStyle/>
              <a:p>
                <a:pPr>
                  <a:defRPr lang="sk-SK" sz="1400" b="0" noProof="0">
                    <a:solidFill>
                      <a:srgbClr val="000000"/>
                    </a:solidFill>
                  </a:defRPr>
                </a:pPr>
                <a:endParaRPr lang="sk-SK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1"/>
          </c:dLbls>
          <c:cat>
            <c:strRef>
              <c:f>Hárok1!$A$2:$A$7</c:f>
              <c:strCache>
                <c:ptCount val="6"/>
                <c:pt idx="0">
                  <c:v>potraviny</c:v>
                </c:pt>
                <c:pt idx="1">
                  <c:v>bývanie</c:v>
                </c:pt>
                <c:pt idx="2">
                  <c:v>zdravie</c:v>
                </c:pt>
                <c:pt idx="3">
                  <c:v>rekreácia</c:v>
                </c:pt>
                <c:pt idx="4">
                  <c:v>ostatné</c:v>
                </c:pt>
                <c:pt idx="5">
                  <c:v>sporenie</c:v>
                </c:pt>
              </c:strCache>
            </c:strRef>
          </c:cat>
          <c:val>
            <c:numRef>
              <c:f>Hárok1!$B$2:$B$7</c:f>
              <c:numCache>
                <c:formatCode>0.0</c:formatCode>
                <c:ptCount val="6"/>
                <c:pt idx="0">
                  <c:v>1042</c:v>
                </c:pt>
                <c:pt idx="1">
                  <c:v>1261.3</c:v>
                </c:pt>
                <c:pt idx="2">
                  <c:v>194</c:v>
                </c:pt>
                <c:pt idx="3" formatCode="General">
                  <c:v>243</c:v>
                </c:pt>
                <c:pt idx="4">
                  <c:v>1337</c:v>
                </c:pt>
                <c:pt idx="5">
                  <c:v>513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sk-SK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6775919027864828"/>
          <c:y val="6.6571340436744078E-2"/>
          <c:w val="0.57879876554596654"/>
          <c:h val="0.80803880999758804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Hárok1!$B$1</c:f>
              <c:strCache>
                <c:ptCount val="1"/>
                <c:pt idx="0">
                  <c:v>dosť prispieva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Hárok1!$A$2:$A$6</c:f>
              <c:strCache>
                <c:ptCount val="5"/>
                <c:pt idx="0">
                  <c:v>nešťastie, ako choroba či strata zamestnania</c:v>
                </c:pt>
                <c:pt idx="1">
                  <c:v>nevedia sporiť</c:v>
                </c:pt>
                <c:pt idx="2">
                  <c:v>príliš veľa nakupujú na pôžičky</c:v>
                </c:pt>
                <c:pt idx="3">
                  <c:v>neplánujú svoje výdavky</c:v>
                </c:pt>
                <c:pt idx="4">
                  <c:v>nie sú schopní zarobiť dosť peňazí</c:v>
                </c:pt>
              </c:strCache>
            </c:strRef>
          </c:cat>
          <c:val>
            <c:numRef>
              <c:f>Hárok1!$B$2:$B$6</c:f>
              <c:numCache>
                <c:formatCode>General</c:formatCode>
                <c:ptCount val="5"/>
                <c:pt idx="0">
                  <c:v>37.4</c:v>
                </c:pt>
                <c:pt idx="1">
                  <c:v>38.1</c:v>
                </c:pt>
                <c:pt idx="2">
                  <c:v>43.6</c:v>
                </c:pt>
                <c:pt idx="3">
                  <c:v>38.9</c:v>
                </c:pt>
                <c:pt idx="4">
                  <c:v>33.6</c:v>
                </c:pt>
              </c:numCache>
            </c:numRef>
          </c:val>
        </c:ser>
        <c:ser>
          <c:idx val="1"/>
          <c:order val="1"/>
          <c:tx>
            <c:strRef>
              <c:f>Hárok1!$C$1</c:f>
              <c:strCache>
                <c:ptCount val="1"/>
                <c:pt idx="0">
                  <c:v>maximálne prispieva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cat>
            <c:strRef>
              <c:f>Hárok1!$A$2:$A$6</c:f>
              <c:strCache>
                <c:ptCount val="5"/>
                <c:pt idx="0">
                  <c:v>nešťastie, ako choroba či strata zamestnania</c:v>
                </c:pt>
                <c:pt idx="1">
                  <c:v>nevedia sporiť</c:v>
                </c:pt>
                <c:pt idx="2">
                  <c:v>príliš veľa nakupujú na pôžičky</c:v>
                </c:pt>
                <c:pt idx="3">
                  <c:v>neplánujú svoje výdavky</c:v>
                </c:pt>
                <c:pt idx="4">
                  <c:v>nie sú schopní zarobiť dosť peňazí</c:v>
                </c:pt>
              </c:strCache>
            </c:strRef>
          </c:cat>
          <c:val>
            <c:numRef>
              <c:f>Hárok1!$C$2:$C$6</c:f>
              <c:numCache>
                <c:formatCode>General</c:formatCode>
                <c:ptCount val="5"/>
                <c:pt idx="0">
                  <c:v>45</c:v>
                </c:pt>
                <c:pt idx="1">
                  <c:v>17.7</c:v>
                </c:pt>
                <c:pt idx="2">
                  <c:v>32.6</c:v>
                </c:pt>
                <c:pt idx="3">
                  <c:v>16.399999999999999</c:v>
                </c:pt>
                <c:pt idx="4">
                  <c:v>35.799999999999997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0"/>
        <c:overlap val="100"/>
        <c:axId val="35827712"/>
        <c:axId val="35829248"/>
      </c:barChart>
      <c:catAx>
        <c:axId val="35827712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sz="1400" b="1">
                <a:solidFill>
                  <a:srgbClr val="000000"/>
                </a:solidFill>
              </a:defRPr>
            </a:pPr>
            <a:endParaRPr lang="sk-SK"/>
          </a:p>
        </c:txPr>
        <c:crossAx val="35829248"/>
        <c:crosses val="autoZero"/>
        <c:auto val="1"/>
        <c:lblAlgn val="ctr"/>
        <c:lblOffset val="100"/>
        <c:noMultiLvlLbl val="0"/>
      </c:catAx>
      <c:valAx>
        <c:axId val="35829248"/>
        <c:scaling>
          <c:orientation val="minMax"/>
        </c:scaling>
        <c:delete val="0"/>
        <c:axPos val="b"/>
        <c:majorGridlines>
          <c:spPr>
            <a:ln>
              <a:solidFill>
                <a:schemeClr val="accent1"/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rgbClr val="000000"/>
                </a:solidFill>
              </a:defRPr>
            </a:pPr>
            <a:endParaRPr lang="sk-SK"/>
          </a:p>
        </c:txPr>
        <c:crossAx val="35827712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1400" b="0" i="0">
                <a:solidFill>
                  <a:srgbClr val="000000"/>
                </a:solidFill>
              </a:defRPr>
            </a:pPr>
            <a:endParaRPr lang="sk-SK"/>
          </a:p>
        </c:txPr>
      </c:legendEntry>
      <c:layout>
        <c:manualLayout>
          <c:xMode val="edge"/>
          <c:yMode val="edge"/>
          <c:x val="0.73611710858122681"/>
          <c:y val="0.22889123812706452"/>
          <c:w val="0.22894180520822635"/>
          <c:h val="0.14371296736629693"/>
        </c:manualLayout>
      </c:layout>
      <c:overlay val="0"/>
      <c:spPr>
        <a:solidFill>
          <a:schemeClr val="bg1"/>
        </a:solidFill>
      </c:spPr>
      <c:txPr>
        <a:bodyPr/>
        <a:lstStyle/>
        <a:p>
          <a:pPr>
            <a:defRPr sz="1400" b="0" i="0">
              <a:solidFill>
                <a:srgbClr val="000000"/>
              </a:solidFill>
            </a:defRPr>
          </a:pPr>
          <a:endParaRPr lang="sk-SK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sk-SK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1E67C020-2B10-43D5-83A7-4FF355B83A36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4363887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noProof="0" smtClean="0"/>
              <a:t>Kliknite sem a upravte štýly predlohy textu</a:t>
            </a:r>
          </a:p>
          <a:p>
            <a:pPr lvl="1"/>
            <a:r>
              <a:rPr lang="sk-SK" noProof="0" smtClean="0"/>
              <a:t>Druhá úroveň</a:t>
            </a:r>
          </a:p>
          <a:p>
            <a:pPr lvl="2"/>
            <a:r>
              <a:rPr lang="sk-SK" noProof="0" smtClean="0"/>
              <a:t>Tretia úroveň</a:t>
            </a:r>
          </a:p>
          <a:p>
            <a:pPr lvl="3"/>
            <a:r>
              <a:rPr lang="sk-SK" noProof="0" smtClean="0"/>
              <a:t>Štvrtá úroveň</a:t>
            </a:r>
          </a:p>
          <a:p>
            <a:pPr lvl="4"/>
            <a:r>
              <a:rPr lang="sk-SK" noProof="0" smtClean="0"/>
              <a:t>Piata úroveň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3265C121-F07D-436B-92F2-6CCB5906623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652371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scifair_fron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0" y="685800"/>
            <a:ext cx="6477000" cy="1752600"/>
          </a:xfrm>
        </p:spPr>
        <p:txBody>
          <a:bodyPr/>
          <a:lstStyle>
            <a:lvl1pPr algn="r">
              <a:defRPr sz="4400"/>
            </a:lvl1pPr>
          </a:lstStyle>
          <a:p>
            <a:r>
              <a:rPr lang="sk-SK"/>
              <a:t>Kliknite sem a upravte štýl predlohy nadpisov.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76400" y="2133600"/>
            <a:ext cx="6477000" cy="1981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1400" i="1"/>
            </a:lvl1pPr>
          </a:lstStyle>
          <a:p>
            <a:r>
              <a:rPr lang="sk-SK"/>
              <a:t>Kliknite sem a upravte štýl predlohy podnadpisov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9EEEE-DC21-44EA-8B80-30B89490B2BB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5063449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852D4B-F795-44CA-A63F-7AB299EBC1E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7012009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858000" y="838200"/>
            <a:ext cx="2286000" cy="5181600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0" y="838200"/>
            <a:ext cx="6705600" cy="5181600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40473-DFFE-474E-BD8B-D6C0B5319AF4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8298224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ext a dva objek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9144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572000" y="26670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3"/>
          </p:nvPr>
        </p:nvSpPr>
        <p:spPr>
          <a:xfrm>
            <a:off x="4572000" y="44196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E7B63B-5BAF-4253-B85E-E29B7D0BBA90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86125882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Nadpis a štyri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 sz="quarter"/>
          </p:nvPr>
        </p:nvSpPr>
        <p:spPr>
          <a:xfrm>
            <a:off x="0" y="838200"/>
            <a:ext cx="9144000" cy="9144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quarter" idx="1"/>
          </p:nvPr>
        </p:nvSpPr>
        <p:spPr>
          <a:xfrm>
            <a:off x="0" y="26670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572000" y="26670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3"/>
          </p:nvPr>
        </p:nvSpPr>
        <p:spPr>
          <a:xfrm>
            <a:off x="0" y="44196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572000" y="4419600"/>
            <a:ext cx="4419600" cy="1600200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6B44B2-44F8-4312-A4E3-5DE6773D50DF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4441131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0" y="838200"/>
            <a:ext cx="9144000" cy="9144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0" y="2667000"/>
            <a:ext cx="8991600" cy="3352800"/>
          </a:xfrm>
        </p:spPr>
        <p:txBody>
          <a:bodyPr/>
          <a:lstStyle/>
          <a:p>
            <a:pPr lvl="0"/>
            <a:endParaRPr lang="sk-SK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250908-B770-4C53-831A-AFB963AA469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63869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7AF931-355A-4AE9-8273-CF64CDE4219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387398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AECE8F-31CB-47D0-BAC2-AB4EB21E2F57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905061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0" y="2667000"/>
            <a:ext cx="4419600" cy="3352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779B70-5963-42C3-BDDC-33E812856BF9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5144472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D504A-477C-40B1-806D-9A5E87FBEDC1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6007293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00A32-EACF-4F3F-83ED-D78B9C9D7C2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127464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91685-FE1E-4C3D-9EF0-FD3F7F445388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92724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DB22AF-4484-4419-97B6-52CF1AB93782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778392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k-SK" noProof="0" smtClean="0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7C5C2B-FA0E-4984-BF12-EEE7AF78E7CA}" type="slidenum">
              <a:rPr lang="sk-SK"/>
              <a:pPr>
                <a:defRPr/>
              </a:pPr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1859338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3" descr="scifair_INSIDE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525" y="-4763"/>
            <a:ext cx="9163050" cy="6867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838200"/>
            <a:ext cx="91440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2667000"/>
            <a:ext cx="89916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000"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sk-SK"/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  <a:latin typeface="Arial" charset="0"/>
              </a:defRPr>
            </a:lvl1pPr>
          </a:lstStyle>
          <a:p>
            <a:pPr>
              <a:defRPr/>
            </a:pPr>
            <a:fld id="{02B0717D-C7F7-4B0C-92D6-9AAB242915F5}" type="slidenum">
              <a:rPr lang="sk-SK"/>
              <a:pPr>
                <a:defRPr/>
              </a:pPr>
              <a:t>‹#›</a:t>
            </a:fld>
            <a:endParaRPr lang="sk-SK"/>
          </a:p>
        </p:txBody>
      </p:sp>
      <p:sp>
        <p:nvSpPr>
          <p:cNvPr id="1032" name="Rectangle 15"/>
          <p:cNvSpPr>
            <a:spLocks noChangeArrowheads="1"/>
          </p:cNvSpPr>
          <p:nvPr/>
        </p:nvSpPr>
        <p:spPr bwMode="auto">
          <a:xfrm>
            <a:off x="1114425" y="1609725"/>
            <a:ext cx="6934200" cy="19050"/>
          </a:xfrm>
          <a:prstGeom prst="rect">
            <a:avLst/>
          </a:prstGeom>
          <a:solidFill>
            <a:srgbClr val="80808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/>
          <a:p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  <p:sldLayoutId id="2147483830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ctr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ctr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700">
          <a:solidFill>
            <a:schemeClr val="tx2"/>
          </a:solidFill>
          <a:latin typeface="+mn-lt"/>
        </a:defRPr>
      </a:lvl2pPr>
      <a:lvl3pPr marL="1143000" indent="-228600" algn="ctr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600">
          <a:solidFill>
            <a:schemeClr val="tx2"/>
          </a:solidFill>
          <a:latin typeface="+mn-lt"/>
        </a:defRPr>
      </a:lvl3pPr>
      <a:lvl4pPr marL="1600200" indent="-228600" algn="ctr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500">
          <a:solidFill>
            <a:schemeClr val="tx2"/>
          </a:solidFill>
          <a:latin typeface="+mn-lt"/>
        </a:defRPr>
      </a:lvl4pPr>
      <a:lvl5pPr marL="2057400" indent="-228600" algn="ctr" rtl="0" eaLnBrk="0" fontAlgn="base" hangingPunct="0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lr>
          <a:srgbClr val="5F5F5F"/>
        </a:buClr>
        <a:buFont typeface="Wingdings" pitchFamily="2" charset="2"/>
        <a:buChar char="§"/>
        <a:defRPr sz="1400">
          <a:solidFill>
            <a:schemeClr val="tx2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68313" y="476250"/>
            <a:ext cx="7632700" cy="1655763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Finančná (ne)gramotnosť na Slovensku</a:t>
            </a:r>
            <a:r>
              <a:rPr lang="sk-SK" sz="2800" b="1" dirty="0" smtClean="0">
                <a:solidFill>
                  <a:srgbClr val="C00000"/>
                </a:solidFill>
              </a:rPr>
              <a:t/>
            </a:r>
            <a:br>
              <a:rPr lang="sk-SK" sz="2800" b="1" dirty="0" smtClean="0">
                <a:solidFill>
                  <a:srgbClr val="C00000"/>
                </a:solidFill>
              </a:rPr>
            </a:br>
            <a:r>
              <a:rPr lang="sk-SK" sz="1600" b="1" dirty="0"/>
              <a:t>Čo si myslí slovenská verejnosť o dôchodkoch, sporení na dôchodok a živote na dôchodku</a:t>
            </a:r>
            <a:r>
              <a:rPr lang="sk-SK" sz="1800" b="1" dirty="0"/>
              <a:t>.</a:t>
            </a:r>
            <a:endParaRPr lang="sk-SK" sz="3600" b="1" dirty="0" smtClean="0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356100" y="2095500"/>
            <a:ext cx="4248150" cy="1404938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</a:pPr>
            <a:r>
              <a:rPr lang="sk-SK" sz="1600" b="1" dirty="0" smtClean="0"/>
              <a:t>Vladimír Baláž</a:t>
            </a:r>
          </a:p>
          <a:p>
            <a:pPr algn="ctr" eaLnBrk="1" hangingPunct="1">
              <a:lnSpc>
                <a:spcPct val="90000"/>
              </a:lnSpc>
            </a:pPr>
            <a:r>
              <a:rPr lang="sk-SK" sz="1600" b="1" dirty="0" smtClean="0"/>
              <a:t>Prognostický ústav SAV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997297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Sporia Slováci peniaze? Kedy? Koľko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800" b="1" dirty="0" smtClean="0">
                <a:solidFill>
                  <a:srgbClr val="000000"/>
                </a:solidFill>
              </a:rPr>
              <a:t>sporia málo a väčšinou keď je zle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67233" y="1739056"/>
            <a:ext cx="8064251" cy="468052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800" dirty="0" smtClean="0">
                <a:solidFill>
                  <a:schemeClr val="tx2"/>
                </a:solidFill>
                <a:latin typeface="+mn-lt"/>
              </a:rPr>
              <a:t>Slováci sa stále spoliehajú na štátne dôchodky</a:t>
            </a:r>
            <a:r>
              <a:rPr lang="sk-SK" sz="1800" kern="0" dirty="0" smtClean="0">
                <a:solidFill>
                  <a:schemeClr val="tx2"/>
                </a:solidFill>
                <a:latin typeface="+mn-lt"/>
              </a:rPr>
              <a:t>. Iné zatiaľ nemajú.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800" kern="0" dirty="0" smtClean="0">
                <a:solidFill>
                  <a:schemeClr val="tx2"/>
                </a:solidFill>
                <a:latin typeface="+mn-lt"/>
              </a:rPr>
              <a:t>Keď je kríza, sporí sa viac. Keď je </a:t>
            </a:r>
            <a:r>
              <a:rPr lang="sk-SK" sz="1800" kern="0" dirty="0" err="1" smtClean="0">
                <a:solidFill>
                  <a:schemeClr val="tx2"/>
                </a:solidFill>
                <a:latin typeface="+mn-lt"/>
              </a:rPr>
              <a:t>hojno</a:t>
            </a:r>
            <a:r>
              <a:rPr lang="sk-SK" sz="1800" kern="0" dirty="0" smtClean="0">
                <a:solidFill>
                  <a:schemeClr val="tx2"/>
                </a:solidFill>
                <a:latin typeface="+mn-lt"/>
              </a:rPr>
              <a:t>, míňa sa.</a:t>
            </a:r>
          </a:p>
        </p:txBody>
      </p:sp>
      <p:graphicFrame>
        <p:nvGraphicFramePr>
          <p:cNvPr id="3" name="Objek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8070268"/>
              </p:ext>
            </p:extLst>
          </p:nvPr>
        </p:nvGraphicFramePr>
        <p:xfrm>
          <a:off x="1115616" y="2636912"/>
          <a:ext cx="3203754" cy="33483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Graf" r:id="rId3" imgW="2743200" imgH="2867025" progId="MSGraph.Chart.8">
                  <p:embed/>
                </p:oleObj>
              </mc:Choice>
              <mc:Fallback>
                <p:oleObj name="Graf" r:id="rId3" imgW="2743200" imgH="2867025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5616" y="2636912"/>
                        <a:ext cx="3203754" cy="334836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0023080"/>
              </p:ext>
            </p:extLst>
          </p:nvPr>
        </p:nvGraphicFramePr>
        <p:xfrm>
          <a:off x="4714921" y="2636912"/>
          <a:ext cx="3247256" cy="33938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Graf" r:id="rId5" imgW="2743200" imgH="2867025" progId="MSGraph.Chart.8">
                  <p:embed/>
                </p:oleObj>
              </mc:Choice>
              <mc:Fallback>
                <p:oleObj name="Graf" r:id="rId5" imgW="2743200" imgH="2867025" progId="MSGraph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4921" y="2636912"/>
                        <a:ext cx="3247256" cy="339383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33242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Low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sk-SK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</a:t>
            </a:r>
            <a:endParaRPr kumimoji="0" lang="sk-SK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41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r>
              <a:rPr lang="sk-SK" sz="2400" b="1" dirty="0" smtClean="0">
                <a:solidFill>
                  <a:srgbClr val="C00000"/>
                </a:solidFill>
              </a:rPr>
              <a:t>Kto si sporí na dôchodok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600" b="1" dirty="0">
                <a:solidFill>
                  <a:srgbClr val="000000"/>
                </a:solidFill>
              </a:rPr>
              <a:t>Psychológia sporenia: Rozmýšľanie by malo viesť k zmene správania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484784"/>
            <a:ext cx="8496944" cy="518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Rozmýšľanie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o dôchodku: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„Rozmýšľate niekedy o tom, ako sa zmení vaša životná úroveň v dôchodku?“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vôbec nepremýšľa alebo iba trochu premýšľa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53,2%, </a:t>
            </a: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niekedy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o tom premýšľa = 28,0%,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FontTx/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dosť alebo veľmi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intenzívne premýšľa o tom premýšľa = 18,9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 (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vek od 49 rokov: 13,4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%, 50+ rokov = 37,0%)</a:t>
            </a:r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Najviac rozmýšľajú  ženy (budú dlho poberať nízky dôchodok)  a ľudia s maturitou a VŠ</a:t>
            </a:r>
          </a:p>
          <a:p>
            <a:pPr algn="ctr"/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Čo </a:t>
            </a:r>
            <a:r>
              <a:rPr lang="sk-SK" sz="1600" b="1" dirty="0">
                <a:solidFill>
                  <a:schemeClr val="tx2"/>
                </a:solidFill>
                <a:latin typeface="+mn-lt"/>
              </a:rPr>
              <a:t>myslíte, koľko percent z vášho mesačného príjmu (výplaty a pod.) by ste si mali </a:t>
            </a: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odkladať (skutočne si odkladáte) </a:t>
            </a:r>
            <a:r>
              <a:rPr lang="sk-SK" sz="1600" b="1" dirty="0">
                <a:solidFill>
                  <a:schemeClr val="tx2"/>
                </a:solidFill>
                <a:latin typeface="+mn-lt"/>
              </a:rPr>
              <a:t>na zabezpečenie svojho </a:t>
            </a: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dôchodku? (okrem 2. a 3. piliera)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Priemer zakrýva veľké rozdiely. V skupine do 49 rokov vôbec nesporí 50% a v skupine 50+ rokov 40% ľudí</a:t>
            </a: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" name="Graf 1"/>
          <p:cNvGraphicFramePr/>
          <p:nvPr>
            <p:extLst>
              <p:ext uri="{D42A27DB-BD31-4B8C-83A1-F6EECF244321}">
                <p14:modId xmlns:p14="http://schemas.microsoft.com/office/powerpoint/2010/main" val="595009638"/>
              </p:ext>
            </p:extLst>
          </p:nvPr>
        </p:nvGraphicFramePr>
        <p:xfrm>
          <a:off x="611560" y="4365104"/>
          <a:ext cx="7416824" cy="21760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009282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Je finančné rozhodovanie ťažké?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Veľmi. A frustrujúce. A menej je viac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268760"/>
            <a:ext cx="8496944" cy="518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Kto sa stresuje viac pri finančnom rozhodovaní?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q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Veková skupina 18-24 omnoho menej ako veková skupina 45-54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q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Ľudia so ZŠ vzdelaním omnoho menej ako ľudia s VŠ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q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Muži menej ako ženy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q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Výška príjmu rozhoduje málo</a:t>
            </a: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3" name="Graf 2"/>
          <p:cNvGraphicFramePr/>
          <p:nvPr>
            <p:extLst>
              <p:ext uri="{D42A27DB-BD31-4B8C-83A1-F6EECF244321}">
                <p14:modId xmlns:p14="http://schemas.microsoft.com/office/powerpoint/2010/main" val="3327787348"/>
              </p:ext>
            </p:extLst>
          </p:nvPr>
        </p:nvGraphicFramePr>
        <p:xfrm>
          <a:off x="539552" y="3068960"/>
          <a:ext cx="8064896" cy="31841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9197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Je veľký výber dobrý?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Pre väčšinu ľudí nie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3568" y="2105026"/>
            <a:ext cx="3528392" cy="36138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Keby </a:t>
            </a:r>
            <a:r>
              <a:rPr lang="sk-SK" sz="1600" b="1" kern="0" dirty="0">
                <a:solidFill>
                  <a:schemeClr val="tx2"/>
                </a:solidFill>
                <a:latin typeface="+mn-lt"/>
              </a:rPr>
              <a:t>ste sa rozhodovali o finančných ponukách, radšej by ste si </a:t>
            </a: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vyberali z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Arial" pitchFamily="34" charset="0"/>
              <a:buChar char="•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2 – 3 možností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Arial" pitchFamily="34" charset="0"/>
              <a:buChar char="•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4 – 5 možností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Arial" pitchFamily="34" charset="0"/>
              <a:buChar char="•"/>
              <a:defRPr/>
            </a:pPr>
            <a:r>
              <a:rPr lang="sk-SK" sz="1600" kern="0" dirty="0">
                <a:solidFill>
                  <a:schemeClr val="tx2"/>
                </a:solidFill>
                <a:latin typeface="+mn-lt"/>
              </a:rPr>
              <a:t>č</a:t>
            </a: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o najviac možností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Arial" pitchFamily="34" charset="0"/>
              <a:buChar char="•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Nevie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Arial" pitchFamily="34" charset="0"/>
              <a:buChar char="•"/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114300" lvl="1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Zaujímavé je, že počet možnosti vôbec nezávisí od veku, vzdelania, rodu či príjmu, Ide o čisto individuálny psychologický jav</a:t>
            </a: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.</a:t>
            </a:r>
            <a:endParaRPr lang="sk-SK" sz="1600" b="1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2328766003"/>
              </p:ext>
            </p:extLst>
          </p:nvPr>
        </p:nvGraphicFramePr>
        <p:xfrm>
          <a:off x="3958337" y="1988840"/>
          <a:ext cx="453650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12949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>
                <a:solidFill>
                  <a:srgbClr val="C00000"/>
                </a:solidFill>
              </a:rPr>
              <a:t>Zdroj príjmu na dôchodku</a:t>
            </a:r>
            <a:br>
              <a:rPr lang="sk-SK" sz="2400" b="1" dirty="0">
                <a:solidFill>
                  <a:srgbClr val="C00000"/>
                </a:solidFill>
              </a:rPr>
            </a:br>
            <a:r>
              <a:rPr lang="sk-SK" sz="1800" b="1" dirty="0">
                <a:solidFill>
                  <a:srgbClr val="000000"/>
                </a:solidFill>
              </a:rPr>
              <a:t>Čo si myslia Slováci o peniazoch v starobe</a:t>
            </a:r>
            <a:endParaRPr lang="sk-SK" sz="1800" b="1" dirty="0" smtClean="0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700808"/>
            <a:ext cx="8496944" cy="48965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Ženy</a:t>
            </a:r>
            <a:r>
              <a:rPr lang="sk-SK" sz="1600" b="1" kern="0" dirty="0">
                <a:solidFill>
                  <a:schemeClr val="tx2"/>
                </a:solidFill>
                <a:latin typeface="+mn-lt"/>
              </a:rPr>
              <a:t>:</a:t>
            </a:r>
            <a:r>
              <a:rPr lang="sk-SK" sz="1600" kern="0" dirty="0">
                <a:solidFill>
                  <a:schemeClr val="tx2"/>
                </a:solidFill>
                <a:latin typeface="+mn-lt"/>
              </a:rPr>
              <a:t> označili rodinu, prácu na dôchodku a sociálne dávky ako „dosť“ a „veľmi dôležité“ podstatne častejšie ako muži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Respondenti </a:t>
            </a:r>
            <a:r>
              <a:rPr lang="sk-SK" sz="1600" b="1" kern="0" dirty="0">
                <a:solidFill>
                  <a:schemeClr val="tx2"/>
                </a:solidFill>
                <a:latin typeface="+mn-lt"/>
              </a:rPr>
              <a:t>s maturitou alebo vysokou školou </a:t>
            </a:r>
            <a:r>
              <a:rPr lang="sk-SK" sz="1600" kern="0" dirty="0">
                <a:solidFill>
                  <a:schemeClr val="tx2"/>
                </a:solidFill>
                <a:latin typeface="+mn-lt"/>
              </a:rPr>
              <a:t>kládli väčší dôraz na dôchodky z prvého, druhého a tretieho piliera, vlastné úspory a rodinu, 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Respondenti </a:t>
            </a:r>
            <a:r>
              <a:rPr lang="sk-SK" sz="1600" b="1" kern="0" dirty="0">
                <a:solidFill>
                  <a:schemeClr val="tx2"/>
                </a:solidFill>
                <a:latin typeface="+mn-lt"/>
              </a:rPr>
              <a:t>z prvého a druhého príjmového </a:t>
            </a:r>
            <a:r>
              <a:rPr lang="sk-SK" sz="1600" b="1" kern="0" dirty="0" err="1">
                <a:solidFill>
                  <a:schemeClr val="tx2"/>
                </a:solidFill>
                <a:latin typeface="+mn-lt"/>
              </a:rPr>
              <a:t>kvartilu</a:t>
            </a:r>
            <a:r>
              <a:rPr lang="sk-SK" sz="1600" b="1" kern="0" dirty="0">
                <a:solidFill>
                  <a:schemeClr val="tx2"/>
                </a:solidFill>
                <a:latin typeface="+mn-lt"/>
              </a:rPr>
              <a:t> </a:t>
            </a:r>
            <a:r>
              <a:rPr lang="sk-SK" sz="1600" kern="0" dirty="0">
                <a:solidFill>
                  <a:schemeClr val="tx2"/>
                </a:solidFill>
                <a:latin typeface="+mn-lt"/>
              </a:rPr>
              <a:t>uvádzali dôchodky z prvého, druhého a tretieho piliera, vlastné úspory, prácu popri dôchodku.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3" name="Graf 2"/>
          <p:cNvGraphicFramePr/>
          <p:nvPr>
            <p:extLst>
              <p:ext uri="{D42A27DB-BD31-4B8C-83A1-F6EECF244321}">
                <p14:modId xmlns:p14="http://schemas.microsoft.com/office/powerpoint/2010/main" val="2055761477"/>
              </p:ext>
            </p:extLst>
          </p:nvPr>
        </p:nvGraphicFramePr>
        <p:xfrm>
          <a:off x="683568" y="1772816"/>
          <a:ext cx="763284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0180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r>
              <a:rPr lang="sk-SK" sz="2400" b="1" dirty="0" smtClean="0">
                <a:solidFill>
                  <a:srgbClr val="C00000"/>
                </a:solidFill>
              </a:rPr>
              <a:t>Plánovanie rodinných financií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600" b="1" dirty="0" smtClean="0">
                <a:solidFill>
                  <a:srgbClr val="000000"/>
                </a:solidFill>
              </a:rPr>
              <a:t>Kto vie uzatvárať účty</a:t>
            </a:r>
            <a:endParaRPr lang="sk-SK" sz="1600" b="1" dirty="0">
              <a:solidFill>
                <a:srgbClr val="000000"/>
              </a:solidFill>
            </a:endParaRP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340768"/>
            <a:ext cx="8496944" cy="518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Pravidlá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sporenia: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„Máte v domácností nejaké pravidlá sporenia?“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áno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, a sporíte pravidelne  = 28,4%,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sporíte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, keď vám to vyjde = 41,0%,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väčšinou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miniete všetko = 27,0%, </a:t>
            </a:r>
          </a:p>
          <a:p>
            <a:pPr marL="342900" indent="-342900">
              <a:buAutoNum type="alphaLcParenBoth"/>
            </a:pPr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Plánovanie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výdavkov: „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Na ako dlho si najčastejšie plánujete príjmy, výdavky a úspory vo vašej domácnosti?“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FontTx/>
              <a:buAutoNum type="alphaLcParenBoth"/>
            </a:pPr>
            <a:r>
              <a:rPr lang="sk-SK" sz="1600" dirty="0">
                <a:solidFill>
                  <a:srgbClr val="000000"/>
                </a:solidFill>
                <a:latin typeface="+mn-lt"/>
              </a:rPr>
              <a:t>vôbec neplánujú 15,2%.</a:t>
            </a: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do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jedného - dvoch mesiacov odo dneška = 45,3%,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zhruba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na jeden rok dopredu = 24,2%,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asi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na dva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a viac rokov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dopredu =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11,8%, </a:t>
            </a:r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Sporenie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verzus  spotreba: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„Čo by ste si vybrali, ak by vám bol ponúknutý nasledujúci finančný dar?“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100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euro vyplatené teraz na ruku = 77,6%,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110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euro vyplatené o rok = 17,5%,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4,9%.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Najviac sporia plánujú vzdelaní ľudia vo veku 50-65 rokov. Naopak, v rezervách je najlepšia generácia 65+, bez rozdielu vzdelania a pohlavia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100 euro na ruku preferujú najmä mladší  a menej vzdelaní respondenti</a:t>
            </a:r>
            <a:r>
              <a:rPr lang="sk-SK" sz="1600" kern="0" dirty="0">
                <a:solidFill>
                  <a:schemeClr val="tx2"/>
                </a:solidFill>
                <a:latin typeface="+mn-lt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9604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487487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Z čoho žije bežná domácnosť dôchodcu?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800" b="1" dirty="0" smtClean="0">
                <a:solidFill>
                  <a:srgbClr val="000000"/>
                </a:solidFill>
              </a:rPr>
              <a:t>Čo štát dá... a treba robiť ďalej....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84213" y="1737491"/>
            <a:ext cx="8064251" cy="460851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Priemerná domácnosť slovenského dôchodcu má ročný čistý príjem na jedného člena 4590 </a:t>
            </a:r>
            <a:r>
              <a:rPr lang="sk-SK" sz="1600" dirty="0" err="1" smtClean="0">
                <a:solidFill>
                  <a:schemeClr val="tx2"/>
                </a:solidFill>
                <a:latin typeface="+mn-lt"/>
              </a:rPr>
              <a:t>eúr</a:t>
            </a: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 (2011, mesačne 382 </a:t>
            </a:r>
            <a:r>
              <a:rPr lang="sk-SK" sz="1600" dirty="0" err="1" smtClean="0">
                <a:solidFill>
                  <a:schemeClr val="tx2"/>
                </a:solidFill>
                <a:latin typeface="+mn-lt"/>
              </a:rPr>
              <a:t>eúr</a:t>
            </a: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).</a:t>
            </a:r>
            <a:r>
              <a:rPr lang="sk-SK" sz="1600" dirty="0">
                <a:solidFill>
                  <a:schemeClr val="tx2"/>
                </a:solidFill>
              </a:rPr>
              <a:t> </a:t>
            </a:r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Hlavným zdrojom príjmu je štátny dôchodok</a:t>
            </a: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 a sociálne dávky</a:t>
            </a: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, plus pokračujúca práca. Slovenskí dôchodcovia robia, lebo musia. </a:t>
            </a: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Príjmy z úspor a kapitálu sú veľmi malé</a:t>
            </a: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Slovenskí dôchodcovia </a:t>
            </a: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minú vyše polovice dôchodku na tie najnutnejšie veci</a:t>
            </a: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. A ešte 11% usporia. Čo keby prišli zlé časy?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8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8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8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  <a:defRPr/>
            </a:pPr>
            <a:endParaRPr lang="sk-SK" sz="18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None/>
              <a:defRPr/>
            </a:pPr>
            <a:endParaRPr lang="sk-SK" sz="18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" name="Graf 1"/>
          <p:cNvGraphicFramePr/>
          <p:nvPr>
            <p:extLst>
              <p:ext uri="{D42A27DB-BD31-4B8C-83A1-F6EECF244321}">
                <p14:modId xmlns:p14="http://schemas.microsoft.com/office/powerpoint/2010/main" val="3646148423"/>
              </p:ext>
            </p:extLst>
          </p:nvPr>
        </p:nvGraphicFramePr>
        <p:xfrm>
          <a:off x="899592" y="3024085"/>
          <a:ext cx="4032448" cy="332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Graf 6"/>
          <p:cNvGraphicFramePr/>
          <p:nvPr>
            <p:extLst>
              <p:ext uri="{D42A27DB-BD31-4B8C-83A1-F6EECF244321}">
                <p14:modId xmlns:p14="http://schemas.microsoft.com/office/powerpoint/2010/main" val="2737829467"/>
              </p:ext>
            </p:extLst>
          </p:nvPr>
        </p:nvGraphicFramePr>
        <p:xfrm>
          <a:off x="4731358" y="3003042"/>
          <a:ext cx="3932392" cy="33281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695068" y="5990586"/>
            <a:ext cx="2951560" cy="28803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sk-SK" sz="1200" dirty="0">
                <a:solidFill>
                  <a:srgbClr val="000000"/>
                </a:solidFill>
                <a:latin typeface="+mn-lt"/>
              </a:rPr>
              <a:t>Zdroj: ŠÚSR, Štatistika rodinných účtov</a:t>
            </a:r>
          </a:p>
        </p:txBody>
      </p:sp>
    </p:spTree>
    <p:extLst>
      <p:ext uri="{BB962C8B-B14F-4D97-AF65-F5344CB8AC3E}">
        <p14:creationId xmlns:p14="http://schemas.microsoft.com/office/powerpoint/2010/main" val="289547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6072" y="260648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>
                <a:solidFill>
                  <a:srgbClr val="C00000"/>
                </a:solidFill>
              </a:rPr>
              <a:t>Zdroj finančných problémov</a:t>
            </a:r>
            <a:br>
              <a:rPr lang="sk-SK" sz="2400" b="1" dirty="0">
                <a:solidFill>
                  <a:srgbClr val="C00000"/>
                </a:solidFill>
              </a:rPr>
            </a:br>
            <a:r>
              <a:rPr lang="sk-SK" sz="1400" b="1" dirty="0" smtClean="0">
                <a:solidFill>
                  <a:srgbClr val="000000"/>
                </a:solidFill>
              </a:rPr>
              <a:t>„</a:t>
            </a:r>
            <a:r>
              <a:rPr lang="sk-SK" sz="1400" b="1" dirty="0">
                <a:solidFill>
                  <a:srgbClr val="000000"/>
                </a:solidFill>
              </a:rPr>
              <a:t>Čo myslíte, nakoľko prispejú nasledujúce dôvody k tomu, že sa ľudia dostanú do vážnych finančných problémov?“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700808"/>
            <a:ext cx="8496944" cy="489654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b="1" kern="0" dirty="0">
              <a:solidFill>
                <a:schemeClr val="tx2"/>
              </a:solidFill>
              <a:latin typeface="+mn-lt"/>
            </a:endParaRPr>
          </a:p>
          <a:p>
            <a:pPr marL="400050" lvl="1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Vo všeobecnosti  Slováci označujú za hlavný zdroj finančných problémov smolu v živote (ženy viac ako muži). Inak nie sú rozdiely z hľadiska veku , vzdelania a príjmu.</a:t>
            </a:r>
          </a:p>
          <a:p>
            <a:pPr marL="400050" lvl="1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Ako ďalšie faktory sa uvádzajú „nakupovanie na pôžičky a „nízky zárobok“</a:t>
            </a:r>
          </a:p>
          <a:p>
            <a:pPr marL="400050" lvl="1" indent="-2857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Málo respondentov je ochotných pripustiť nesprávne sporiace a plánovacie návyky.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buFont typeface="Wingdings" pitchFamily="2" charset="2"/>
              <a:buChar char="Ø"/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3" name="Graf 2"/>
          <p:cNvGraphicFramePr/>
          <p:nvPr>
            <p:extLst>
              <p:ext uri="{D42A27DB-BD31-4B8C-83A1-F6EECF244321}">
                <p14:modId xmlns:p14="http://schemas.microsoft.com/office/powerpoint/2010/main" val="3366158044"/>
              </p:ext>
            </p:extLst>
          </p:nvPr>
        </p:nvGraphicFramePr>
        <p:xfrm>
          <a:off x="683568" y="1772816"/>
          <a:ext cx="7632848" cy="31121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7092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r>
              <a:rPr lang="sk-SK" sz="2400" b="1" dirty="0" smtClean="0">
                <a:solidFill>
                  <a:srgbClr val="C00000"/>
                </a:solidFill>
              </a:rPr>
              <a:t>Prerozdeľovať alebo nie?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600" b="1" dirty="0" smtClean="0">
                <a:solidFill>
                  <a:srgbClr val="000000"/>
                </a:solidFill>
              </a:rPr>
              <a:t>Slováci </a:t>
            </a:r>
            <a:r>
              <a:rPr lang="sk-SK" sz="1600" b="1" dirty="0"/>
              <a:t>radi </a:t>
            </a:r>
            <a:r>
              <a:rPr lang="sk-SK" sz="1600" b="1" dirty="0" smtClean="0"/>
              <a:t>rozdeľujú </a:t>
            </a:r>
            <a:r>
              <a:rPr lang="sk-SK" sz="1600" b="1" dirty="0"/>
              <a:t>príjmy tých druhých</a:t>
            </a:r>
            <a:endParaRPr lang="sk-SK" sz="1600" b="1" dirty="0">
              <a:solidFill>
                <a:srgbClr val="000000"/>
              </a:solidFill>
            </a:endParaRP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484784"/>
            <a:ext cx="8496944" cy="475252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dirty="0">
                <a:solidFill>
                  <a:srgbClr val="000000"/>
                </a:solidFill>
                <a:latin typeface="+mn-lt"/>
              </a:rPr>
              <a:t>Veľa sa hovorí o tom, že ľudia s vyššími príjmami by mali prispievať na dôchodky ľudí s nižšími príjmami. Aký je váš názor na takúto solidaritu v štátnom dôchodku? Prosím označte jednu z nasledujúcich odpovedí, ktorá najviac vystihuje váš názor:</a:t>
            </a:r>
          </a:p>
          <a:p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Tendencie k rovnostárstvu sú veľké. Slováci radi rozdeľujú príjmy tých druhých.</a:t>
            </a: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7236557"/>
              </p:ext>
            </p:extLst>
          </p:nvPr>
        </p:nvGraphicFramePr>
        <p:xfrm>
          <a:off x="719572" y="2614032"/>
          <a:ext cx="7704856" cy="292608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{5940675A-B579-460E-94D1-54222C63F5DA}</a:tableStyleId>
              </a:tblPr>
              <a:tblGrid>
                <a:gridCol w="6840760"/>
                <a:gridCol w="864096"/>
              </a:tblGrid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Každý by mal dostať dôchodok presne podľa toho, koľko peňazí počas života odvedie do Sociálnej poisťovne. Nikto by nemal doplácať na dôchodok niekoho </a:t>
                      </a:r>
                      <a:r>
                        <a:rPr lang="sk-SK" sz="1600" dirty="0" smtClean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iného.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37,8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Myslím, že menej zarábajúcim by mal na dôchodok prispievať každý, kto má plat dvojnásobný ako priemer.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22,7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Myslím, že menej zarábajúcim by mal na dôchodok prispievať každý, kto má plat o polovicu vyšší ako priemer.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10,1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Myslím, že menej zarábajúcim by mal na dôchodok prispievať každý, kto má plat o štvrtinu vyšší ako priemer.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3,1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Štátny dôchodok by mal byť pre všetkých rovnaký, bez ohľadu na to, koľko človek do Sociálnej poisťovne odvedie. Jesť musia všetci a solidarita je prvoradá.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16,2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nevie</a:t>
                      </a:r>
                      <a:endParaRPr lang="sk-SK" sz="1600" b="0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chemeClr val="tx2">
                              <a:lumMod val="95000"/>
                              <a:lumOff val="5000"/>
                            </a:schemeClr>
                          </a:solidFill>
                          <a:effectLst/>
                        </a:rPr>
                        <a:t>10,1</a:t>
                      </a:r>
                      <a:endParaRPr lang="sk-SK" sz="1400" b="1" dirty="0">
                        <a:solidFill>
                          <a:schemeClr val="tx2">
                            <a:lumMod val="95000"/>
                            <a:lumOff val="5000"/>
                          </a:schemeClr>
                        </a:solidFill>
                        <a:effectLst/>
                        <a:latin typeface="Arial Narro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7622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260649"/>
            <a:ext cx="8534400" cy="1008112"/>
          </a:xfrm>
        </p:spPr>
        <p:txBody>
          <a:bodyPr/>
          <a:lstStyle/>
          <a:p>
            <a:r>
              <a:rPr lang="sk-SK" sz="2400" b="1" dirty="0" smtClean="0">
                <a:solidFill>
                  <a:srgbClr val="C00000"/>
                </a:solidFill>
              </a:rPr>
              <a:t>Sporenie na dôchodok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600" b="1" dirty="0" smtClean="0">
                <a:solidFill>
                  <a:srgbClr val="000000"/>
                </a:solidFill>
              </a:rPr>
              <a:t>ekonomické</a:t>
            </a:r>
            <a:r>
              <a:rPr lang="sk-SK" sz="1600" b="1" dirty="0">
                <a:solidFill>
                  <a:srgbClr val="000000"/>
                </a:solidFill>
              </a:rPr>
              <a:t>, </a:t>
            </a:r>
            <a:r>
              <a:rPr lang="sk-SK" sz="1600" b="1" dirty="0" smtClean="0">
                <a:solidFill>
                  <a:srgbClr val="000000"/>
                </a:solidFill>
              </a:rPr>
              <a:t>sociálne, biologické </a:t>
            </a:r>
            <a:r>
              <a:rPr lang="sk-SK" sz="1600" b="1" dirty="0">
                <a:solidFill>
                  <a:srgbClr val="000000"/>
                </a:solidFill>
              </a:rPr>
              <a:t>a </a:t>
            </a:r>
            <a:r>
              <a:rPr lang="sk-SK" sz="1600" b="1" dirty="0" smtClean="0">
                <a:solidFill>
                  <a:srgbClr val="000000"/>
                </a:solidFill>
              </a:rPr>
              <a:t>psychologické faktory</a:t>
            </a:r>
            <a:endParaRPr lang="sk-SK" sz="1600" b="1" dirty="0">
              <a:solidFill>
                <a:srgbClr val="000000"/>
              </a:solidFill>
            </a:endParaRP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1560" y="1371317"/>
            <a:ext cx="7632848" cy="493800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indent="457200"/>
            <a:r>
              <a:rPr lang="sk-SK" sz="1800" b="1" dirty="0" smtClean="0">
                <a:solidFill>
                  <a:srgbClr val="000000"/>
                </a:solidFill>
                <a:latin typeface="+mn-lt"/>
              </a:rPr>
              <a:t>Faktorová a regresná analýza:</a:t>
            </a:r>
            <a:r>
              <a:rPr lang="sk-SK" sz="1800" dirty="0">
                <a:solidFill>
                  <a:srgbClr val="000000"/>
                </a:solidFill>
                <a:latin typeface="+mn-lt"/>
              </a:rPr>
              <a:t> </a:t>
            </a:r>
            <a:endParaRPr lang="sk-SK" sz="1800" dirty="0" smtClean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závisle premenná – percento usporených peňazí z mesačného príjmu</a:t>
            </a:r>
          </a:p>
          <a:p>
            <a:pPr indent="457200"/>
            <a:endParaRPr lang="sk-SK" sz="1800" dirty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sk-SK" sz="1800" b="1" dirty="0" smtClean="0">
                <a:solidFill>
                  <a:srgbClr val="000000"/>
                </a:solidFill>
                <a:latin typeface="+mn-lt"/>
              </a:rPr>
              <a:t>Ekonomické a sociálne faktory: 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Príjem zo zamestnania a/alebo podnikania</a:t>
            </a:r>
            <a:endParaRPr lang="sk-SK" sz="1800" dirty="0">
              <a:solidFill>
                <a:srgbClr val="000000"/>
              </a:solidFill>
              <a:latin typeface="+mn-lt"/>
            </a:endParaRP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Vzdelanie (maturita a VŠ), </a:t>
            </a:r>
          </a:p>
          <a:p>
            <a:pPr indent="457200"/>
            <a:endParaRPr lang="sk-SK" sz="1800" dirty="0" smtClean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sk-SK" sz="1800" b="1" dirty="0" smtClean="0">
                <a:solidFill>
                  <a:srgbClr val="000000"/>
                </a:solidFill>
                <a:latin typeface="+mn-lt"/>
              </a:rPr>
              <a:t>Biologické faktory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Vek 50-65 rokov</a:t>
            </a:r>
          </a:p>
          <a:p>
            <a:pPr marL="285750" indent="457200">
              <a:buFont typeface="Wingdings" pitchFamily="2" charset="2"/>
              <a:buChar char="Ø"/>
            </a:pPr>
            <a:endParaRPr lang="sk-SK" sz="1800" dirty="0">
              <a:solidFill>
                <a:srgbClr val="000000"/>
              </a:solidFill>
              <a:latin typeface="+mn-lt"/>
            </a:endParaRPr>
          </a:p>
          <a:p>
            <a:pPr indent="457200"/>
            <a:r>
              <a:rPr lang="sk-SK" sz="1800" b="1" dirty="0" smtClean="0">
                <a:solidFill>
                  <a:srgbClr val="000000"/>
                </a:solidFill>
                <a:latin typeface="+mn-lt"/>
              </a:rPr>
              <a:t>Psychologické faktory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>
                <a:solidFill>
                  <a:srgbClr val="000000"/>
                </a:solidFill>
                <a:latin typeface="+mn-lt"/>
              </a:rPr>
              <a:t>Rozmýšľanie o životnej úrovni na dôchodku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Schopnosť plánovať rodinné financie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Návyk sporiť a nevytvárať dlhy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Aktívne rozhodovanie a rodinnom rozpočte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Nižšia úroveň stresu pri finančnom rozhodovaní</a:t>
            </a:r>
          </a:p>
          <a:p>
            <a:pPr marL="285750" indent="457200">
              <a:buFont typeface="Wingdings" pitchFamily="2" charset="2"/>
              <a:buChar char="Ø"/>
            </a:pPr>
            <a:r>
              <a:rPr lang="sk-SK" sz="1800" dirty="0">
                <a:solidFill>
                  <a:srgbClr val="000000"/>
                </a:solidFill>
                <a:latin typeface="+mn-lt"/>
              </a:rPr>
              <a:t>Aktívne vyhľadávanie informácií (používania internetu)</a:t>
            </a:r>
          </a:p>
          <a:p>
            <a:pPr indent="457200"/>
            <a:endParaRPr lang="sk-SK" sz="18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18510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Čo je finančná gramotnosť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 ako sa zisťuje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700808"/>
            <a:ext cx="8496944" cy="48245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endParaRPr lang="sk-SK" sz="1800" dirty="0" smtClean="0">
              <a:solidFill>
                <a:srgbClr val="000000"/>
              </a:solidFill>
              <a:latin typeface="+mn-lt"/>
            </a:endParaRPr>
          </a:p>
          <a:p>
            <a:pPr algn="ctr"/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OECD</a:t>
            </a:r>
            <a:r>
              <a:rPr lang="sk-SK" sz="1800" dirty="0">
                <a:solidFill>
                  <a:srgbClr val="000000"/>
                </a:solidFill>
                <a:latin typeface="+mn-lt"/>
              </a:rPr>
              <a:t>/ INFE (2011): </a:t>
            </a: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„</a:t>
            </a:r>
            <a:r>
              <a:rPr lang="sk-SK" sz="1800" i="1" dirty="0" smtClean="0">
                <a:solidFill>
                  <a:srgbClr val="000000"/>
                </a:solidFill>
                <a:latin typeface="+mn-lt"/>
              </a:rPr>
              <a:t>Finančná gramotnosť je kombinácia </a:t>
            </a:r>
            <a:r>
              <a:rPr lang="sk-SK" sz="1800" i="1" dirty="0">
                <a:solidFill>
                  <a:srgbClr val="000000"/>
                </a:solidFill>
                <a:latin typeface="+mn-lt"/>
              </a:rPr>
              <a:t>porozumenia, vedomostí, schopností, postojov a vzorov správania nevyhnutných na prijímanie správnych finančných rozhodnutí a v konečnom dôsledku aj na dosiahnutie osobnej finančnej pohody</a:t>
            </a:r>
            <a:r>
              <a:rPr lang="sk-SK" sz="1800" dirty="0" smtClean="0">
                <a:solidFill>
                  <a:srgbClr val="000000"/>
                </a:solidFill>
                <a:latin typeface="+mn-lt"/>
              </a:rPr>
              <a:t>“.</a:t>
            </a:r>
          </a:p>
          <a:p>
            <a:pPr algn="just"/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Dizajn prieskumov finančnej gramotnosti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Prieskum má obsahovať otázky zamerané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na úroveň vedomostí, postojov a vzorov správania, pričom otázky na tieto témy by sa mali klásť viacerými spôsobmi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Prieskum sa musí vykonať na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základe osobných rozhovorov anketárov s participantmi. Anketári by mali participantom otázky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čítať (internetové a telefonické prieskumy sú nevhodné, lebo vylučujú niektoré sociálno-demografické skupiny a poskytujú zavádzajúce odpovede).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Otázky by mali byť medzinárodne porovnateľné a súčasne reflektovať sociálne a ekonomické osobitosti danej krajiny.</a:t>
            </a:r>
          </a:p>
          <a:p>
            <a:pPr marL="342900" indent="-342900" algn="just">
              <a:buFont typeface="Wingdings" pitchFamily="2" charset="2"/>
              <a:buChar char="v"/>
            </a:pPr>
            <a:r>
              <a:rPr lang="sk-SK" sz="1600" dirty="0">
                <a:solidFill>
                  <a:srgbClr val="000000"/>
                </a:solidFill>
                <a:latin typeface="+mn-lt"/>
              </a:rPr>
              <a:t>Otázky v prieskume musia byť formulované tak, aby sa k nim vedeli vyjadriť ľudia z rôznych príjmových vrstiev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 algn="just">
              <a:buFont typeface="Wingdings" pitchFamily="2" charset="2"/>
              <a:buChar char="v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Prieskum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by mal byť reprezentatívny vzhľadom na veľkosť a sociálno-demografickú štruktúru populácie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krajiny.</a:t>
            </a:r>
          </a:p>
          <a:p>
            <a:pPr marL="342900" indent="-342900" algn="just">
              <a:buFont typeface="Wingdings" pitchFamily="2" charset="2"/>
              <a:buChar char="v"/>
            </a:pP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algn="just"/>
            <a:r>
              <a:rPr lang="sk-SK" dirty="0" smtClean="0">
                <a:solidFill>
                  <a:srgbClr val="000000"/>
                </a:solidFill>
                <a:latin typeface="+mn-lt"/>
              </a:rPr>
              <a:t>Prognostický ústav a Ústav experimentálnej psychológie, Agentúra </a:t>
            </a:r>
            <a:r>
              <a:rPr lang="sk-SK" dirty="0" err="1" smtClean="0">
                <a:solidFill>
                  <a:srgbClr val="000000"/>
                </a:solidFill>
                <a:latin typeface="+mn-lt"/>
              </a:rPr>
              <a:t>Focus</a:t>
            </a:r>
            <a:r>
              <a:rPr lang="sk-SK" dirty="0" smtClean="0">
                <a:solidFill>
                  <a:srgbClr val="000000"/>
                </a:solidFill>
                <a:latin typeface="+mn-lt"/>
              </a:rPr>
              <a:t>, 1014 respondentov August 2012</a:t>
            </a:r>
            <a:endParaRPr lang="sk-SK" dirty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776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Základná finančná gramotnosť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tri oriešky pre Popolušku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95537" y="1700808"/>
            <a:ext cx="8136904" cy="48245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Inflácia</a:t>
            </a:r>
            <a:r>
              <a:rPr lang="sk-SK" sz="1600" b="1" dirty="0">
                <a:solidFill>
                  <a:schemeClr val="tx2"/>
                </a:solidFill>
                <a:latin typeface="+mn-lt"/>
              </a:rPr>
              <a:t>: 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„Predstavte si, že máte sporiaci účet, a že úroková miera na vašom sporiacom účte je 1% a inflácia je 2%. Po jednom roku si za vložené peniaze a úroky kúpite“: (a) viac ako dnes = 3,8%, (b) presne rovnako ako dnes = 14,5%, </a:t>
            </a:r>
            <a:r>
              <a:rPr lang="sk-SK" sz="1600" b="1" i="1" dirty="0">
                <a:solidFill>
                  <a:schemeClr val="tx2"/>
                </a:solidFill>
                <a:latin typeface="+mn-lt"/>
              </a:rPr>
              <a:t>(c) menej ako dnes = 66,4%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, (d) nevie = 15,2%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Zložené </a:t>
            </a:r>
            <a:r>
              <a:rPr lang="sk-SK" sz="1600" b="1" dirty="0">
                <a:solidFill>
                  <a:schemeClr val="tx2"/>
                </a:solidFill>
                <a:latin typeface="+mn-lt"/>
              </a:rPr>
              <a:t>úrokovanie: 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„Predstavte si, že máte sporiaci účet a na ňom máte 1000 eur a ročná úroková miera je 2%. Po piatich rokoch budete mať na účte“: </a:t>
            </a:r>
            <a:r>
              <a:rPr lang="sk-SK" sz="1600" b="1" i="1" dirty="0">
                <a:solidFill>
                  <a:schemeClr val="tx2"/>
                </a:solidFill>
                <a:latin typeface="+mn-lt"/>
              </a:rPr>
              <a:t>(a) viac ako 1020 eur = 50,9%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, (b) presne 1020 eur 22,7%, (c) menej ako 1020 eur = 10,5%, (d) nevie = 15,9%. 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dirty="0" smtClean="0">
                <a:solidFill>
                  <a:schemeClr val="tx2"/>
                </a:solidFill>
                <a:latin typeface="+mn-lt"/>
              </a:rPr>
              <a:t>Diverzifikácia</a:t>
            </a:r>
            <a:r>
              <a:rPr lang="sk-SK" sz="1600" b="1" dirty="0">
                <a:solidFill>
                  <a:schemeClr val="tx2"/>
                </a:solidFill>
                <a:latin typeface="+mn-lt"/>
              </a:rPr>
              <a:t>: 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„Uloženie peňazí do jednej investície zvyčajne prináša bezpečnejší výnos ako uloženie peňazí do viacerých investícií“. Je tento výrok, podľa vás, nesprávny alebo správny? </a:t>
            </a:r>
            <a:r>
              <a:rPr lang="sk-SK" sz="1600" b="1" i="1" dirty="0">
                <a:solidFill>
                  <a:schemeClr val="tx2"/>
                </a:solidFill>
                <a:latin typeface="+mn-lt"/>
              </a:rPr>
              <a:t>(a) nesprávny = 60,8%</a:t>
            </a:r>
            <a:r>
              <a:rPr lang="sk-SK" sz="1600" dirty="0">
                <a:solidFill>
                  <a:schemeClr val="tx2"/>
                </a:solidFill>
                <a:latin typeface="+mn-lt"/>
              </a:rPr>
              <a:t>, (b) správny = 21,5%, (c) nevie = 17,7%.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1786029"/>
              </p:ext>
            </p:extLst>
          </p:nvPr>
        </p:nvGraphicFramePr>
        <p:xfrm>
          <a:off x="539548" y="4293096"/>
          <a:ext cx="7848875" cy="19442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41539"/>
                <a:gridCol w="550912"/>
                <a:gridCol w="681282"/>
                <a:gridCol w="679714"/>
                <a:gridCol w="679714"/>
                <a:gridCol w="679714"/>
                <a:gridCol w="679714"/>
                <a:gridCol w="679714"/>
                <a:gridCol w="676572"/>
              </a:tblGrid>
              <a:tr h="360040">
                <a:tc>
                  <a:txBody>
                    <a:bodyPr/>
                    <a:lstStyle/>
                    <a:p>
                      <a:pPr indent="0">
                        <a:lnSpc>
                          <a:spcPct val="100000"/>
                        </a:lnSpc>
                        <a:spcBef>
                          <a:spcPts val="0"/>
                        </a:spcBef>
                      </a:pP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SK</a:t>
                      </a:r>
                      <a:endParaRPr lang="sk-SK" sz="1600" baseline="0" dirty="0">
                        <a:solidFill>
                          <a:srgbClr val="CC33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USA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NT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IT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DE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JP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RU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Inflácia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68,2</a:t>
                      </a:r>
                      <a:endParaRPr lang="sk-SK" sz="1600" b="1" baseline="0" dirty="0">
                        <a:solidFill>
                          <a:srgbClr val="CC33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64,0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75,9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44,6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77,8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65,8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58,8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53,9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Zložené úrokovanie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53,0</a:t>
                      </a:r>
                      <a:endParaRPr lang="sk-SK" sz="1600" b="1" baseline="0" dirty="0">
                        <a:solidFill>
                          <a:srgbClr val="CC33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65,0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85,5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65,4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83,3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40,2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71,3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39,0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Diverzifikácia aktív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61,4</a:t>
                      </a:r>
                      <a:endParaRPr lang="sk-SK" sz="1600" b="1" baseline="0" dirty="0">
                        <a:solidFill>
                          <a:srgbClr val="CC33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52,0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53,3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59,2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66,9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74,4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39,4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14,7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  <a:tr h="360040">
                <a:tc>
                  <a:txBody>
                    <a:bodyPr/>
                    <a:lstStyle/>
                    <a:p>
                      <a:pPr indent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Všetky 3 odpovede správne</a:t>
                      </a:r>
                      <a:endParaRPr lang="sk-SK" sz="1600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CC3300"/>
                          </a:solidFill>
                          <a:effectLst/>
                          <a:latin typeface="+mn-lt"/>
                        </a:rPr>
                        <a:t>31,4</a:t>
                      </a:r>
                      <a:endParaRPr lang="sk-SK" sz="1600" b="1" baseline="0" dirty="0">
                        <a:solidFill>
                          <a:srgbClr val="CC33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30,0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46,2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28,3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56,8</a:t>
                      </a:r>
                      <a:endParaRPr lang="sk-SK" sz="1600" b="1" baseline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26,7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26,9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sk-SK" sz="1600" b="1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3,4</a:t>
                      </a:r>
                      <a:endParaRPr lang="sk-SK" sz="1600" b="1" baseline="0" dirty="0">
                        <a:solidFill>
                          <a:srgbClr val="000000"/>
                        </a:solidFill>
                        <a:effectLst/>
                        <a:latin typeface="+mn-lt"/>
                        <a:ea typeface="Times New Roman"/>
                      </a:endParaRPr>
                    </a:p>
                  </a:txBody>
                  <a:tcPr marL="44450" marR="4445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3571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997297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Majú Slováci peniaze? A kde?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1800" b="1" dirty="0" smtClean="0">
                <a:solidFill>
                  <a:srgbClr val="000000"/>
                </a:solidFill>
              </a:rPr>
              <a:t>máme málo peňazí a sú zle uložené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9" y="1700808"/>
            <a:ext cx="8424936" cy="48245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ctr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dirty="0" smtClean="0">
                <a:solidFill>
                  <a:schemeClr val="tx2"/>
                </a:solidFill>
                <a:latin typeface="+mn-lt"/>
              </a:rPr>
              <a:t>Priemerný Slovák má cca 7-krát menej úspor ako priemerný občan Eurozóny.</a:t>
            </a:r>
          </a:p>
          <a:p>
            <a:pPr marL="438150" lvl="1" indent="-323850" algn="ctr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Dve tretiny</a:t>
            </a:r>
            <a:r>
              <a:rPr lang="sk-SK" sz="1600" kern="0" dirty="0">
                <a:solidFill>
                  <a:schemeClr val="tx2"/>
                </a:solidFill>
                <a:latin typeface="+mn-lt"/>
              </a:rPr>
              <a:t> </a:t>
            </a:r>
            <a:r>
              <a:rPr lang="sk-SK" sz="1600" kern="0" dirty="0" smtClean="0">
                <a:solidFill>
                  <a:schemeClr val="tx2"/>
                </a:solidFill>
                <a:latin typeface="+mn-lt"/>
              </a:rPr>
              <a:t>majetku sú v obežive a vkladoch, t.j. málo výnosných aktívach</a:t>
            </a:r>
            <a:r>
              <a:rPr lang="sk-SK" sz="1800" kern="0" dirty="0" smtClean="0">
                <a:solidFill>
                  <a:schemeClr val="tx2"/>
                </a:solidFill>
                <a:latin typeface="+mn-lt"/>
              </a:rPr>
              <a:t>.</a:t>
            </a: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8632012"/>
              </p:ext>
            </p:extLst>
          </p:nvPr>
        </p:nvGraphicFramePr>
        <p:xfrm>
          <a:off x="539553" y="2348880"/>
          <a:ext cx="8194436" cy="4206240"/>
        </p:xfrm>
        <a:graphic>
          <a:graphicData uri="http://schemas.openxmlformats.org/drawingml/2006/table">
            <a:tbl>
              <a:tblPr firstRow="1" firstCol="1" bandRow="1">
                <a:tableStyleId>{69012ECD-51FC-41F1-AA8D-1B2483CD663E}</a:tableStyleId>
              </a:tblPr>
              <a:tblGrid>
                <a:gridCol w="5760639"/>
                <a:gridCol w="1134007"/>
                <a:gridCol w="1299790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Štruktúra</a:t>
                      </a:r>
                      <a:r>
                        <a:rPr lang="sk-SK" sz="1600" baseline="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 aktív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Eurozóna 2011-Q4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Slovensko 2011-Q4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Obeživo a vklady spolu, v tom: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36,1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64,8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0" i="1" dirty="0">
                          <a:effectLst/>
                        </a:rPr>
                        <a:t>   obeživo</a:t>
                      </a:r>
                      <a:endParaRPr lang="sk-SK" sz="1600" b="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3,3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9,9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0" i="1" dirty="0">
                          <a:effectLst/>
                        </a:rPr>
                        <a:t>   vklady</a:t>
                      </a:r>
                      <a:endParaRPr lang="sk-SK" sz="1600" b="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32,8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54,9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Cenné papiere okrem akcií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7,5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2,0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Úvery/pôžičky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0,4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0,4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Akcie a ostatné podiely spolu, v tom: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21,4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5,9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0" i="1" dirty="0">
                          <a:effectLst/>
                        </a:rPr>
                        <a:t>   akcie okrem akcií podielových fondov </a:t>
                      </a:r>
                      <a:endParaRPr lang="sk-SK" sz="1600" b="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14,8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>
                          <a:effectLst/>
                        </a:rPr>
                        <a:t>0,3</a:t>
                      </a:r>
                      <a:endParaRPr lang="sk-SK" sz="1600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0" i="1" dirty="0">
                          <a:effectLst/>
                        </a:rPr>
                        <a:t>   akcie podielových fondov</a:t>
                      </a:r>
                      <a:endParaRPr lang="sk-SK" sz="1600" b="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5,7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>
                          <a:effectLst/>
                        </a:rPr>
                        <a:t>4,9</a:t>
                      </a:r>
                      <a:endParaRPr lang="sk-SK" sz="1600" i="1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0" i="1" dirty="0">
                          <a:effectLst/>
                        </a:rPr>
                        <a:t>   podielové listy podielových fondov peňažného trhu</a:t>
                      </a:r>
                      <a:endParaRPr lang="sk-SK" sz="1600" b="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0,9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i="1" dirty="0">
                          <a:effectLst/>
                        </a:rPr>
                        <a:t>0,7</a:t>
                      </a:r>
                      <a:endParaRPr lang="sk-SK" sz="1600" i="1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Poistno-technické rezervy, vrátane dôchodkových fondov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31,3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21,0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Ostatné pohľadávky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3,3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>
                          <a:effectLst/>
                        </a:rPr>
                        <a:t>5,9</a:t>
                      </a:r>
                      <a:endParaRPr lang="sk-SK" sz="16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Finančné aktíva spolu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100,0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dirty="0">
                          <a:effectLst/>
                        </a:rPr>
                        <a:t>100,0</a:t>
                      </a:r>
                      <a:endParaRPr lang="sk-SK" sz="16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k-SK" sz="1600" dirty="0" smtClean="0">
                          <a:effectLst/>
                        </a:rPr>
                        <a:t>Finančné aktíva EUR na obyvateľa</a:t>
                      </a:r>
                      <a:endParaRPr lang="sk-SK" sz="1600" dirty="0" smtClean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56 841</a:t>
                      </a:r>
                      <a:endParaRPr lang="sk-SK" sz="1600" b="1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k-SK" sz="1600" b="1" dirty="0" smtClean="0">
                          <a:effectLst/>
                          <a:latin typeface="+mn-lt"/>
                          <a:ea typeface="Calibri"/>
                          <a:cs typeface="Arial"/>
                        </a:rPr>
                        <a:t>8 474</a:t>
                      </a:r>
                      <a:endParaRPr lang="sk-SK" sz="1600" b="1" dirty="0">
                        <a:effectLst/>
                        <a:latin typeface="+mn-lt"/>
                        <a:ea typeface="Calibri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5162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Vyššia finančná gramotnosť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komplexné finančné produkty</a:t>
            </a: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0" y="20812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611560" y="2060848"/>
            <a:ext cx="7776864" cy="388843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Komplexný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finančný produkt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: „Predstavte si, že vám banky ponúkajú uložiť si 3 000 eur na 10 rokov. Ktorú z týchto dvoch ponúk by ste si zvolili?“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ponuku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1: vstupný poplatok 0,3%; priemerný výnos za 1 rok 3,0%; výstupný poplatok 0,5%; = 55,3%,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ponuku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2: vstupný poplatok 1,0%; priemerný výnos za 1 rok 3,3%; výstupný poplatok 1,0%; = 24,2%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, (c) nevie = 20,5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%.</a:t>
            </a:r>
          </a:p>
          <a:p>
            <a:endParaRPr lang="sk-SK" sz="1600" b="1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Hypotéka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: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 „Predstavte si, že vám banka dá hypotéku 50 000 eur. Ak bude hypotéka daná na 15 rokov, mesačné splátky budú vyššie ako pri 30-ročnej hypotéke. Celkový zaplatený úrok počas trvania 15-ročnej hypotéky bude podľa vás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vyšší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ako pri 30-ročnej hypotéke = 14,6%,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presne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rovnaký ako pri 30-ročnej hypotéke = 19,8%, alebo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 </a:t>
            </a:r>
            <a:endParaRPr lang="sk-SK" sz="1600" b="1" i="1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nižší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ako pri 30-ročnej hypotéke = 45,8%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, nevie = 19,8%.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0179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Vyššia finančná gramotnosť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prvý pilier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700808"/>
            <a:ext cx="8496944" cy="482453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Príspevky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do 1. piliera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: „Podľa vás, kto odvádza príspevky do I. (prvého) dôchodkového piliera v Sociálnej poisťovni, z ktorého sa vyplácajú starobné dôchodky?“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len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zamestnane =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13,1</a:t>
            </a: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len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zamestnávateľ = 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9,1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aj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zamestnanec, aj zamestnávateľ = 65,0</a:t>
            </a: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%,</a:t>
            </a: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prispieva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do neho len štát = 2,6%,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10,2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%.</a:t>
            </a:r>
          </a:p>
          <a:p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Výška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dôchodku zo Soc. poisťovne: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„Čo je podľa vás najdôležitejšie pri výpočte starobného dôchodku zo Sociálnej poisťovne?“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celkový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počet rokov dôchodkového poistenia a príjem poistenca za posledných 5 rokov pred odchodom do dôchodku = 20,8%,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či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bol niekto dôchodkovo poistený aspoň 15 rokov a aký mal príjem za posledných 5 rokov pred odchodom do dôchodku = 28,9%,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celkový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počet rokov dôchodkového poistenia a príjem poistenca za všetky roky poistenia = 37,2%, </a:t>
            </a:r>
            <a:endParaRPr lang="sk-SK" sz="1600" b="1" i="1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13,1%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3901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Vyššia finančná gramotnosť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druhý pilier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484784"/>
            <a:ext cx="8496944" cy="518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Dôchodok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z 2. piliera: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Podľa vás, odkiaľ budú dostávať starobný dôchodok tí, ktorí si sporia na dôchodok v II. (druhom) pilieri?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len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z úspor v dôchodkovej správcovskej spoločnosti = 14,4%,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zo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Sociálnej poisťovne a z úspor v dôchodkovej správcovskej spoločnosti 66,5%, </a:t>
            </a:r>
            <a:endParaRPr lang="sk-SK" sz="1600" b="1" i="1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len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zo Sociálnej poisťovne = 5,5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%,</a:t>
            </a: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13,6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%.</a:t>
            </a:r>
          </a:p>
          <a:p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Výnosy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v 2. pilieri: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„Podľa vás, od čoho predovšetkým, najviac závisia výnosy v druhom pilieri dôchodkového sporenia?“ Závisia predovšetkým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od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šikovnosti a profesionálnej zručnosti manažéra fondu = 14,2%,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od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toho, ako ich nastaví konkrétna dôchodcovská správcovská spoločnosť = 32,9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%.</a:t>
            </a: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od 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dĺžky sporenia a typu investícií, v ktorých sú úspory uložené = 37,1%, </a:t>
            </a:r>
            <a:endParaRPr lang="sk-SK" sz="1600" b="1" i="1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15,8</a:t>
            </a: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%.</a:t>
            </a:r>
          </a:p>
          <a:p>
            <a:endParaRPr lang="sk-SK" sz="1600" dirty="0">
              <a:solidFill>
                <a:srgbClr val="000000"/>
              </a:solidFill>
              <a:latin typeface="+mn-lt"/>
            </a:endParaRPr>
          </a:p>
          <a:p>
            <a:r>
              <a:rPr lang="sk-SK" sz="1600" b="1" dirty="0" smtClean="0">
                <a:solidFill>
                  <a:srgbClr val="000000"/>
                </a:solidFill>
                <a:latin typeface="+mn-lt"/>
              </a:rPr>
              <a:t>Garantovaný </a:t>
            </a:r>
            <a:r>
              <a:rPr lang="sk-SK" sz="1600" b="1" dirty="0">
                <a:solidFill>
                  <a:srgbClr val="000000"/>
                </a:solidFill>
                <a:latin typeface="+mn-lt"/>
              </a:rPr>
              <a:t>fond: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„Čo podľa vás v zásade garantuje takzvaný Garantovaný fond v druhom pilieri dôchodkového sporenia?“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garantuje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minimálnu výšku dôchodku po odchode do dôchodku = 14,9%,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garantuje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pevný výnos každý rok na úrovni výnosu vkladu v banke = 23,2%,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b="1" i="1" dirty="0" smtClean="0">
                <a:solidFill>
                  <a:srgbClr val="000000"/>
                </a:solidFill>
                <a:latin typeface="+mn-lt"/>
              </a:rPr>
              <a:t>garantuje</a:t>
            </a:r>
            <a:r>
              <a:rPr lang="sk-SK" sz="1600" b="1" i="1" dirty="0">
                <a:solidFill>
                  <a:srgbClr val="000000"/>
                </a:solidFill>
                <a:latin typeface="+mn-lt"/>
              </a:rPr>
              <a:t>, že na sporiacom účte má sporiteľ aspoň toľko, koľko tam vložil = 34,2%, </a:t>
            </a:r>
            <a:endParaRPr lang="sk-SK" sz="1600" b="1" i="1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garantuje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, že sporiteľ sporí bez poplatkov = 2,1%, </a:t>
            </a:r>
            <a:endParaRPr lang="sk-SK" sz="1600" dirty="0" smtClean="0">
              <a:solidFill>
                <a:srgbClr val="000000"/>
              </a:solidFill>
              <a:latin typeface="+mn-lt"/>
            </a:endParaRPr>
          </a:p>
          <a:p>
            <a:pPr marL="342900" indent="-342900">
              <a:buAutoNum type="alphaLcParenBoth"/>
            </a:pPr>
            <a:r>
              <a:rPr lang="sk-SK" sz="1600" dirty="0" smtClean="0">
                <a:solidFill>
                  <a:srgbClr val="000000"/>
                </a:solidFill>
                <a:latin typeface="+mn-lt"/>
              </a:rPr>
              <a:t>nevie </a:t>
            </a:r>
            <a:r>
              <a:rPr lang="sk-SK" sz="1600" dirty="0">
                <a:solidFill>
                  <a:srgbClr val="000000"/>
                </a:solidFill>
                <a:latin typeface="+mn-lt"/>
              </a:rPr>
              <a:t>= 25,5%.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 smtClean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kern="0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72510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28587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Kto je finančne (ne)gramotný?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/>
              <a:t>v</a:t>
            </a:r>
            <a:r>
              <a:rPr lang="sk-SK" sz="2000" b="1" dirty="0" smtClean="0"/>
              <a:t>ek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67544" y="1772816"/>
            <a:ext cx="8136904" cy="424847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endParaRPr lang="sk-SK" sz="1600" dirty="0">
              <a:solidFill>
                <a:schemeClr val="tx2"/>
              </a:solidFill>
              <a:latin typeface="+mn-lt"/>
            </a:endParaRP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Veľký skok medzi vekovou skupinou 50-65 a 65+ rokov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Logicko-matematické schopnosti klesajú s vekom</a:t>
            </a:r>
            <a:endParaRPr lang="sk-SK" sz="1600" b="1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2" name="Tabuľ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275184"/>
              </p:ext>
            </p:extLst>
          </p:nvPr>
        </p:nvGraphicFramePr>
        <p:xfrm>
          <a:off x="683568" y="2807176"/>
          <a:ext cx="7560840" cy="2926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240360"/>
                <a:gridCol w="1656184"/>
                <a:gridCol w="1580003"/>
                <a:gridCol w="1084293"/>
              </a:tblGrid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Vek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 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do 49 rokov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50-65 rokov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65+ rokov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Inflácia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70,5*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64,4*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51,8*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Zložené úrokovanie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53,9*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50,8*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37,5*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Diverzifikácia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63,9*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59,2*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49,3*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Výber finančného produktu 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24,8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</a:rPr>
                        <a:t>25,3</a:t>
                      </a:r>
                      <a:endParaRPr lang="sk-SK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</a:rPr>
                        <a:t>19,9</a:t>
                      </a:r>
                      <a:endParaRPr lang="sk-SK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Hypotéka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50,1*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43,1*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31,6*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Príspevky do 1. piliera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65,9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65,1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</a:rPr>
                        <a:t>60,3</a:t>
                      </a:r>
                      <a:endParaRPr lang="sk-SK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Výška dôchodku zo Soc. poisťovne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37,8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37,5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</a:rPr>
                        <a:t>33,8</a:t>
                      </a:r>
                      <a:endParaRPr lang="sk-SK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Dôchodok z 2. piliera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69,2*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67,7*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52,2*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Výnosy v 2. pilieri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>
                          <a:solidFill>
                            <a:srgbClr val="000000"/>
                          </a:solidFill>
                          <a:effectLst/>
                        </a:rPr>
                        <a:t>39,2</a:t>
                      </a:r>
                      <a:endParaRPr lang="sk-SK" sz="16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35,8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30,7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indent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Garantovaný fond v 2. pilieri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36,4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34,6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dirty="0">
                          <a:solidFill>
                            <a:srgbClr val="000000"/>
                          </a:solidFill>
                          <a:effectLst/>
                        </a:rPr>
                        <a:t>23,5</a:t>
                      </a:r>
                      <a:endParaRPr lang="sk-SK" sz="16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36195" marR="36195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70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271463"/>
            <a:ext cx="8534400" cy="1069305"/>
          </a:xfrm>
        </p:spPr>
        <p:txBody>
          <a:bodyPr/>
          <a:lstStyle/>
          <a:p>
            <a:pPr eaLnBrk="1" hangingPunct="1"/>
            <a:r>
              <a:rPr lang="sk-SK" sz="2400" b="1" dirty="0" smtClean="0">
                <a:solidFill>
                  <a:srgbClr val="C00000"/>
                </a:solidFill>
              </a:rPr>
              <a:t>Kto je finančne (ne)gramotný?</a:t>
            </a:r>
            <a:br>
              <a:rPr lang="sk-SK" sz="2400" b="1" dirty="0" smtClean="0">
                <a:solidFill>
                  <a:srgbClr val="C00000"/>
                </a:solidFill>
              </a:rPr>
            </a:br>
            <a:r>
              <a:rPr lang="sk-SK" sz="2000" b="1" dirty="0" smtClean="0"/>
              <a:t>vzdelanie a príjem</a:t>
            </a:r>
          </a:p>
        </p:txBody>
      </p:sp>
      <p:sp>
        <p:nvSpPr>
          <p:cNvPr id="4100" name="Rectangle 8"/>
          <p:cNvSpPr>
            <a:spLocks noChangeArrowheads="1"/>
          </p:cNvSpPr>
          <p:nvPr/>
        </p:nvSpPr>
        <p:spPr bwMode="auto">
          <a:xfrm>
            <a:off x="0" y="2105025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sk-SK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323528" y="1268760"/>
            <a:ext cx="8496944" cy="5184576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Vzdelanie do veľkej miery určuje príjem.</a:t>
            </a:r>
          </a:p>
          <a:p>
            <a:pPr marL="438150" lvl="1" indent="-323850" algn="just" eaLnBrk="1" hangingPunct="1">
              <a:lnSpc>
                <a:spcPct val="90000"/>
              </a:lnSpc>
              <a:spcBef>
                <a:spcPct val="20000"/>
              </a:spcBef>
              <a:buClr>
                <a:srgbClr val="5F5F5F"/>
              </a:buClr>
              <a:defRPr/>
            </a:pPr>
            <a:r>
              <a:rPr lang="sk-SK" sz="1600" b="1" kern="0" dirty="0" smtClean="0">
                <a:solidFill>
                  <a:schemeClr val="tx2"/>
                </a:solidFill>
                <a:latin typeface="+mn-lt"/>
              </a:rPr>
              <a:t>Veľký skok v gramotnosti je medzi maturitou a bez maturity</a:t>
            </a:r>
            <a:endParaRPr lang="sk-SK" sz="1600" b="1" kern="0" dirty="0">
              <a:solidFill>
                <a:schemeClr val="tx2"/>
              </a:solidFill>
              <a:latin typeface="+mn-lt"/>
            </a:endParaRPr>
          </a:p>
        </p:txBody>
      </p:sp>
      <p:graphicFrame>
        <p:nvGraphicFramePr>
          <p:cNvPr id="3" name="Tabuľk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4521422"/>
              </p:ext>
            </p:extLst>
          </p:nvPr>
        </p:nvGraphicFramePr>
        <p:xfrm>
          <a:off x="467544" y="1988840"/>
          <a:ext cx="8136906" cy="42484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6675"/>
                <a:gridCol w="651708"/>
                <a:gridCol w="724120"/>
                <a:gridCol w="796532"/>
                <a:gridCol w="707479"/>
                <a:gridCol w="880098"/>
                <a:gridCol w="880098"/>
                <a:gridCol w="880098"/>
                <a:gridCol w="880098"/>
              </a:tblGrid>
              <a:tr h="286825">
                <a:tc rowSpan="2"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Vzdelanie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600" b="1" dirty="0">
                          <a:solidFill>
                            <a:srgbClr val="000000"/>
                          </a:solidFill>
                          <a:effectLst/>
                        </a:rPr>
                        <a:t>Čistý mesačný príjem domácnosti</a:t>
                      </a:r>
                      <a:endParaRPr lang="sk-SK" sz="16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</a:tr>
              <a:tr h="289363">
                <a:tc vMerge="1">
                  <a:txBody>
                    <a:bodyPr/>
                    <a:lstStyle/>
                    <a:p>
                      <a:endParaRPr lang="sk-SK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ZŠ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SŠ-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SŠ+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VŠ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1 </a:t>
                      </a:r>
                      <a:r>
                        <a:rPr lang="sk-SK" sz="1400" dirty="0" err="1">
                          <a:solidFill>
                            <a:srgbClr val="000000"/>
                          </a:solidFill>
                          <a:effectLst/>
                        </a:rPr>
                        <a:t>kv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2 kv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3 kv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4 kc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220968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Inflácia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51,0*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61,2*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73,2*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74,3*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70,9*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64,3*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69,8*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57,8*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Zložené úrokovanie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33,5*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46,1*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54,4*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65,9*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59,5*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53,6*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49,0*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37,9*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289363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Diverzifikácia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39,1*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56,3*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66,9*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73,9*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66,2*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60,5*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62,2*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50,2*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Výber finančného produktu 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19,2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24,4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24,7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27,4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25,1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22,7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26,1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21,7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220968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Hypotéka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32,1*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36,9*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53,4*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56,4*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53,4*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42,9*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52,9*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31,3*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Príspevky do 1. piliera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51,3*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62,7*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67,8*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74,3*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66,2*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69,3*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68,0*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53,6*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Výška dôchodku zo Soc. poisťovne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33,3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32,2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>
                          <a:solidFill>
                            <a:srgbClr val="000000"/>
                          </a:solidFill>
                          <a:effectLst/>
                        </a:rPr>
                        <a:t>40,1</a:t>
                      </a:r>
                      <a:endParaRPr lang="sk-SK" sz="140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42,5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38,8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37,4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40,2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32,1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Dôchodok z 2. piliera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42,3*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65,4*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74,0*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73,3*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68,5*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65,7*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75,1*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55,0*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289363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Výnosy v 2. pilieri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30,1*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33,7*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37,1*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48,6*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37,6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41,6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36,1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32,2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  <a:tr h="441937">
                <a:tc>
                  <a:txBody>
                    <a:bodyPr/>
                    <a:lstStyle/>
                    <a:p>
                      <a:pPr indent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Garantovaný fond v 2. pilieri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20,5*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33,2*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>
                          <a:solidFill>
                            <a:srgbClr val="000000"/>
                          </a:solidFill>
                          <a:effectLst/>
                        </a:rPr>
                        <a:t>37,4*</a:t>
                      </a:r>
                      <a:endParaRPr lang="sk-SK" sz="1400" b="1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b="1" dirty="0">
                          <a:solidFill>
                            <a:srgbClr val="000000"/>
                          </a:solidFill>
                          <a:effectLst/>
                        </a:rPr>
                        <a:t>41,3*</a:t>
                      </a:r>
                      <a:endParaRPr lang="sk-SK" sz="1400" b="1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38,5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35,7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34,0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sk-SK" sz="1400" dirty="0">
                          <a:solidFill>
                            <a:srgbClr val="000000"/>
                          </a:solidFill>
                          <a:effectLst/>
                        </a:rPr>
                        <a:t>28,0</a:t>
                      </a:r>
                      <a:endParaRPr lang="sk-SK" sz="14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Times New Roman"/>
                        <a:cs typeface="Arial"/>
                      </a:endParaRPr>
                    </a:p>
                  </a:txBody>
                  <a:tcPr marL="27649" marR="2764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2802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zentácia pre vedecký projekt">
  <a:themeElements>
    <a:clrScheme name="Prezentácia pre vedecký projekt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Prezentácia pre vedecký projekt">
      <a:majorFont>
        <a:latin typeface="Verdana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Arial" charset="0"/>
            <a:cs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rgbClr val="FF3300"/>
            </a:solidFill>
            <a:effectLst/>
            <a:latin typeface="Arial" charset="0"/>
            <a:cs typeface="Times New Roman" pitchFamily="18" charset="0"/>
          </a:defRPr>
        </a:defPPr>
      </a:lstStyle>
    </a:lnDef>
  </a:objectDefaults>
  <a:extraClrSchemeLst>
    <a:extraClrScheme>
      <a:clrScheme name="Prezentácia pre vedecký projekt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ácia pre vedecký projekt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ácia pre vedecký projekt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ácia pre vedecký projekt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ácia pre vedecký projekt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Prezentácia pre vedecký projekt</Template>
  <TotalTime>2593</TotalTime>
  <Words>2289</Words>
  <Application>Microsoft Office PowerPoint</Application>
  <PresentationFormat>Prezentácia na obrazovke (4:3)</PresentationFormat>
  <Paragraphs>452</Paragraphs>
  <Slides>19</Slides>
  <Notes>0</Notes>
  <HiddenSlides>0</HiddenSlides>
  <MMClips>0</MMClips>
  <ScaleCrop>false</ScaleCrop>
  <HeadingPairs>
    <vt:vector size="6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19</vt:i4>
      </vt:variant>
    </vt:vector>
  </HeadingPairs>
  <TitlesOfParts>
    <vt:vector size="21" baseType="lpstr">
      <vt:lpstr>Prezentácia pre vedecký projekt</vt:lpstr>
      <vt:lpstr>Graf</vt:lpstr>
      <vt:lpstr>Finančná (ne)gramotnosť na Slovensku Čo si myslí slovenská verejnosť o dôchodkoch, sporení na dôchodok a živote na dôchodku.</vt:lpstr>
      <vt:lpstr>Čo je finančná gramotnosť  ako sa zisťuje</vt:lpstr>
      <vt:lpstr>Základná finančná gramotnosť tri oriešky pre Popolušku</vt:lpstr>
      <vt:lpstr>Majú Slováci peniaze? A kde? máme málo peňazí a sú zle uložené</vt:lpstr>
      <vt:lpstr>Vyššia finančná gramotnosť komplexné finančné produkty</vt:lpstr>
      <vt:lpstr>Vyššia finančná gramotnosť prvý pilier</vt:lpstr>
      <vt:lpstr>Vyššia finančná gramotnosť druhý pilier</vt:lpstr>
      <vt:lpstr>Kto je finančne (ne)gramotný? vek</vt:lpstr>
      <vt:lpstr>Kto je finančne (ne)gramotný? vzdelanie a príjem</vt:lpstr>
      <vt:lpstr>Sporia Slováci peniaze? Kedy? Koľko sporia málo a väčšinou keď je zle</vt:lpstr>
      <vt:lpstr>Kto si sporí na dôchodok Psychológia sporenia: Rozmýšľanie by malo viesť k zmene správania</vt:lpstr>
      <vt:lpstr>Je finančné rozhodovanie ťažké? Veľmi. A frustrujúce. A menej je viac</vt:lpstr>
      <vt:lpstr>Je veľký výber dobrý? Pre väčšinu ľudí nie</vt:lpstr>
      <vt:lpstr>Zdroj príjmu na dôchodku Čo si myslia Slováci o peniazoch v starobe</vt:lpstr>
      <vt:lpstr>Plánovanie rodinných financií Kto vie uzatvárať účty</vt:lpstr>
      <vt:lpstr>Z čoho žije bežná domácnosť dôchodcu? Čo štát dá... a treba robiť ďalej....</vt:lpstr>
      <vt:lpstr>Zdroj finančných problémov „Čo myslíte, nakoľko prispejú nasledujúce dôvody k tomu, že sa ľudia dostanú do vážnych finančných problémov?“</vt:lpstr>
      <vt:lpstr>Prerozdeľovať alebo nie? Slováci radi rozdeľujú príjmy tých druhých</vt:lpstr>
      <vt:lpstr>Sporenie na dôchodok ekonomické, sociálne, biologické a psychologické faktory</vt:lpstr>
    </vt:vector>
  </TitlesOfParts>
  <Company>PgU SAV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Vedecký projekt</dc:title>
  <dc:creator>Vladimir Balaz</dc:creator>
  <cp:lastModifiedBy>user</cp:lastModifiedBy>
  <cp:revision>191</cp:revision>
  <dcterms:created xsi:type="dcterms:W3CDTF">2008-03-24T16:25:58Z</dcterms:created>
  <dcterms:modified xsi:type="dcterms:W3CDTF">2012-10-18T04:16:14Z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TC010183731051</vt:lpwstr>
  </property>
</Properties>
</file>