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8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edro" initials="MK" lastIdx="2" clrIdx="0">
    <p:extLst>
      <p:ext uri="{19B8F6BF-5375-455C-9EA6-DF929625EA0E}">
        <p15:presenceInfo xmlns:p15="http://schemas.microsoft.com/office/powerpoint/2012/main" userId="S-1-5-21-1229272821-602162358-725345543-242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isk_D\My%20Documents\Copy%20of%20Podklady_1Q2022%20(00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isk_D\My%20Documents\Copy%20of%20Podklady_1Q2022%20(0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isk_D\My%20Documents\Copy%20of%20Podklady_1Q2022%20(0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Aktíva</a:t>
            </a:r>
            <a:r>
              <a:rPr lang="en-US" sz="2000" b="1" dirty="0"/>
              <a:t> v </a:t>
            </a:r>
            <a:r>
              <a:rPr lang="sk-SK" sz="2000" b="1" dirty="0"/>
              <a:t>otvorených podielových fondoch </a:t>
            </a:r>
          </a:p>
          <a:p>
            <a:pPr>
              <a:defRPr/>
            </a:pPr>
            <a:r>
              <a:rPr lang="sk-SK" sz="2000" b="1" dirty="0"/>
              <a:t>(</a:t>
            </a:r>
            <a:r>
              <a:rPr lang="sk-SK" sz="2000" b="1" dirty="0" err="1"/>
              <a:t>mil</a:t>
            </a:r>
            <a:r>
              <a:rPr lang="sk-SK" sz="2000" b="1" dirty="0"/>
              <a:t> EUR</a:t>
            </a:r>
            <a:r>
              <a:rPr lang="sk-SK" b="1" dirty="0"/>
              <a:t>)</a:t>
            </a:r>
            <a:endParaRPr lang="en-US" b="1" dirty="0"/>
          </a:p>
        </c:rich>
      </c:tx>
      <c:layout>
        <c:manualLayout>
          <c:xMode val="edge"/>
          <c:yMode val="edge"/>
          <c:x val="0.10390557684074762"/>
          <c:y val="3.0917971618762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AuM!$A$2:$A$6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1Q2022</c:v>
                </c:pt>
              </c:strCache>
            </c:strRef>
          </c:cat>
          <c:val>
            <c:numRef>
              <c:f>AuM!$L$2:$L$6</c:f>
              <c:numCache>
                <c:formatCode>#,##0</c:formatCode>
                <c:ptCount val="5"/>
                <c:pt idx="0">
                  <c:v>8378.0703479641597</c:v>
                </c:pt>
                <c:pt idx="1">
                  <c:v>9603.6329968014452</c:v>
                </c:pt>
                <c:pt idx="2">
                  <c:v>10212.897386798806</c:v>
                </c:pt>
                <c:pt idx="3">
                  <c:v>12468.618417140868</c:v>
                </c:pt>
                <c:pt idx="4">
                  <c:v>12291.235455612281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47-4AE7-BE11-A05394EC87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30330591"/>
        <c:axId val="430322687"/>
      </c:barChart>
      <c:catAx>
        <c:axId val="43033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2687"/>
        <c:crosses val="autoZero"/>
        <c:auto val="1"/>
        <c:lblAlgn val="ctr"/>
        <c:lblOffset val="100"/>
        <c:noMultiLvlLbl val="0"/>
      </c:catAx>
      <c:valAx>
        <c:axId val="430322687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0330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</a:t>
            </a:r>
            <a:r>
              <a:rPr lang="sk-SK" dirty="0" err="1"/>
              <a:t>ktíva</a:t>
            </a:r>
            <a:r>
              <a:rPr lang="en-US" dirty="0"/>
              <a:t> v OPF</a:t>
            </a:r>
            <a:r>
              <a:rPr lang="sk-SK" dirty="0"/>
              <a:t> podľa tried aktív</a:t>
            </a:r>
            <a:endParaRPr lang="en-US" dirty="0"/>
          </a:p>
        </c:rich>
      </c:tx>
      <c:layout>
        <c:manualLayout>
          <c:xMode val="edge"/>
          <c:yMode val="edge"/>
          <c:x val="0.22764933305707749"/>
          <c:y val="2.257498214710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78836197322771"/>
          <c:y val="0.28849105225483179"/>
          <c:w val="0.79560969658292113"/>
          <c:h val="0.6568642328799808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FD-402D-8B33-207EFFF7B80B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FD-402D-8B33-207EFFF7B80B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3FD-402D-8B33-207EFFF7B80B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3FD-402D-8B33-207EFFF7B80B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3FD-402D-8B33-207EFFF7B80B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3FD-402D-8B33-207EFFF7B8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3FD-402D-8B33-207EFFF7B80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3FD-402D-8B33-207EFFF7B80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FD-402D-8B33-207EFFF7B80B}"/>
                </c:ext>
              </c:extLst>
            </c:dLbl>
            <c:dLbl>
              <c:idx val="1"/>
              <c:layout>
                <c:manualLayout>
                  <c:x val="-2.5261606899852657E-2"/>
                  <c:y val="-2.694655213552854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KI</a:t>
                    </a:r>
                    <a:r>
                      <a:rPr lang="en-US" baseline="0"/>
                      <a:t>
</a:t>
                    </a:r>
                    <a:fld id="{33ACE663-DA56-44A7-B5D0-B0BF6CB653D8}" type="PERCENTAGE">
                      <a:rPr lang="en-US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numFmt formatCode="0.00%" sourceLinked="0"/>
              <c:spPr>
                <a:solidFill>
                  <a:sysClr val="window" lastClr="FFFFFF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3FD-402D-8B33-207EFFF7B80B}"/>
                </c:ext>
              </c:extLst>
            </c:dLbl>
            <c:dLbl>
              <c:idx val="2"/>
              <c:layout>
                <c:manualLayout>
                  <c:x val="-4.5134033454400577E-3"/>
                  <c:y val="-2.9677881173944165E-3"/>
                </c:manualLayout>
              </c:layout>
              <c:numFmt formatCode="0.00%" sourceLinked="0"/>
              <c:spPr>
                <a:solidFill>
                  <a:sysClr val="window" lastClr="FFFFFF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FD-402D-8B33-207EFFF7B80B}"/>
                </c:ext>
              </c:extLst>
            </c:dLbl>
            <c:dLbl>
              <c:idx val="3"/>
              <c:layout>
                <c:manualLayout>
                  <c:x val="2.1054780250204123E-2"/>
                  <c:y val="-8.3274636125029874E-2"/>
                </c:manualLayout>
              </c:layout>
              <c:numFmt formatCode="0.00%" sourceLinked="0"/>
              <c:spPr>
                <a:solidFill>
                  <a:sysClr val="window" lastClr="FFFFFF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FD-402D-8B33-207EFFF7B80B}"/>
                </c:ext>
              </c:extLst>
            </c:dLbl>
            <c:dLbl>
              <c:idx val="4"/>
              <c:layout>
                <c:manualLayout>
                  <c:x val="-6.7443901157170652E-2"/>
                  <c:y val="-0.10713696015270818"/>
                </c:manualLayout>
              </c:layout>
              <c:numFmt formatCode="0.00%" sourceLinked="0"/>
              <c:spPr>
                <a:solidFill>
                  <a:sysClr val="window" lastClr="FFFFFF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3FD-402D-8B33-207EFFF7B80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3FD-402D-8B33-207EFFF7B80B}"/>
                </c:ext>
              </c:extLst>
            </c:dLbl>
            <c:dLbl>
              <c:idx val="6"/>
              <c:layout>
                <c:manualLayout>
                  <c:x val="-1.141356883428904E-2"/>
                  <c:y val="5.3765211166786247E-3"/>
                </c:manualLayout>
              </c:layout>
              <c:numFmt formatCode="0.00%" sourceLinked="0"/>
              <c:spPr>
                <a:solidFill>
                  <a:sysClr val="window" lastClr="FFFFFF"/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3FD-402D-8B33-207EFFF7B80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3FD-402D-8B33-207EFFF7B80B}"/>
                </c:ext>
              </c:extLst>
            </c:dLbl>
            <c:numFmt formatCode="0.00%" sourceLinked="0"/>
            <c:spPr>
              <a:solidFill>
                <a:sysClr val="window" lastClr="FFFFFF"/>
              </a:solidFill>
              <a:ln>
                <a:noFill/>
              </a:ln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AuM!$B$1:$I$1</c:f>
              <c:strCache>
                <c:ptCount val="8"/>
                <c:pt idx="0">
                  <c:v>Peňažné</c:v>
                </c:pt>
                <c:pt idx="1">
                  <c:v>Krátkodobých Investícií</c:v>
                </c:pt>
                <c:pt idx="2">
                  <c:v>Dlhopisové</c:v>
                </c:pt>
                <c:pt idx="3">
                  <c:v>Akciové</c:v>
                </c:pt>
                <c:pt idx="4">
                  <c:v>Zmiešané</c:v>
                </c:pt>
                <c:pt idx="5">
                  <c:v>Štruktúrované</c:v>
                </c:pt>
                <c:pt idx="6">
                  <c:v>Realitné</c:v>
                </c:pt>
                <c:pt idx="7">
                  <c:v>Alternatívnych Investícií</c:v>
                </c:pt>
              </c:strCache>
            </c:strRef>
          </c:cat>
          <c:val>
            <c:numRef>
              <c:f>AuM!$B$6:$I$6</c:f>
              <c:numCache>
                <c:formatCode>#,##0.00</c:formatCode>
                <c:ptCount val="8"/>
                <c:pt idx="0">
                  <c:v>21750811.469999995</c:v>
                </c:pt>
                <c:pt idx="1">
                  <c:v>479773925.37</c:v>
                </c:pt>
                <c:pt idx="2">
                  <c:v>1262565374.3801029</c:v>
                </c:pt>
                <c:pt idx="3">
                  <c:v>2801789480.1798601</c:v>
                </c:pt>
                <c:pt idx="4">
                  <c:v>5384341447.0970316</c:v>
                </c:pt>
                <c:pt idx="5">
                  <c:v>59539613</c:v>
                </c:pt>
                <c:pt idx="6">
                  <c:v>2261079354.7792873</c:v>
                </c:pt>
                <c:pt idx="7">
                  <c:v>20395449.336000003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3FD-402D-8B33-207EFFF7B80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30422463958026"/>
          <c:y val="0.28191408413397867"/>
          <c:w val="0.73951819733412605"/>
          <c:h val="0.5232228081581545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628-485B-8249-90772D3854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628-485B-8249-90772D3854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628-485B-8249-90772D3854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628-485B-8249-90772D38547F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628-485B-8249-90772D38547F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628-485B-8249-90772D38547F}"/>
                </c:ext>
              </c:extLst>
            </c:dLbl>
            <c:dLbl>
              <c:idx val="2"/>
              <c:layout>
                <c:manualLayout>
                  <c:x val="-7.2859744990892539E-2"/>
                  <c:y val="1.8348623853211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28-485B-8249-90772D38547F}"/>
                </c:ext>
              </c:extLst>
            </c:dLbl>
            <c:dLbl>
              <c:idx val="3"/>
              <c:layout>
                <c:manualLayout>
                  <c:x val="1.5351287610787781E-2"/>
                  <c:y val="-5.976736350979859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28-485B-8249-90772D38547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AuM!$B$52:$E$52</c:f>
              <c:strCache>
                <c:ptCount val="4"/>
                <c:pt idx="0">
                  <c:v>0 - Fond nezvažuje zásadné nepriaznivé vplyvy na faktory udržateľnosti.</c:v>
                </c:pt>
                <c:pt idx="1">
                  <c:v>6 - Fond zvažuje zásadné nepriaznivé vplyvy na faktory udržateľnosti.</c:v>
                </c:pt>
                <c:pt idx="2">
                  <c:v>8 - Fond podporuje environmentálne alebo sociálne charakteristiky alebo ich kombináciu.</c:v>
                </c:pt>
                <c:pt idx="3">
                  <c:v>9 - Cieľom fondu je udržateľné investovanie.</c:v>
                </c:pt>
              </c:strCache>
            </c:strRef>
          </c:cat>
          <c:val>
            <c:numRef>
              <c:f>AuM!$B$53:$E$53</c:f>
              <c:numCache>
                <c:formatCode>#,##0.00</c:formatCode>
                <c:ptCount val="4"/>
                <c:pt idx="0">
                  <c:v>2524257346.9130001</c:v>
                </c:pt>
                <c:pt idx="1">
                  <c:v>7845182729.4235439</c:v>
                </c:pt>
                <c:pt idx="2">
                  <c:v>1756048742.1057398</c:v>
                </c:pt>
                <c:pt idx="3">
                  <c:v>165599420.77000001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628-485B-8249-90772D38547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2628-485B-8249-90772D3854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2628-485B-8249-90772D3854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2628-485B-8249-90772D3854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2628-485B-8249-90772D38547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2628-485B-8249-90772D38547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2628-485B-8249-90772D38547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628-485B-8249-90772D38547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2628-485B-8249-90772D38547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AuM!$B$52:$E$52</c:f>
              <c:strCache>
                <c:ptCount val="4"/>
                <c:pt idx="0">
                  <c:v>0 - Fond nezvažuje zásadné nepriaznivé vplyvy na faktory udržateľnosti.</c:v>
                </c:pt>
                <c:pt idx="1">
                  <c:v>6 - Fond zvažuje zásadné nepriaznivé vplyvy na faktory udržateľnosti.</c:v>
                </c:pt>
                <c:pt idx="2">
                  <c:v>8 - Fond podporuje environmentálne alebo sociálne charakteristiky alebo ich kombináciu.</c:v>
                </c:pt>
                <c:pt idx="3">
                  <c:v>9 - Cieľom fondu je udržateľné investovanie.</c:v>
                </c:pt>
              </c:strCache>
            </c:strRef>
          </c:cat>
          <c:val>
            <c:numRef>
              <c:f>AuM!$B$53:$E$53</c:f>
              <c:numCache>
                <c:formatCode>#,##0.00</c:formatCode>
                <c:ptCount val="4"/>
                <c:pt idx="0">
                  <c:v>2524257346.9130001</c:v>
                </c:pt>
                <c:pt idx="1">
                  <c:v>7845182729.4235439</c:v>
                </c:pt>
                <c:pt idx="2">
                  <c:v>1756048742.1057398</c:v>
                </c:pt>
                <c:pt idx="3">
                  <c:v>165599420.77000001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628-485B-8249-90772D3854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sk-SK" sz="2000" b="1" dirty="0"/>
              <a:t>Čisté</a:t>
            </a:r>
            <a:r>
              <a:rPr lang="sk-SK" sz="2000" b="1" baseline="0" dirty="0"/>
              <a:t> predaje OPF (</a:t>
            </a:r>
            <a:r>
              <a:rPr lang="sk-SK" sz="2000" b="1" baseline="0" dirty="0" err="1"/>
              <a:t>mil</a:t>
            </a:r>
            <a:r>
              <a:rPr lang="sk-SK" sz="2000" b="1" baseline="0" dirty="0"/>
              <a:t> EUR</a:t>
            </a:r>
            <a:r>
              <a:rPr lang="sk-SK" baseline="0" dirty="0"/>
              <a:t>)</a:t>
            </a:r>
            <a:endParaRPr lang="sk-SK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7.0495765117154774E-2"/>
          <c:y val="0.22577714895013123"/>
          <c:w val="0.85771786556659002"/>
          <c:h val="0.6668233853580802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'Net sales'!$B$33:$B$37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1Q 2022</c:v>
                </c:pt>
              </c:strCache>
            </c:strRef>
          </c:cat>
          <c:val>
            <c:numRef>
              <c:f>'Net sales'!$C$33:$C$37</c:f>
              <c:numCache>
                <c:formatCode>#,##0</c:formatCode>
                <c:ptCount val="5"/>
                <c:pt idx="0">
                  <c:v>382.92615582423889</c:v>
                </c:pt>
                <c:pt idx="1">
                  <c:v>520.91776235704936</c:v>
                </c:pt>
                <c:pt idx="2">
                  <c:v>449.38727182242877</c:v>
                </c:pt>
                <c:pt idx="3">
                  <c:v>1512.1551771945853</c:v>
                </c:pt>
                <c:pt idx="4">
                  <c:v>292.37702537778199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21-46AB-A3AF-1E8A385547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78986479"/>
        <c:axId val="2078990639"/>
      </c:barChart>
      <c:catAx>
        <c:axId val="207898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90639"/>
        <c:crosses val="autoZero"/>
        <c:auto val="1"/>
        <c:lblAlgn val="ctr"/>
        <c:lblOffset val="100"/>
        <c:noMultiLvlLbl val="0"/>
      </c:catAx>
      <c:valAx>
        <c:axId val="2078990639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78986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EAF3-6C15-470F-97A6-A29A694F4E97}" type="datetimeFigureOut">
              <a:rPr lang="sk-SK" smtClean="0"/>
              <a:t>8. 5. 2022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FE3D-07FF-4CCE-A21A-C824A03F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6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D4E07843-8678-4878-9E7A-FB691037F461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20" y="939433"/>
            <a:ext cx="3228360" cy="8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682BDE-AB4E-4084-8871-290D868DEFFC}" type="datetime1">
              <a:rPr lang="sk-SK" smtClean="0"/>
              <a:t>8. 5. 2022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C326B1-FA01-47F1-B513-4BBE14A9712E}" type="datetime1">
              <a:rPr lang="sk-SK" smtClean="0"/>
              <a:t>8. 5. 2022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9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A2301C51-224A-4AB1-93F1-83EE2F3BAE1B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79330"/>
            <a:ext cx="1254369" cy="34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objekt pre číslo snímky 12">
            <a:extLst>
              <a:ext uri="{FF2B5EF4-FFF2-40B4-BE49-F238E27FC236}">
                <a16:creationId xmlns:a16="http://schemas.microsoft.com/office/drawing/2014/main" id="{E967AC27-401B-435E-B298-FE0A7128B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19DBCD5A-59EF-425C-AC8A-27967CFF5F76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352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6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19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51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3A8B41-8BE2-4BDA-A3A5-9B1ACD0A1283}" type="datetime1">
              <a:rPr lang="sk-SK" smtClean="0"/>
              <a:t>8. 5. 2022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88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AD5F9-D3B5-46D7-8835-5E7DB99D6D6C}" type="datetime1">
              <a:rPr lang="sk-SK" smtClean="0"/>
              <a:t>8. 5. 2022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374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1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757" y="2384304"/>
            <a:ext cx="9144000" cy="1655762"/>
          </a:xfrm>
        </p:spPr>
        <p:txBody>
          <a:bodyPr>
            <a:normAutofit/>
          </a:bodyPr>
          <a:lstStyle/>
          <a:p>
            <a:r>
              <a:rPr lang="sk-SK" sz="4000" dirty="0"/>
              <a:t>Slovenský trh kolektívneho investovania</a:t>
            </a:r>
          </a:p>
          <a:p>
            <a:r>
              <a:rPr lang="sk-SK" sz="4000" dirty="0"/>
              <a:t>1.Q 2022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B5B1B9-477F-43B7-8C88-CB8BC2D12BD3}"/>
              </a:ext>
            </a:extLst>
          </p:cNvPr>
          <p:cNvSpPr txBox="1">
            <a:spLocks/>
          </p:cNvSpPr>
          <p:nvPr/>
        </p:nvSpPr>
        <p:spPr>
          <a:xfrm>
            <a:off x="194897" y="5981699"/>
            <a:ext cx="3344007" cy="61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Marek Prokopec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Predseda predstavenstva SASS</a:t>
            </a: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02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4000" dirty="0"/>
              <a:t>Vývoj aktív v otvorených podielových fondoch v SR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2</a:t>
            </a:fld>
            <a:endParaRPr lang="sk-SK" sz="1400" b="0" dirty="0"/>
          </a:p>
        </p:txBody>
      </p:sp>
      <p:graphicFrame>
        <p:nvGraphicFramePr>
          <p:cNvPr id="10" name="Graf 1">
            <a:extLst>
              <a:ext uri="{FF2B5EF4-FFF2-40B4-BE49-F238E27FC236}">
                <a16:creationId xmlns:a16="http://schemas.microsoft.com/office/drawing/2014/main" id="{C87EE128-4911-4CE7-A8AB-8BDA9E62A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779512"/>
              </p:ext>
            </p:extLst>
          </p:nvPr>
        </p:nvGraphicFramePr>
        <p:xfrm>
          <a:off x="560070" y="2163535"/>
          <a:ext cx="5535930" cy="369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2">
            <a:extLst>
              <a:ext uri="{FF2B5EF4-FFF2-40B4-BE49-F238E27FC236}">
                <a16:creationId xmlns:a16="http://schemas.microsoft.com/office/drawing/2014/main" id="{DB09AF38-FD2F-465F-9F35-3F985FF08A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652302"/>
              </p:ext>
            </p:extLst>
          </p:nvPr>
        </p:nvGraphicFramePr>
        <p:xfrm>
          <a:off x="6299199" y="2256722"/>
          <a:ext cx="5535931" cy="369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65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9A77-59B0-4A14-92D5-EC03FF381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>
                <a:latin typeface="+mn-lt"/>
              </a:rPr>
              <a:t>Rozloženie aktív OPF podľa SFDR klasifikácie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05B48-8F1D-4BB1-8EB6-688A4CF4C2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3</a:t>
            </a:fld>
            <a:endParaRPr lang="sk-SK" dirty="0"/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18E569B3-841B-4FD6-AF53-950BF24430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272514"/>
              </p:ext>
            </p:extLst>
          </p:nvPr>
        </p:nvGraphicFramePr>
        <p:xfrm>
          <a:off x="715736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58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6151" cy="1325563"/>
          </a:xfrm>
          <a:ln>
            <a:noFill/>
          </a:ln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4000" b="1" dirty="0"/>
              <a:t>Vývoj predaja otvorených podielových fondoch v SR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24047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4</a:t>
            </a:fld>
            <a:endParaRPr lang="sk-SK" sz="1400" b="0" dirty="0"/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C770F433-47B0-4A32-95B7-BBB7FAAE1DFF}"/>
              </a:ext>
            </a:extLst>
          </p:cNvPr>
          <p:cNvSpPr txBox="1"/>
          <p:nvPr/>
        </p:nvSpPr>
        <p:spPr>
          <a:xfrm>
            <a:off x="1346829" y="5567901"/>
            <a:ext cx="1220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10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Dáta sú v mil. EUR</a:t>
            </a:r>
          </a:p>
        </p:txBody>
      </p:sp>
      <p:graphicFrame>
        <p:nvGraphicFramePr>
          <p:cNvPr id="12" name="Graf 2">
            <a:extLst>
              <a:ext uri="{FF2B5EF4-FFF2-40B4-BE49-F238E27FC236}">
                <a16:creationId xmlns:a16="http://schemas.microsoft.com/office/drawing/2014/main" id="{302A3935-4E3F-4A08-BB88-579F49574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574102"/>
              </p:ext>
            </p:extLst>
          </p:nvPr>
        </p:nvGraphicFramePr>
        <p:xfrm>
          <a:off x="471624" y="1922414"/>
          <a:ext cx="5337810" cy="34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C8917B-A678-47EC-8B8C-9309EBCA9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5604"/>
              </p:ext>
            </p:extLst>
          </p:nvPr>
        </p:nvGraphicFramePr>
        <p:xfrm>
          <a:off x="7212064" y="2360159"/>
          <a:ext cx="3633107" cy="36278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2588080">
                  <a:extLst>
                    <a:ext uri="{9D8B030D-6E8A-4147-A177-3AD203B41FA5}">
                      <a16:colId xmlns:a16="http://schemas.microsoft.com/office/drawing/2014/main" val="3280402199"/>
                    </a:ext>
                  </a:extLst>
                </a:gridCol>
                <a:gridCol w="1045027">
                  <a:extLst>
                    <a:ext uri="{9D8B030D-6E8A-4147-A177-3AD203B41FA5}">
                      <a16:colId xmlns:a16="http://schemas.microsoft.com/office/drawing/2014/main" val="99895827"/>
                    </a:ext>
                  </a:extLst>
                </a:gridCol>
              </a:tblGrid>
              <a:tr h="347617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 err="1">
                          <a:effectLst/>
                        </a:rPr>
                        <a:t>mil</a:t>
                      </a:r>
                      <a:r>
                        <a:rPr lang="sk-SK" sz="2000" b="1" u="none" strike="noStrike" dirty="0">
                          <a:effectLst/>
                        </a:rPr>
                        <a:t> eur</a:t>
                      </a:r>
                      <a:endParaRPr lang="sk-SK" sz="2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T="7620" marB="0" anchor="b"/>
                </a:tc>
                <a:extLst>
                  <a:ext uri="{0D108BD9-81ED-4DB2-BD59-A6C34878D82A}">
                    <a16:rowId xmlns:a16="http://schemas.microsoft.com/office/drawing/2014/main" val="2736367627"/>
                  </a:ext>
                </a:extLst>
              </a:tr>
              <a:tr h="410277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Akciové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185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4783659"/>
                  </a:ext>
                </a:extLst>
              </a:tr>
              <a:tr h="35831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Realitné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117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5238279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Zmiešané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57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1335094"/>
                  </a:ext>
                </a:extLst>
              </a:tr>
              <a:tr h="396030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Peňažné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6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5495364"/>
                  </a:ext>
                </a:extLst>
              </a:tr>
              <a:tr h="3866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Alternatívnych Investícií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0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43600268"/>
                  </a:ext>
                </a:extLst>
              </a:tr>
              <a:tr h="442864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Štruktúrované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-7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2422919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Krátkodobých Investícií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-18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3027332"/>
                  </a:ext>
                </a:extLst>
              </a:tr>
              <a:tr h="501584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Dlhopisové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-47</a:t>
                      </a:r>
                      <a:endParaRPr lang="sk-SK" sz="20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449867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D57A636-7C6B-401B-94D0-EFBAF35902E9}"/>
              </a:ext>
            </a:extLst>
          </p:cNvPr>
          <p:cNvSpPr txBox="1"/>
          <p:nvPr/>
        </p:nvSpPr>
        <p:spPr>
          <a:xfrm>
            <a:off x="7212064" y="1880807"/>
            <a:ext cx="307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1Q 2022</a:t>
            </a:r>
          </a:p>
        </p:txBody>
      </p:sp>
    </p:spTree>
    <p:extLst>
      <p:ext uri="{BB962C8B-B14F-4D97-AF65-F5344CB8AC3E}">
        <p14:creationId xmlns:p14="http://schemas.microsoft.com/office/powerpoint/2010/main" val="104459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+mn-lt"/>
              </a:rPr>
              <a:t>Vážené výkonnosti fondov predávaných v SR (%)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5DF985A-EAD3-4CD8-B736-1A9C6FDD6D5E}"/>
              </a:ext>
            </a:extLst>
          </p:cNvPr>
          <p:cNvSpPr txBox="1"/>
          <p:nvPr/>
        </p:nvSpPr>
        <p:spPr>
          <a:xfrm>
            <a:off x="838200" y="5635297"/>
            <a:ext cx="901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Fondy predávané v SR dosiahli v roku 2021 priemernú váženú výkonnosť 9%, za 1Q 2022 -3,3%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33A274E-DF20-44A5-87D3-B59F66136D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007974"/>
              </p:ext>
            </p:extLst>
          </p:nvPr>
        </p:nvGraphicFramePr>
        <p:xfrm>
          <a:off x="940341" y="1734850"/>
          <a:ext cx="10120972" cy="338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5486637" imgH="1836525" progId="Excel.Sheet.12">
                  <p:embed/>
                </p:oleObj>
              </mc:Choice>
              <mc:Fallback>
                <p:oleObj name="Worksheet" r:id="rId3" imgW="5486637" imgH="1836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0341" y="1734850"/>
                        <a:ext cx="10120972" cy="3388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75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67CA-45A1-46BB-82EF-5F89DADFA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Aktuálne témy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32F5C-6384-4705-B380-DF4A5638C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Inflácia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Vojna na Ukrajine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ESG /  udržateľnosť / spoločenská zodpovednosť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8B333-CD97-4047-A9CF-F3FE7C4267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2740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5791</TotalTime>
  <Words>159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Microsoft Excel Worksheet</vt:lpstr>
      <vt:lpstr>PowerPoint Presentation</vt:lpstr>
      <vt:lpstr>Vývoj aktív v otvorených podielových fondoch v SR</vt:lpstr>
      <vt:lpstr>Rozloženie aktív OPF podľa SFDR klasifikácie</vt:lpstr>
      <vt:lpstr>Vývoj predaja otvorených podielových fondoch v SR</vt:lpstr>
      <vt:lpstr>Vážené výkonnosti fondov predávaných v SR (%)</vt:lpstr>
      <vt:lpstr>Aktuálne témy 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Vlcek</dc:creator>
  <cp:lastModifiedBy>Marek Prokopec</cp:lastModifiedBy>
  <cp:revision>52</cp:revision>
  <dcterms:created xsi:type="dcterms:W3CDTF">2021-01-21T10:50:06Z</dcterms:created>
  <dcterms:modified xsi:type="dcterms:W3CDTF">2022-05-08T10:50:19Z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2021-01-21T10:50:06Z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>41a455a4-9cfb-40a0-94cb-0545e501ab9d</vt:lpwstr>
  </property>
  <property fmtid="{D5CDD505-2E9C-101B-9397-08002B2CF9AE}" pid="8" name="MSIP_Label_2a6524ed-fb1a-49fd-bafe-15c5e5ffd047_ContentBits">
    <vt:lpwstr>0</vt:lpwstr>
  </property>
</Properties>
</file>