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2" r:id="rId2"/>
  </p:sldMasterIdLst>
  <p:notesMasterIdLst>
    <p:notesMasterId r:id="rId11"/>
  </p:notesMasterIdLst>
  <p:sldIdLst>
    <p:sldId id="278" r:id="rId3"/>
    <p:sldId id="279" r:id="rId4"/>
    <p:sldId id="283" r:id="rId5"/>
    <p:sldId id="287" r:id="rId6"/>
    <p:sldId id="288" r:id="rId7"/>
    <p:sldId id="289" r:id="rId8"/>
    <p:sldId id="291" r:id="rId9"/>
    <p:sldId id="286" r:id="rId10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60" autoAdjust="0"/>
  </p:normalViewPr>
  <p:slideViewPr>
    <p:cSldViewPr>
      <p:cViewPr varScale="1">
        <p:scale>
          <a:sx n="106" d="100"/>
          <a:sy n="106" d="100"/>
        </p:scale>
        <p:origin x="176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chemeClr val="tx1"/>
                </a:solidFill>
              </a:rPr>
              <a:t>Financial knowledge in Czechia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Z"/>
        </a:p>
      </c:txPr>
    </c:title>
    <c:autoTitleDeleted val="0"/>
    <c:plotArea>
      <c:layout>
        <c:manualLayout>
          <c:layoutTarget val="inner"/>
          <c:xMode val="edge"/>
          <c:yMode val="edge"/>
          <c:x val="0.17850050892212871"/>
          <c:y val="0.23005023251384768"/>
          <c:w val="0.26255219678172687"/>
          <c:h val="0.74264764232545599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Financial knowledge in Czechia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5F6-47CF-9D3F-DE4DF8169E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5F6-47CF-9D3F-DE4DF8169E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5F6-47CF-9D3F-DE4DF8169E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5F6-47CF-9D3F-DE4DF8169E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High financial knowledge</c:v>
                </c:pt>
                <c:pt idx="1">
                  <c:v>Moderately high financial knowledge </c:v>
                </c:pt>
                <c:pt idx="2">
                  <c:v>Slight financial knowledge</c:v>
                </c:pt>
                <c:pt idx="3">
                  <c:v>Low financial knowledge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0.06</c:v>
                </c:pt>
                <c:pt idx="1">
                  <c:v>0.42</c:v>
                </c:pt>
                <c:pt idx="2">
                  <c:v>0.42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4-4716-A41E-42D3164A9BE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4481140703782635"/>
          <c:y val="0.29433316933039189"/>
          <c:w val="0.54628105294697904"/>
          <c:h val="0.46925143238052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7B3A2-0FD8-440B-AC19-330F10CDE267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9F355-B86B-4BAF-BE5C-4710DCC1B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8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1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11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00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54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00B0F0"/>
                </a:solidFill>
              </a:rPr>
              <a:t>Disclaimer:</a:t>
            </a:r>
            <a:r>
              <a:rPr lang="en-GB" b="1" baseline="0" noProof="0" dirty="0">
                <a:solidFill>
                  <a:srgbClr val="00B0F0"/>
                </a:solidFill>
              </a:rPr>
              <a:t> However, I must mention that the measurement w</a:t>
            </a:r>
            <a:r>
              <a:rPr lang="cs-CZ" b="1" baseline="0" noProof="0" dirty="0">
                <a:solidFill>
                  <a:srgbClr val="00B0F0"/>
                </a:solidFill>
              </a:rPr>
              <a:t>as</a:t>
            </a:r>
            <a:r>
              <a:rPr lang="en-GB" b="1" baseline="0" noProof="0" dirty="0">
                <a:solidFill>
                  <a:srgbClr val="00B0F0"/>
                </a:solidFill>
              </a:rPr>
              <a:t> carried out before the Covid-19 Pandemic so the data can look different nowadays. </a:t>
            </a:r>
            <a:endParaRPr lang="en-GB" b="1" noProof="0" dirty="0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755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568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7AFA6-55F0-4572-9555-56FE97F2CBB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79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lvl1pPr>
              <a:defRPr sz="4400" smtClean="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359891"/>
          </a:xfrm>
        </p:spPr>
        <p:txBody>
          <a:bodyPr lIns="126000" anchor="t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tabLst/>
              <a:defRPr sz="1800" smtClean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tabLst/>
              <a:defRPr/>
            </a:pPr>
            <a:r>
              <a:rPr lang="cs-CZ" noProof="0" dirty="0"/>
              <a:t>Jméno PŘÍJMENÍ</a:t>
            </a:r>
            <a:endParaRPr lang="en-GB" sz="12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3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61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7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32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Nadpis 1"/>
          <p:cNvSpPr txBox="1">
            <a:spLocks/>
          </p:cNvSpPr>
          <p:nvPr userDrawn="1"/>
        </p:nvSpPr>
        <p:spPr bwMode="auto">
          <a:xfrm>
            <a:off x="1115616" y="3819433"/>
            <a:ext cx="674079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noProof="0"/>
              <a:t>Thank you for your attention.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71323"/>
            <a:ext cx="6696075" cy="355799"/>
          </a:xfrm>
        </p:spPr>
        <p:txBody>
          <a:bodyPr anchor="t"/>
          <a:lstStyle>
            <a:lvl1pPr marL="0" indent="0">
              <a:buNone/>
              <a:defRPr sz="2000"/>
            </a:lvl1pPr>
          </a:lstStyle>
          <a:p>
            <a:pPr marL="0" indent="0">
              <a:buNone/>
            </a:pPr>
            <a:r>
              <a:rPr lang="en-GB" sz="1800" noProof="0" dirty="0"/>
              <a:t>Name SURNAME</a:t>
            </a:r>
            <a:endParaRPr lang="en-GB" sz="1200" noProof="0" dirty="0"/>
          </a:p>
        </p:txBody>
      </p:sp>
      <p:sp>
        <p:nvSpPr>
          <p:cNvPr id="2" name="Obdélník 1"/>
          <p:cNvSpPr/>
          <p:nvPr userDrawn="1"/>
        </p:nvSpPr>
        <p:spPr>
          <a:xfrm>
            <a:off x="1115616" y="525511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1200" noProof="0" dirty="0"/>
              <a:t>Financial Policy Department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05719" y="5445794"/>
            <a:ext cx="6706641" cy="359470"/>
          </a:xfrm>
        </p:spPr>
        <p:txBody>
          <a:bodyPr anchor="t"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200" noProof="0"/>
              <a:t>Name.Surname@mfcr.cz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7030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8990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3" y="4406900"/>
            <a:ext cx="6226969" cy="1362075"/>
          </a:xfrm>
        </p:spPr>
        <p:txBody>
          <a:bodyPr anchor="b"/>
          <a:lstStyle>
            <a:lvl1pPr algn="l">
              <a:defRPr sz="40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55576" y="3645024"/>
            <a:ext cx="1545431" cy="2490069"/>
          </a:xfrm>
        </p:spPr>
        <p:txBody>
          <a:bodyPr anchor="b"/>
          <a:lstStyle>
            <a:lvl1pPr marL="0" indent="0" algn="r">
              <a:buNone/>
              <a:defRPr sz="15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  <a:endParaRPr lang="cs-CZ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xfrm>
            <a:off x="1071563" y="6646863"/>
            <a:ext cx="7461250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xfrm>
            <a:off x="1071563" y="6646863"/>
            <a:ext cx="7461250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0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xfrm>
            <a:off x="1071563" y="6646863"/>
            <a:ext cx="7461250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9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071563" y="6646863"/>
            <a:ext cx="7461250" cy="238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1071563" y="3789040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/>
              <a:t>Děkuji za pozornost.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cs-CZ" sz="1800" dirty="0"/>
              <a:t>Jméno</a:t>
            </a:r>
            <a:r>
              <a:rPr lang="en-GB" sz="1800" dirty="0"/>
              <a:t> </a:t>
            </a:r>
            <a:r>
              <a:rPr lang="cs-CZ" sz="1800" dirty="0"/>
              <a:t>PŘÍJMENÍ</a:t>
            </a:r>
            <a:endParaRPr lang="en-GB" sz="12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15616" y="5444902"/>
            <a:ext cx="6696744" cy="360362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dirty="0" err="1"/>
              <a:t>Jmeno.Prijmeni</a:t>
            </a:r>
            <a:r>
              <a:rPr lang="en-US" dirty="0"/>
              <a:t>@</a:t>
            </a:r>
            <a:r>
              <a:rPr lang="cs-CZ" dirty="0"/>
              <a:t>mfcr.cz</a:t>
            </a:r>
          </a:p>
        </p:txBody>
      </p:sp>
    </p:spTree>
    <p:extLst>
      <p:ext uri="{BB962C8B-B14F-4D97-AF65-F5344CB8AC3E}">
        <p14:creationId xmlns:p14="http://schemas.microsoft.com/office/powerpoint/2010/main" val="103519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Základní textové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16632"/>
            <a:ext cx="7560000" cy="720080"/>
          </a:xfrm>
          <a:prstGeom prst="rect">
            <a:avLst/>
          </a:prstGeom>
          <a:noFill/>
        </p:spPr>
        <p:txBody>
          <a:bodyPr lIns="36000" tIns="0" rIns="36000" bIns="0" anchor="b" anchorCtr="0"/>
          <a:lstStyle>
            <a:lvl1pPr algn="l">
              <a:def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000" y="898848"/>
            <a:ext cx="8784000" cy="153888"/>
          </a:xfrm>
          <a:prstGeom prst="rect">
            <a:avLst/>
          </a:prstGeom>
          <a:noFill/>
        </p:spPr>
        <p:txBody>
          <a:bodyPr lIns="36000" tIns="0" rIns="36000" bIns="0" anchor="t" anchorCtr="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8697913" algn="r"/>
              </a:tabLst>
              <a:def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8" name="Zástupný symbol pro obsah 3"/>
          <p:cNvSpPr>
            <a:spLocks noGrp="1"/>
          </p:cNvSpPr>
          <p:nvPr>
            <p:ph sz="half" idx="2"/>
          </p:nvPr>
        </p:nvSpPr>
        <p:spPr>
          <a:xfrm>
            <a:off x="180000" y="1332000"/>
            <a:ext cx="8784000" cy="5040000"/>
          </a:xfrm>
          <a:prstGeom prst="rect">
            <a:avLst/>
          </a:prstGeom>
        </p:spPr>
        <p:txBody>
          <a:bodyPr lIns="36000" tIns="36000" rIns="36000" bIns="36000"/>
          <a:lstStyle>
            <a:lvl1pPr marL="266700" indent="-266700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"/>
              <a:defRPr sz="1400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542925" indent="-276225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8096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0763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3430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40700" y="6670675"/>
            <a:ext cx="966788" cy="153988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Základní textové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16632"/>
            <a:ext cx="7560000" cy="720080"/>
          </a:xfrm>
          <a:prstGeom prst="rect">
            <a:avLst/>
          </a:prstGeom>
          <a:noFill/>
        </p:spPr>
        <p:txBody>
          <a:bodyPr lIns="36000" tIns="0" rIns="36000" bIns="0" anchor="b" anchorCtr="0"/>
          <a:lstStyle>
            <a:lvl1pPr algn="l">
              <a:def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cs-CZ" noProof="0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000" y="898848"/>
            <a:ext cx="8784000" cy="153888"/>
          </a:xfrm>
          <a:prstGeom prst="rect">
            <a:avLst/>
          </a:prstGeom>
          <a:noFill/>
        </p:spPr>
        <p:txBody>
          <a:bodyPr lIns="36000" tIns="0" rIns="36000" bIns="0" anchor="t" anchorCtr="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8697913" algn="r"/>
              </a:tabLst>
              <a:def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dirty="0"/>
              <a:t>Klepnutím lze upravit styly předlohy textu.</a:t>
            </a:r>
          </a:p>
        </p:txBody>
      </p:sp>
      <p:sp>
        <p:nvSpPr>
          <p:cNvPr id="8" name="Zástupný symbol pro obsah 3"/>
          <p:cNvSpPr>
            <a:spLocks noGrp="1"/>
          </p:cNvSpPr>
          <p:nvPr>
            <p:ph sz="half" idx="2"/>
          </p:nvPr>
        </p:nvSpPr>
        <p:spPr>
          <a:xfrm>
            <a:off x="180000" y="1332000"/>
            <a:ext cx="8784000" cy="5040000"/>
          </a:xfrm>
          <a:prstGeom prst="rect">
            <a:avLst/>
          </a:prstGeom>
        </p:spPr>
        <p:txBody>
          <a:bodyPr lIns="36000" tIns="36000" rIns="36000" bIns="36000"/>
          <a:lstStyle>
            <a:lvl1pPr marL="266700" indent="-266700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"/>
              <a:defRPr sz="1400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542925" indent="-276225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8096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0763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343025" indent="-2667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"/>
              <a:defRPr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40700" y="6670675"/>
            <a:ext cx="966788" cy="153988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58D35917-B70F-4C8C-B8FD-191AA96C36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2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" name="Skupina 6"/>
          <p:cNvGrpSpPr>
            <a:grpSpLocks/>
          </p:cNvGrpSpPr>
          <p:nvPr/>
        </p:nvGrpSpPr>
        <p:grpSpPr bwMode="auto"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>
                  <a:solidFill>
                    <a:srgbClr val="3A5C86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0">
                  <a:solidFill>
                    <a:srgbClr val="3A5C86"/>
                  </a:solidFill>
                  <a:latin typeface="Calibri" pitchFamily="34" charset="0"/>
                </a:rPr>
                <a:t>CZECH REPUBLIC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985000" cy="30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b="0">
                <a:solidFill>
                  <a:srgbClr val="17375E"/>
                </a:solidFill>
                <a:latin typeface="Calibri" pitchFamily="34" charset="0"/>
              </a:rPr>
              <a:t>Ministry of Finance of the Czech Republic</a:t>
            </a:r>
            <a:r>
              <a:rPr lang="en-GB" sz="1400" b="0">
                <a:solidFill>
                  <a:srgbClr val="17375E"/>
                </a:solidFill>
              </a:rPr>
              <a:t>, </a:t>
            </a:r>
            <a:r>
              <a:rPr lang="en-GB" sz="1400" b="0">
                <a:solidFill>
                  <a:srgbClr val="17375E"/>
                </a:solidFill>
                <a:latin typeface="Calibri" pitchFamily="34" charset="0"/>
              </a:rPr>
              <a:t>Letenská 15, 118 10 </a:t>
            </a:r>
            <a:r>
              <a:rPr lang="cs-CZ" sz="1400" b="0">
                <a:solidFill>
                  <a:srgbClr val="17375E"/>
                </a:solidFill>
                <a:latin typeface="Calibri" pitchFamily="34" charset="0"/>
              </a:rPr>
              <a:t>Praha</a:t>
            </a:r>
            <a:r>
              <a:rPr lang="en-GB" sz="1400" b="0">
                <a:solidFill>
                  <a:srgbClr val="17375E"/>
                </a:solidFill>
                <a:latin typeface="Calibri" pitchFamily="34" charset="0"/>
              </a:rPr>
              <a:t> 1, +420 257 041 111  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 hasCustomPrompt="1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GB" noProof="0"/>
              <a:t>Presentation Title</a:t>
            </a:r>
          </a:p>
        </p:txBody>
      </p:sp>
      <p:sp>
        <p:nvSpPr>
          <p:cNvPr id="19466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431899"/>
          </a:xfrm>
        </p:spPr>
        <p:txBody>
          <a:bodyPr lIns="126000" anchor="t"/>
          <a:lstStyle>
            <a:lvl1pPr marL="0" indent="0">
              <a:buFont typeface="Calibri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Name SURNAME</a:t>
            </a:r>
          </a:p>
        </p:txBody>
      </p:sp>
      <p:sp>
        <p:nvSpPr>
          <p:cNvPr id="3" name="Obdélník 2"/>
          <p:cNvSpPr/>
          <p:nvPr userDrawn="1"/>
        </p:nvSpPr>
        <p:spPr>
          <a:xfrm>
            <a:off x="1571625" y="5373216"/>
            <a:ext cx="68888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noProof="0" dirty="0">
                <a:solidFill>
                  <a:schemeClr val="tx1"/>
                </a:solidFill>
              </a:rPr>
              <a:t>Financial Policy Department,</a:t>
            </a:r>
            <a:br>
              <a:rPr lang="en-GB" sz="1200" noProof="0" dirty="0">
                <a:solidFill>
                  <a:schemeClr val="tx1"/>
                </a:solidFill>
              </a:rPr>
            </a:br>
            <a:r>
              <a:rPr lang="en-GB" sz="1200" noProof="0" dirty="0">
                <a:solidFill>
                  <a:schemeClr val="tx1"/>
                </a:solidFill>
              </a:rPr>
              <a:t>Ministry of Finance of the Czech Republic</a:t>
            </a:r>
            <a:endParaRPr lang="en-GB" sz="1200" noProof="0" dirty="0"/>
          </a:p>
        </p:txBody>
      </p:sp>
    </p:spTree>
    <p:extLst>
      <p:ext uri="{BB962C8B-B14F-4D97-AF65-F5344CB8AC3E}">
        <p14:creationId xmlns:p14="http://schemas.microsoft.com/office/powerpoint/2010/main" val="362478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20270"/>
            <a:ext cx="2165314" cy="76045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 předlohy nadpisů.</a:t>
            </a:r>
          </a:p>
        </p:txBody>
      </p:sp>
      <p:sp>
        <p:nvSpPr>
          <p:cNvPr id="23" name="Zástupný symbol pro číslo snímku 5"/>
          <p:cNvSpPr txBox="1">
            <a:spLocks/>
          </p:cNvSpPr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FA844FC7-B03F-481F-95F5-1A80C15C5016}" type="slidenum">
              <a:rPr lang="cs-CZ" sz="1200" b="0" smtClean="0">
                <a:solidFill>
                  <a:schemeClr val="bg2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  <a:endParaRPr lang="cs-CZ" sz="1200" b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16" name="Zástupný symbol pro datum 3"/>
          <p:cNvSpPr txBox="1">
            <a:spLocks/>
          </p:cNvSpPr>
          <p:nvPr/>
        </p:nvSpPr>
        <p:spPr bwMode="auto">
          <a:xfrm>
            <a:off x="179512" y="6522402"/>
            <a:ext cx="3024336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sz="1200" b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" name="Shape 175"/>
          <p:cNvSpPr/>
          <p:nvPr/>
        </p:nvSpPr>
        <p:spPr>
          <a:xfrm>
            <a:off x="435602" y="1158583"/>
            <a:ext cx="8272796" cy="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60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8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 předlohy nadpisů.</a:t>
            </a:r>
          </a:p>
        </p:txBody>
      </p:sp>
      <p:grpSp>
        <p:nvGrpSpPr>
          <p:cNvPr id="2052" name="Skupina 15"/>
          <p:cNvGrpSpPr>
            <a:grpSpLocks/>
          </p:cNvGrpSpPr>
          <p:nvPr/>
        </p:nvGrpSpPr>
        <p:grpSpPr bwMode="auto"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2057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600">
                  <a:solidFill>
                    <a:schemeClr val="bg1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600" b="0">
                  <a:solidFill>
                    <a:schemeClr val="bg1"/>
                  </a:solidFill>
                  <a:latin typeface="Calibri" pitchFamily="34" charset="0"/>
                </a:rPr>
                <a:t>CZECH REPUBLIC</a:t>
              </a:r>
            </a:p>
          </p:txBody>
        </p:sp>
      </p:grpSp>
      <p:sp>
        <p:nvSpPr>
          <p:cNvPr id="205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</p:txBody>
      </p:sp>
      <p:sp>
        <p:nvSpPr>
          <p:cNvPr id="22" name="Zástupný symbol pro datum 3"/>
          <p:cNvSpPr txBox="1">
            <a:spLocks/>
          </p:cNvSpPr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2638210D-436E-44CD-84CE-FF7DE1FC7397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10.05.2022</a:t>
            </a:fld>
            <a:endParaRPr lang="cs-CZ" sz="1200" b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23" name="Zástupný symbol pro číslo snímku 5"/>
          <p:cNvSpPr txBox="1">
            <a:spLocks/>
          </p:cNvSpPr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66252BC0-D114-4C2D-BBF9-A6BF61BC2164}" type="slidenum">
              <a:rPr lang="cs-CZ" sz="1200" b="0" smtClean="0">
                <a:solidFill>
                  <a:srgbClr val="EEECE1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  <a:endParaRPr lang="cs-CZ" sz="1200" b="0">
              <a:solidFill>
                <a:srgbClr val="EEECE1"/>
              </a:solidFill>
              <a:latin typeface="Calibri" pitchFamily="34" charset="0"/>
            </a:endParaRPr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495394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Segoe UI Semibold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May 2022</a:t>
            </a:r>
            <a:endParaRPr lang="en-GB" b="1" kern="0" dirty="0">
              <a:solidFill>
                <a:srgbClr val="000000">
                  <a:lumMod val="65000"/>
                  <a:lumOff val="35000"/>
                </a:srgbClr>
              </a:solidFill>
              <a:latin typeface="Segoe UI Semibold"/>
              <a:ea typeface="Segoe UI" panose="020B0502040204020203" pitchFamily="34" charset="0"/>
              <a:cs typeface="Segoe UI" panose="020B0502040204020203" pitchFamily="34" charset="0"/>
              <a:sym typeface="Calibri"/>
            </a:endParaRPr>
          </a:p>
          <a:p>
            <a:r>
              <a:rPr lang="en-GB" b="1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Segoe UI Semibold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Next steps in Asset Management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63287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4800" b="1" dirty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Financial Education </a:t>
            </a:r>
            <a:br>
              <a:rPr lang="en-US" sz="4800" b="1" dirty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endParaRPr lang="cs-CZ" sz="4800" dirty="0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Shape 51"/>
          <p:cNvSpPr/>
          <p:nvPr/>
        </p:nvSpPr>
        <p:spPr>
          <a:xfrm>
            <a:off x="539551" y="4581128"/>
            <a:ext cx="7690049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6" name="Shape 50"/>
          <p:cNvSpPr txBox="1">
            <a:spLocks/>
          </p:cNvSpPr>
          <p:nvPr/>
        </p:nvSpPr>
        <p:spPr>
          <a:xfrm>
            <a:off x="5508104" y="4941167"/>
            <a:ext cx="2721496" cy="1008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Calibri"/>
                <a:ea typeface="Calibri"/>
                <a:cs typeface="Calibri"/>
                <a:sym typeface="Calibri"/>
              </a:defRPr>
            </a:lvl5pPr>
            <a:lvl6pPr marL="26517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6pPr>
            <a:lvl7pPr marL="31089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7pPr>
            <a:lvl8pPr marL="35661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8pPr>
            <a:lvl9pPr marL="40233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Segoe UI Semibold"/>
                <a:ea typeface="Segoe UI" panose="020B0502040204020203" pitchFamily="34" charset="0"/>
                <a:cs typeface="Segoe UI" panose="020B0502040204020203" pitchFamily="34" charset="0"/>
                <a:sym typeface="Open Sans Semibold"/>
              </a:rPr>
              <a:t>JUDr. Alex Ivančo, Ph.D.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3433730"/>
            <a:ext cx="2736305" cy="9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5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6552728" cy="720080"/>
          </a:xfrm>
        </p:spPr>
        <p:txBody>
          <a:bodyPr/>
          <a:lstStyle/>
          <a:p>
            <a:r>
              <a:rPr lang="en-US" dirty="0"/>
              <a:t>Why</a:t>
            </a:r>
            <a:r>
              <a:rPr lang="cs-CZ" dirty="0"/>
              <a:t> Financial </a:t>
            </a:r>
            <a:r>
              <a:rPr lang="cs-CZ" dirty="0" err="1"/>
              <a:t>Education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836712"/>
            <a:ext cx="828092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/>
              <a:t>helps </a:t>
            </a:r>
            <a:r>
              <a:rPr lang="cs-CZ" sz="2800" b="0" dirty="0"/>
              <a:t>to </a:t>
            </a:r>
            <a:r>
              <a:rPr lang="en-US" sz="2800" dirty="0"/>
              <a:t>prevent</a:t>
            </a:r>
            <a:r>
              <a:rPr lang="en-US" sz="2800" b="0" dirty="0"/>
              <a:t> negative financial and social impacts (usury,</a:t>
            </a:r>
            <a:r>
              <a:rPr lang="cs-CZ" sz="2800" b="0" dirty="0"/>
              <a:t> </a:t>
            </a:r>
            <a:r>
              <a:rPr lang="en-US" sz="2800" b="0" dirty="0"/>
              <a:t>over indebtedness,</a:t>
            </a:r>
            <a:r>
              <a:rPr lang="cs-CZ" sz="2800" b="0" dirty="0"/>
              <a:t> </a:t>
            </a:r>
            <a:r>
              <a:rPr lang="en-US" sz="2800" b="0" dirty="0"/>
              <a:t>insolvency,</a:t>
            </a:r>
            <a:r>
              <a:rPr lang="cs-CZ" sz="2800" b="0" dirty="0"/>
              <a:t> </a:t>
            </a:r>
            <a:r>
              <a:rPr lang="en-US" sz="2800" b="0" dirty="0"/>
              <a:t>property seizure) that burden public finances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/>
              <a:t>leads to </a:t>
            </a:r>
            <a:r>
              <a:rPr lang="en-US" sz="2800" dirty="0"/>
              <a:t>consumers</a:t>
            </a:r>
            <a:r>
              <a:rPr lang="cs-CZ" sz="2800" dirty="0"/>
              <a:t>´ </a:t>
            </a:r>
            <a:r>
              <a:rPr lang="en-US" sz="2800" dirty="0"/>
              <a:t>better decisions </a:t>
            </a:r>
            <a:r>
              <a:rPr lang="en-US" sz="2800" b="0" dirty="0"/>
              <a:t>on the financial market, better product competition etc.</a:t>
            </a:r>
          </a:p>
        </p:txBody>
      </p:sp>
    </p:spTree>
    <p:extLst>
      <p:ext uri="{BB962C8B-B14F-4D97-AF65-F5344CB8AC3E}">
        <p14:creationId xmlns:p14="http://schemas.microsoft.com/office/powerpoint/2010/main" val="203059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08912" cy="792088"/>
          </a:xfrm>
        </p:spPr>
        <p:txBody>
          <a:bodyPr>
            <a:normAutofit/>
          </a:bodyPr>
          <a:lstStyle/>
          <a:p>
            <a:r>
              <a:rPr lang="en-US" dirty="0"/>
              <a:t>The role of Mo</a:t>
            </a:r>
            <a:r>
              <a:rPr lang="cs-CZ" dirty="0"/>
              <a:t>F</a:t>
            </a:r>
            <a:r>
              <a:rPr lang="en-US" dirty="0"/>
              <a:t> in FE</a:t>
            </a:r>
            <a:r>
              <a:rPr lang="en-GB" sz="3600" dirty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4136"/>
            <a:ext cx="8496944" cy="558924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800" dirty="0"/>
              <a:t>c</a:t>
            </a:r>
            <a:r>
              <a:rPr lang="en-GB" sz="2800" dirty="0" err="1"/>
              <a:t>oordination</a:t>
            </a:r>
            <a:r>
              <a:rPr lang="en-GB" sz="2800" b="0" dirty="0"/>
              <a:t> – Expert Group on Financial Education (led by </a:t>
            </a:r>
            <a:r>
              <a:rPr lang="en-GB" sz="2800" b="0" dirty="0" err="1"/>
              <a:t>MoF</a:t>
            </a:r>
            <a:r>
              <a:rPr lang="en-GB" sz="2800" b="0" dirty="0"/>
              <a:t> and gathering government authorities, NGOs, financial entrepreneurs, universities etc.)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strategies</a:t>
            </a:r>
            <a:r>
              <a:rPr lang="en-US" sz="2800" b="0" dirty="0"/>
              <a:t> – National Strategy of Financial Education 2.0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quality oversight </a:t>
            </a:r>
            <a:r>
              <a:rPr lang="en-US" sz="2800" b="0" dirty="0"/>
              <a:t>– National Register of Financial Education Projects (operated by </a:t>
            </a:r>
            <a:r>
              <a:rPr lang="en-US" sz="2800" b="0" dirty="0" err="1"/>
              <a:t>MoF</a:t>
            </a:r>
            <a:r>
              <a:rPr lang="en-US" sz="2800" b="0" dirty="0"/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800" dirty="0"/>
              <a:t>n</a:t>
            </a:r>
            <a:r>
              <a:rPr lang="en-US" sz="2800" dirty="0"/>
              <a:t>on-financial support </a:t>
            </a:r>
            <a:r>
              <a:rPr lang="en-US" sz="2800" b="0" dirty="0"/>
              <a:t>– </a:t>
            </a:r>
            <a:r>
              <a:rPr lang="en-US" sz="2800" b="0" dirty="0" err="1"/>
              <a:t>MoF</a:t>
            </a:r>
            <a:r>
              <a:rPr lang="en-US" sz="2800" b="0" dirty="0"/>
              <a:t> provides patronage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800" dirty="0"/>
              <a:t>i</a:t>
            </a:r>
            <a:r>
              <a:rPr lang="en-US" sz="2800" dirty="0" err="1"/>
              <a:t>nternational</a:t>
            </a:r>
            <a:r>
              <a:rPr lang="en-US" sz="2800" dirty="0"/>
              <a:t> engagement </a:t>
            </a:r>
            <a:r>
              <a:rPr lang="en-US" sz="2800" b="0" dirty="0"/>
              <a:t>– OECD/FIN-NET activities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400" b="1" dirty="0"/>
          </a:p>
          <a:p>
            <a:pPr lvl="1" indent="-342900">
              <a:buFont typeface="Wingdings" panose="05000000000000000000" pitchFamily="2" charset="2"/>
              <a:buChar char="q"/>
            </a:pPr>
            <a:endParaRPr lang="en-GB" sz="2000" b="1" dirty="0"/>
          </a:p>
        </p:txBody>
      </p:sp>
      <p:sp>
        <p:nvSpPr>
          <p:cNvPr id="28" name="AutoShape 2" descr="Výsledek obrázku pro &quot;consumer power&quot;"/>
          <p:cNvSpPr>
            <a:spLocks noChangeAspect="1" noChangeArrowheads="1"/>
          </p:cNvSpPr>
          <p:nvPr/>
        </p:nvSpPr>
        <p:spPr bwMode="auto">
          <a:xfrm>
            <a:off x="0" y="-136525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19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6336704" cy="792088"/>
          </a:xfrm>
        </p:spPr>
        <p:txBody>
          <a:bodyPr>
            <a:noAutofit/>
          </a:bodyPr>
          <a:lstStyle/>
          <a:p>
            <a:r>
              <a:rPr lang="en-US" dirty="0"/>
              <a:t>National Strategy of Financial Education 2.0</a:t>
            </a:r>
            <a:endParaRPr lang="en-GB" dirty="0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4136"/>
            <a:ext cx="8496944" cy="55892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dirty="0"/>
              <a:t>recast of „NSFE 2010“, consulted with the </a:t>
            </a:r>
            <a:r>
              <a:rPr lang="en-US" sz="2800" dirty="0"/>
              <a:t>Expert Group on Financial Education</a:t>
            </a:r>
            <a:r>
              <a:rPr lang="en-US" sz="2800" b="0" dirty="0"/>
              <a:t> and approved by the Government in 1/2020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dirty="0"/>
              <a:t>addresses new issues and challenges concerning financial education (innovations, behavioral aspects etc.), reflects new regulation and international framework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800" b="0" dirty="0"/>
              <a:t>e</a:t>
            </a:r>
            <a:r>
              <a:rPr lang="en-US" sz="2800" b="0" dirty="0"/>
              <a:t>stablishes the </a:t>
            </a:r>
            <a:r>
              <a:rPr lang="en-US" sz="2800" dirty="0"/>
              <a:t>National Register of Financial Education Projects </a:t>
            </a:r>
            <a:r>
              <a:rPr lang="en-US" sz="2800" b="0" dirty="0"/>
              <a:t>to register FE projects fulfilling strict rules on content and the way of presentation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dirty="0"/>
              <a:t>sets </a:t>
            </a:r>
            <a:r>
              <a:rPr lang="en-US" sz="2800" dirty="0"/>
              <a:t>ongoing</a:t>
            </a:r>
            <a:r>
              <a:rPr lang="en-US" sz="2800" b="0" dirty="0"/>
              <a:t> (primary and secondary schools) and </a:t>
            </a:r>
            <a:r>
              <a:rPr lang="en-US" sz="2800" dirty="0"/>
              <a:t>new</a:t>
            </a:r>
            <a:r>
              <a:rPr lang="en-US" sz="2800" b="0" dirty="0"/>
              <a:t> (seniors, unemployed people, teachers, social workers etc.) </a:t>
            </a:r>
            <a:r>
              <a:rPr lang="en-US" sz="2800" dirty="0"/>
              <a:t>priority target groups </a:t>
            </a:r>
            <a:endParaRPr lang="en-GB" sz="2400" dirty="0"/>
          </a:p>
          <a:p>
            <a:pPr lvl="1" indent="-342900">
              <a:buFont typeface="Wingdings" panose="05000000000000000000" pitchFamily="2" charset="2"/>
              <a:buChar char="q"/>
            </a:pPr>
            <a:endParaRPr lang="en-GB" sz="2000" b="1" dirty="0"/>
          </a:p>
        </p:txBody>
      </p:sp>
      <p:sp>
        <p:nvSpPr>
          <p:cNvPr id="28" name="AutoShape 2" descr="Výsledek obrázku pro &quot;consumer power&quot;"/>
          <p:cNvSpPr>
            <a:spLocks noChangeAspect="1" noChangeArrowheads="1"/>
          </p:cNvSpPr>
          <p:nvPr/>
        </p:nvSpPr>
        <p:spPr bwMode="auto">
          <a:xfrm>
            <a:off x="0" y="-136525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42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6336704" cy="792088"/>
          </a:xfrm>
        </p:spPr>
        <p:txBody>
          <a:bodyPr>
            <a:noAutofit/>
          </a:bodyPr>
          <a:lstStyle/>
          <a:p>
            <a:r>
              <a:rPr lang="en-US" dirty="0" err="1"/>
              <a:t>MoF´s</a:t>
            </a:r>
            <a:r>
              <a:rPr lang="en-US" dirty="0"/>
              <a:t> website on financial literacy and financial education</a:t>
            </a:r>
            <a:endParaRPr lang="en-GB" dirty="0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4136"/>
            <a:ext cx="8496944" cy="558924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800" dirty="0"/>
              <a:t>web portal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recommendations and warnings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important contacts (if help is needed)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financial calculators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private finance &amp; financial market guides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National Register of Financial Education Projects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news from MoF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for consumers (what has been done in their </a:t>
            </a:r>
            <a:r>
              <a:rPr lang="en-GB" sz="2600" b="0" dirty="0"/>
              <a:t>favour</a:t>
            </a:r>
            <a:r>
              <a:rPr lang="en-US" sz="2600" b="0" dirty="0"/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for regulated persons (what is planned legislation-wise)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/>
              <a:t>for members of Expert Group on Financial Education</a:t>
            </a:r>
            <a:r>
              <a:rPr lang="en-US" sz="2600" dirty="0"/>
              <a:t> </a:t>
            </a:r>
            <a:endParaRPr lang="en-GB" sz="2200" dirty="0"/>
          </a:p>
          <a:p>
            <a:pPr lvl="1" indent="-342900">
              <a:buFont typeface="Wingdings" panose="05000000000000000000" pitchFamily="2" charset="2"/>
              <a:buChar char="q"/>
            </a:pPr>
            <a:endParaRPr lang="en-GB" sz="2000" b="1" dirty="0"/>
          </a:p>
        </p:txBody>
      </p:sp>
      <p:sp>
        <p:nvSpPr>
          <p:cNvPr id="28" name="AutoShape 2" descr="Výsledek obrázku pro &quot;consumer power&quot;"/>
          <p:cNvSpPr>
            <a:spLocks noChangeAspect="1" noChangeArrowheads="1"/>
          </p:cNvSpPr>
          <p:nvPr/>
        </p:nvSpPr>
        <p:spPr bwMode="auto">
          <a:xfrm>
            <a:off x="0" y="-136525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2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552728" cy="792088"/>
          </a:xfrm>
        </p:spPr>
        <p:txBody>
          <a:bodyPr>
            <a:normAutofit fontScale="90000"/>
          </a:bodyPr>
          <a:lstStyle/>
          <a:p>
            <a:r>
              <a:rPr lang="en-GB" dirty="0"/>
              <a:t>Financial Literacy Measurement </a:t>
            </a:r>
            <a:r>
              <a:rPr lang="cs-CZ" dirty="0"/>
              <a:t>2020</a:t>
            </a:r>
            <a:endParaRPr lang="en-GB" sz="3600" dirty="0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0" y="260648"/>
            <a:ext cx="9324528" cy="65527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Financial Literacy Measurement 2020</a:t>
            </a:r>
            <a:endParaRPr lang="cs-CZ" sz="2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000" b="0" dirty="0"/>
              <a:t>organised</a:t>
            </a:r>
            <a:r>
              <a:rPr lang="en-US" sz="2000" b="0" dirty="0"/>
              <a:t> by </a:t>
            </a:r>
            <a:r>
              <a:rPr lang="en-US" sz="2000" b="0" dirty="0" err="1"/>
              <a:t>MoF</a:t>
            </a:r>
            <a:r>
              <a:rPr lang="en-US" sz="2000" b="0" dirty="0"/>
              <a:t> and integrated into OECD international research</a:t>
            </a:r>
            <a:endParaRPr lang="cs-CZ" sz="2000" b="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000" b="0" dirty="0"/>
              <a:t>m</a:t>
            </a:r>
            <a:r>
              <a:rPr lang="en-GB" sz="2000" b="0" dirty="0"/>
              <a:t>ore active approach of citizens to their own finances</a:t>
            </a:r>
            <a:endParaRPr lang="en-US" sz="2000" b="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200" b="0" dirty="0"/>
              <a:t>s</a:t>
            </a:r>
            <a:r>
              <a:rPr lang="en-GB" sz="2200" b="0" dirty="0"/>
              <a:t>light increase of financial literacy from the measurements in 2015</a:t>
            </a:r>
            <a:endParaRPr lang="cs-CZ" sz="2200" b="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200" b="0" dirty="0"/>
              <a:t>increase</a:t>
            </a:r>
            <a:r>
              <a:rPr lang="cs-CZ" sz="2200" b="0" dirty="0"/>
              <a:t>d</a:t>
            </a:r>
            <a:r>
              <a:rPr lang="en-GB" sz="2200" b="0" dirty="0"/>
              <a:t> level of economic responsibility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200" dirty="0"/>
              <a:t>however </a:t>
            </a:r>
            <a:r>
              <a:rPr lang="en-GB" sz="2200" b="0" dirty="0"/>
              <a:t>the level of financial knowledge stagnated</a:t>
            </a:r>
            <a:endParaRPr lang="cs-CZ" sz="2200" b="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2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2600" dirty="0"/>
          </a:p>
          <a:p>
            <a:pPr marL="400050" lvl="1" indent="0">
              <a:buNone/>
            </a:pPr>
            <a:endParaRPr lang="en-GB" sz="2000" b="1" dirty="0"/>
          </a:p>
        </p:txBody>
      </p:sp>
      <p:sp>
        <p:nvSpPr>
          <p:cNvPr id="28" name="AutoShape 2" descr="Výsledek obrázku pro &quot;consumer power&quot;"/>
          <p:cNvSpPr>
            <a:spLocks noChangeAspect="1" noChangeArrowheads="1"/>
          </p:cNvSpPr>
          <p:nvPr/>
        </p:nvSpPr>
        <p:spPr bwMode="auto">
          <a:xfrm>
            <a:off x="0" y="-136525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873557277"/>
              </p:ext>
            </p:extLst>
          </p:nvPr>
        </p:nvGraphicFramePr>
        <p:xfrm>
          <a:off x="1043607" y="4293096"/>
          <a:ext cx="6971009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262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336704" cy="792088"/>
          </a:xfrm>
        </p:spPr>
        <p:txBody>
          <a:bodyPr>
            <a:normAutofit/>
          </a:bodyPr>
          <a:lstStyle/>
          <a:p>
            <a:r>
              <a:rPr lang="en-GB" dirty="0"/>
              <a:t>Recent</a:t>
            </a:r>
            <a:r>
              <a:rPr lang="en-US" dirty="0"/>
              <a:t> FE event</a:t>
            </a:r>
            <a:r>
              <a:rPr lang="cs-CZ" dirty="0"/>
              <a:t> </a:t>
            </a:r>
            <a:r>
              <a:rPr lang="en-US" dirty="0"/>
              <a:t>(by </a:t>
            </a:r>
            <a:r>
              <a:rPr lang="en-US" dirty="0" err="1"/>
              <a:t>MoF</a:t>
            </a:r>
            <a:r>
              <a:rPr lang="en-US" dirty="0"/>
              <a:t>)</a:t>
            </a:r>
            <a:endParaRPr lang="en-GB" sz="3600" dirty="0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0" y="1224136"/>
            <a:ext cx="9324528" cy="5589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Global Money Week 202</a:t>
            </a:r>
            <a:r>
              <a:rPr lang="cs-CZ" sz="2800" dirty="0"/>
              <a:t>2</a:t>
            </a:r>
            <a:endParaRPr lang="en-US" sz="2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600" b="0" dirty="0"/>
              <a:t>annual global financial literacy awareness campaign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b="0" dirty="0" err="1"/>
              <a:t>MoF</a:t>
            </a:r>
            <a:r>
              <a:rPr lang="en-US" sz="2600" b="0" dirty="0"/>
              <a:t> as the national coordinator</a:t>
            </a:r>
            <a:endParaRPr lang="cs-CZ" sz="2600" b="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600" dirty="0"/>
              <a:t>m</a:t>
            </a:r>
            <a:r>
              <a:rPr lang="en-GB" sz="2600" dirty="0" err="1"/>
              <a:t>ain</a:t>
            </a:r>
            <a:r>
              <a:rPr lang="en-GB" sz="2600" dirty="0"/>
              <a:t> organizers EFPA and </a:t>
            </a:r>
            <a:r>
              <a:rPr lang="en-GB" sz="2600" dirty="0" err="1"/>
              <a:t>yourchance</a:t>
            </a:r>
            <a:r>
              <a:rPr lang="en-GB" sz="2600" dirty="0"/>
              <a:t> </a:t>
            </a:r>
            <a:r>
              <a:rPr lang="en-GB" sz="2600" dirty="0" err="1"/>
              <a:t>o.p.s</a:t>
            </a:r>
            <a:r>
              <a:rPr lang="en-GB" sz="2600" dirty="0"/>
              <a:t>.</a:t>
            </a:r>
            <a:endParaRPr lang="en-GB" sz="2600" b="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600" b="0" dirty="0"/>
              <a:t>o</a:t>
            </a:r>
            <a:r>
              <a:rPr lang="en-GB" sz="2600" b="0" dirty="0" err="1"/>
              <a:t>ver</a:t>
            </a:r>
            <a:r>
              <a:rPr lang="en-GB" sz="2600" b="0" dirty="0"/>
              <a:t> 31 000 participants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600" b="0" dirty="0"/>
              <a:t>t</a:t>
            </a:r>
            <a:r>
              <a:rPr lang="en-GB" sz="2600" b="0" dirty="0" err="1"/>
              <a:t>heme</a:t>
            </a:r>
            <a:r>
              <a:rPr lang="en-GB" sz="2600" b="0" dirty="0"/>
              <a:t>: </a:t>
            </a:r>
            <a:r>
              <a:rPr lang="cs-CZ" sz="2600" b="0" dirty="0"/>
              <a:t>„</a:t>
            </a:r>
            <a:r>
              <a:rPr lang="en-US" sz="2600" b="0" dirty="0"/>
              <a:t>Build your future, be smart about money</a:t>
            </a:r>
            <a:r>
              <a:rPr lang="cs-CZ" sz="2600" b="0" dirty="0"/>
              <a:t>.“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cs-CZ" sz="2600" dirty="0"/>
          </a:p>
          <a:p>
            <a:pPr marL="400050" lvl="1" indent="0">
              <a:buNone/>
            </a:pPr>
            <a:endParaRPr lang="en-GB" sz="2000" b="1" dirty="0"/>
          </a:p>
        </p:txBody>
      </p:sp>
      <p:sp>
        <p:nvSpPr>
          <p:cNvPr id="28" name="AutoShape 2" descr="Výsledek obrázku pro &quot;consumer power&quot;"/>
          <p:cNvSpPr>
            <a:spLocks noChangeAspect="1" noChangeArrowheads="1"/>
          </p:cNvSpPr>
          <p:nvPr/>
        </p:nvSpPr>
        <p:spPr bwMode="auto">
          <a:xfrm>
            <a:off x="0" y="-136525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85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084542" y="6525344"/>
            <a:ext cx="966788" cy="153988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5536" y="303943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3200" b="1" dirty="0"/>
              <a:t>Thank you for your attention.</a:t>
            </a:r>
          </a:p>
        </p:txBody>
      </p:sp>
      <p:sp>
        <p:nvSpPr>
          <p:cNvPr id="14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5022973" y="5013176"/>
            <a:ext cx="2285331" cy="72008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cs-CZ" sz="1800" dirty="0"/>
              <a:t>Alex Ivančo </a:t>
            </a:r>
            <a:r>
              <a:rPr lang="cs-CZ" sz="1200" dirty="0" err="1"/>
              <a:t>alex.ivanco</a:t>
            </a:r>
            <a:r>
              <a:rPr lang="en-US" sz="1200" dirty="0"/>
              <a:t>@mfcr.cz</a:t>
            </a:r>
            <a:endParaRPr lang="en-GB" sz="1200" dirty="0"/>
          </a:p>
          <a:p>
            <a:pPr marL="0" indent="0">
              <a:buNone/>
            </a:pPr>
            <a:endParaRPr lang="en-GB" sz="1200" noProof="0" dirty="0"/>
          </a:p>
        </p:txBody>
      </p:sp>
    </p:spTree>
    <p:extLst>
      <p:ext uri="{BB962C8B-B14F-4D97-AF65-F5344CB8AC3E}">
        <p14:creationId xmlns:p14="http://schemas.microsoft.com/office/powerpoint/2010/main" val="438188329"/>
      </p:ext>
    </p:extLst>
  </p:cSld>
  <p:clrMapOvr>
    <a:masterClrMapping/>
  </p:clrMapOvr>
</p:sld>
</file>

<file path=ppt/theme/theme1.xml><?xml version="1.0" encoding="utf-8"?>
<a:theme xmlns:a="http://schemas.openxmlformats.org/drawingml/2006/main" name="Jak je to skutečně s výběrem daní (v.2.2)">
  <a:themeElements>
    <a:clrScheme name="Paleta 4703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002060"/>
      </a:accent1>
      <a:accent2>
        <a:srgbClr val="0070C0"/>
      </a:accent2>
      <a:accent3>
        <a:srgbClr val="009FD4"/>
      </a:accent3>
      <a:accent4>
        <a:srgbClr val="F2C200"/>
      </a:accent4>
      <a:accent5>
        <a:srgbClr val="E37625"/>
      </a:accent5>
      <a:accent6>
        <a:srgbClr val="437326"/>
      </a:accent6>
      <a:hlink>
        <a:srgbClr val="009FD4"/>
      </a:hlink>
      <a:folHlink>
        <a:srgbClr val="009FD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ická předloha">
  <a:themeElements>
    <a:clrScheme name="MFCR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FCR_Englis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FCR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FINANČNÍ GRAMOTNOST_1.verze_rev</Template>
  <TotalTime>1347</TotalTime>
  <Words>468</Words>
  <Application>Microsoft Office PowerPoint</Application>
  <PresentationFormat>On-screen Show (4:3)</PresentationFormat>
  <Paragraphs>58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Jak je to skutečně s výběrem daní (v.2.2)</vt:lpstr>
      <vt:lpstr>Anglická předloha</vt:lpstr>
      <vt:lpstr>PowerPoint Presentation</vt:lpstr>
      <vt:lpstr>Why Financial Education?</vt:lpstr>
      <vt:lpstr>The role of MoF in FE </vt:lpstr>
      <vt:lpstr>National Strategy of Financial Education 2.0</vt:lpstr>
      <vt:lpstr>MoF´s website on financial literacy and financial education</vt:lpstr>
      <vt:lpstr>Financial Literacy Measurement 2020</vt:lpstr>
      <vt:lpstr>Recent FE event (by MoF)</vt:lpstr>
      <vt:lpstr>PowerPoint Presentation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Hlavicová</dc:creator>
  <cp:lastModifiedBy>Alex Ivančo</cp:lastModifiedBy>
  <cp:revision>82</cp:revision>
  <cp:lastPrinted>2016-05-17T09:55:59Z</cp:lastPrinted>
  <dcterms:created xsi:type="dcterms:W3CDTF">2016-05-12T14:38:33Z</dcterms:created>
  <dcterms:modified xsi:type="dcterms:W3CDTF">2022-05-10T06:52:41Z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