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29" r:id="rId4"/>
    <p:sldId id="330" r:id="rId5"/>
    <p:sldId id="337" r:id="rId6"/>
    <p:sldId id="335" r:id="rId7"/>
    <p:sldId id="290" r:id="rId8"/>
    <p:sldId id="339" r:id="rId9"/>
    <p:sldId id="328" r:id="rId10"/>
    <p:sldId id="334" r:id="rId11"/>
    <p:sldId id="343" r:id="rId12"/>
    <p:sldId id="342" r:id="rId13"/>
    <p:sldId id="340" r:id="rId14"/>
    <p:sldId id="303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99"/>
    <a:srgbClr val="003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>
      <p:cViewPr varScale="1">
        <p:scale>
          <a:sx n="122" d="100"/>
          <a:sy n="122" d="100"/>
        </p:scale>
        <p:origin x="96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333" y="574383"/>
            <a:ext cx="9144000" cy="838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333" y="1502103"/>
            <a:ext cx="9144000" cy="563097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20. 2. 2023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6733" cy="365125"/>
          </a:xfrm>
        </p:spPr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13"/>
          </p:nvPr>
        </p:nvSpPr>
        <p:spPr>
          <a:xfrm>
            <a:off x="1523334" y="2154303"/>
            <a:ext cx="9144000" cy="31466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39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20. 2. 2023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27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20. 2. 2023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28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20. 2. 2023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246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marL="0" indent="0">
              <a:buNone/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20. 2. 2023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911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67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67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20. 2. 2023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521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8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8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20. 2. 2023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52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20. 2. 2023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22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20. 2. 2023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303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20. 2. 2023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3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20. 2. 2023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087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6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920000" y="6356350"/>
            <a:ext cx="166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852BD-90F3-402C-AF11-6990DECA7A51}" type="datetimeFigureOut">
              <a:rPr lang="sk-SK" smtClean="0"/>
              <a:pPr/>
              <a:t>20. 2. 2023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5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67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SzPct val="150000"/>
        <a:buFont typeface="Calibri Light" panose="020F0302020204030204" pitchFamily="34" charset="0"/>
        <a:buNone/>
        <a:defRPr sz="2500" b="1" kern="1200">
          <a:solidFill>
            <a:srgbClr val="002E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 Light" panose="020F0302020204030204" pitchFamily="34" charset="0"/>
        <a:buChar char="◦"/>
        <a:defRPr sz="2000" kern="1200">
          <a:solidFill>
            <a:srgbClr val="002E9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800" kern="1200">
          <a:solidFill>
            <a:srgbClr val="002E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600" kern="1200">
          <a:solidFill>
            <a:srgbClr val="002E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400" kern="1200">
          <a:solidFill>
            <a:srgbClr val="002E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400" kern="1200">
          <a:solidFill>
            <a:srgbClr val="002E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9000">
              <a:srgbClr val="0D1522"/>
            </a:gs>
            <a:gs pos="35000">
              <a:srgbClr val="294462"/>
            </a:gs>
            <a:gs pos="80000">
              <a:schemeClr val="tx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487488" y="2492896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sk-SK" sz="4000" dirty="0">
                <a:solidFill>
                  <a:schemeClr val="tx1"/>
                </a:solidFill>
              </a:rPr>
              <a:t>Finančné trhy </a:t>
            </a:r>
            <a:br>
              <a:rPr lang="sk-SK" sz="4000" dirty="0">
                <a:solidFill>
                  <a:schemeClr val="tx1"/>
                </a:solidFill>
              </a:rPr>
            </a:br>
            <a:endParaRPr lang="sk-SK" sz="4000" dirty="0">
              <a:solidFill>
                <a:schemeClr val="tx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4D40B0B-60DE-4BC7-9EE3-ACEFB31A8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797152"/>
            <a:ext cx="2030630" cy="1805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708" y="574274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Marek </a:t>
            </a:r>
            <a:r>
              <a:rPr lang="sk-SK" dirty="0" err="1"/>
              <a:t>Prokopec</a:t>
            </a:r>
            <a:endParaRPr lang="sk-SK" dirty="0"/>
          </a:p>
          <a:p>
            <a:r>
              <a:rPr lang="sk-SK" dirty="0"/>
              <a:t>Predseda predstavenstva SASS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EAC37-AB26-4A91-934D-243DB9970CF5}"/>
              </a:ext>
            </a:extLst>
          </p:cNvPr>
          <p:cNvSpPr txBox="1"/>
          <p:nvPr/>
        </p:nvSpPr>
        <p:spPr>
          <a:xfrm>
            <a:off x="8803503" y="575399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/>
              <a:t>Február 2023</a:t>
            </a:r>
          </a:p>
        </p:txBody>
      </p:sp>
    </p:spTree>
    <p:extLst>
      <p:ext uri="{BB962C8B-B14F-4D97-AF65-F5344CB8AC3E}">
        <p14:creationId xmlns:p14="http://schemas.microsoft.com/office/powerpoint/2010/main" val="194046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69" y="-17423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4D40B0B-60DE-4BC7-9EE3-ACEFB31A8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797152"/>
            <a:ext cx="2030630" cy="180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830" y="136192"/>
            <a:ext cx="9144000" cy="838618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WTI </a:t>
            </a:r>
            <a:r>
              <a:rPr lang="sk-SK" dirty="0" err="1">
                <a:solidFill>
                  <a:schemeClr val="tx1"/>
                </a:solidFill>
              </a:rPr>
              <a:t>Crude</a:t>
            </a:r>
            <a:r>
              <a:rPr lang="sk-SK" dirty="0">
                <a:solidFill>
                  <a:schemeClr val="tx1"/>
                </a:solidFill>
              </a:rPr>
              <a:t> Oil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376" y="6309320"/>
            <a:ext cx="4680520" cy="293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63041-178C-37BA-E9A8-EC3F4D046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949483"/>
            <a:ext cx="10272464" cy="56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4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69" y="-17423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4D40B0B-60DE-4BC7-9EE3-ACEFB31A8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797152"/>
            <a:ext cx="2030630" cy="180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830" y="136192"/>
            <a:ext cx="9144000" cy="838618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Zlato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376" y="6309320"/>
            <a:ext cx="4680520" cy="293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7037F-5A46-8517-1679-33B9A25F4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005860"/>
            <a:ext cx="10200456" cy="55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5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69" y="-17423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4D40B0B-60DE-4BC7-9EE3-ACEFB31A8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797152"/>
            <a:ext cx="2030630" cy="180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830" y="136192"/>
            <a:ext cx="9144000" cy="838618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Bitcoin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376" y="6309320"/>
            <a:ext cx="4680520" cy="293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A3BD9-80DA-36EB-4DC8-87B115140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91" y="908720"/>
            <a:ext cx="1106455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91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D579-AAA9-EC08-AD40-383FCDFB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4CA1652-511F-C6F4-F9E5-29309C900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32655"/>
            <a:ext cx="10952871" cy="61602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FFCDB-C0CB-259D-4532-401C3133174E}"/>
              </a:ext>
            </a:extLst>
          </p:cNvPr>
          <p:cNvSpPr txBox="1"/>
          <p:nvPr/>
        </p:nvSpPr>
        <p:spPr>
          <a:xfrm>
            <a:off x="911424" y="6453336"/>
            <a:ext cx="1073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https://am.jpmorgan.com/us/en/asset-management/adv/insights/market-insights/guide-to-the-markets/</a:t>
            </a:r>
          </a:p>
        </p:txBody>
      </p:sp>
    </p:spTree>
    <p:extLst>
      <p:ext uri="{BB962C8B-B14F-4D97-AF65-F5344CB8AC3E}">
        <p14:creationId xmlns:p14="http://schemas.microsoft.com/office/powerpoint/2010/main" val="134484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9000">
              <a:srgbClr val="0D1522"/>
            </a:gs>
            <a:gs pos="35000">
              <a:srgbClr val="294462"/>
            </a:gs>
            <a:gs pos="80000">
              <a:schemeClr val="tx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4D40B0B-60DE-4BC7-9EE3-ACEFB31A8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797152"/>
            <a:ext cx="2030630" cy="18058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3472" y="1628800"/>
            <a:ext cx="9144000" cy="2664296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chemeClr val="tx1"/>
                </a:solidFill>
              </a:rPr>
              <a:t>Ďakujem za Vašu pozornosť.</a:t>
            </a:r>
          </a:p>
        </p:txBody>
      </p:sp>
    </p:spTree>
    <p:extLst>
      <p:ext uri="{BB962C8B-B14F-4D97-AF65-F5344CB8AC3E}">
        <p14:creationId xmlns:p14="http://schemas.microsoft.com/office/powerpoint/2010/main" val="233353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459E-B975-FE0B-F4F1-52125B67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B0115902-DC32-699E-84EB-85BD0466F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24644"/>
            <a:ext cx="11394689" cy="64087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A523B-179E-D51D-CF21-2C9474F3EB54}"/>
              </a:ext>
            </a:extLst>
          </p:cNvPr>
          <p:cNvSpPr txBox="1"/>
          <p:nvPr/>
        </p:nvSpPr>
        <p:spPr>
          <a:xfrm>
            <a:off x="911424" y="6453336"/>
            <a:ext cx="1073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https://am.jpmorgan.com/us/en/asset-management/adv/insights/market-insights/guide-to-the-markets/</a:t>
            </a:r>
          </a:p>
        </p:txBody>
      </p:sp>
    </p:spTree>
    <p:extLst>
      <p:ext uri="{BB962C8B-B14F-4D97-AF65-F5344CB8AC3E}">
        <p14:creationId xmlns:p14="http://schemas.microsoft.com/office/powerpoint/2010/main" val="242446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69" y="-17423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4D40B0B-60DE-4BC7-9EE3-ACEFB31A8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797152"/>
            <a:ext cx="2030630" cy="180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830" y="136192"/>
            <a:ext cx="9144000" cy="838618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US </a:t>
            </a:r>
            <a:r>
              <a:rPr lang="sk-SK" dirty="0" err="1">
                <a:solidFill>
                  <a:schemeClr val="tx1"/>
                </a:solidFill>
              </a:rPr>
              <a:t>Gov</a:t>
            </a:r>
            <a:r>
              <a:rPr lang="sk-SK" dirty="0">
                <a:solidFill>
                  <a:schemeClr val="tx1"/>
                </a:solidFill>
              </a:rPr>
              <a:t> Bond </a:t>
            </a:r>
            <a:r>
              <a:rPr lang="sk-SK" dirty="0" err="1">
                <a:solidFill>
                  <a:schemeClr val="tx1"/>
                </a:solidFill>
              </a:rPr>
              <a:t>Yields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376" y="6309320"/>
            <a:ext cx="4680520" cy="293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EEAF2-5E2D-13A4-1BDB-9B6943A3B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53" y="1000851"/>
            <a:ext cx="9984432" cy="54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0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69" y="-17423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4D40B0B-60DE-4BC7-9EE3-ACEFB31A8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797152"/>
            <a:ext cx="2030630" cy="180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830" y="136192"/>
            <a:ext cx="9144000" cy="838618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GER </a:t>
            </a:r>
            <a:r>
              <a:rPr lang="sk-SK" dirty="0" err="1">
                <a:solidFill>
                  <a:schemeClr val="tx1"/>
                </a:solidFill>
              </a:rPr>
              <a:t>Gov</a:t>
            </a:r>
            <a:r>
              <a:rPr lang="sk-SK" dirty="0">
                <a:solidFill>
                  <a:schemeClr val="tx1"/>
                </a:solidFill>
              </a:rPr>
              <a:t> Bond </a:t>
            </a:r>
            <a:r>
              <a:rPr lang="sk-SK" dirty="0" err="1">
                <a:solidFill>
                  <a:schemeClr val="tx1"/>
                </a:solidFill>
              </a:rPr>
              <a:t>Yields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376" y="6309320"/>
            <a:ext cx="4680520" cy="293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8D7A8A-BA1C-5877-CF72-2E608EC0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863992"/>
            <a:ext cx="10200456" cy="55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0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1ABF-A279-0B36-3042-ADB0F251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B15695D-08EB-599C-5C00-F2F8E7F8E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895139" cy="61277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97D70-F0CB-F47E-AF91-F48687BE29D7}"/>
              </a:ext>
            </a:extLst>
          </p:cNvPr>
          <p:cNvSpPr txBox="1"/>
          <p:nvPr/>
        </p:nvSpPr>
        <p:spPr>
          <a:xfrm>
            <a:off x="911424" y="6453336"/>
            <a:ext cx="1073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https://am.jpmorgan.com/us/en/asset-management/adv/insights/market-insights/guide-to-the-markets/</a:t>
            </a:r>
          </a:p>
        </p:txBody>
      </p:sp>
    </p:spTree>
    <p:extLst>
      <p:ext uri="{BB962C8B-B14F-4D97-AF65-F5344CB8AC3E}">
        <p14:creationId xmlns:p14="http://schemas.microsoft.com/office/powerpoint/2010/main" val="200229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5EF2-A0E9-AEC7-8D72-40B1B303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Content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ACE0A2E5-DC5E-8F22-4183-9B76D81BF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55961"/>
            <a:ext cx="11089232" cy="62369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CBD86-786D-7FFE-433D-24A6A0CE720B}"/>
              </a:ext>
            </a:extLst>
          </p:cNvPr>
          <p:cNvSpPr txBox="1"/>
          <p:nvPr/>
        </p:nvSpPr>
        <p:spPr>
          <a:xfrm>
            <a:off x="911424" y="6453336"/>
            <a:ext cx="1073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https://am.jpmorgan.com/us/en/asset-management/adv/insights/market-insights/guide-to-the-markets/</a:t>
            </a:r>
          </a:p>
        </p:txBody>
      </p:sp>
    </p:spTree>
    <p:extLst>
      <p:ext uri="{BB962C8B-B14F-4D97-AF65-F5344CB8AC3E}">
        <p14:creationId xmlns:p14="http://schemas.microsoft.com/office/powerpoint/2010/main" val="141479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9000">
              <a:srgbClr val="0D1522"/>
            </a:gs>
            <a:gs pos="35000">
              <a:srgbClr val="294462"/>
            </a:gs>
            <a:gs pos="80000">
              <a:schemeClr val="tx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69" y="-17423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4D40B0B-60DE-4BC7-9EE3-ACEFB31A8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797152"/>
            <a:ext cx="2030630" cy="180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830" y="136192"/>
            <a:ext cx="9144000" cy="838618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Akcie – S</a:t>
            </a:r>
            <a:r>
              <a:rPr lang="en-US" dirty="0">
                <a:solidFill>
                  <a:schemeClr val="tx1"/>
                </a:solidFill>
              </a:rPr>
              <a:t>&amp;P500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376" y="6309320"/>
            <a:ext cx="4680520" cy="293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D7AC1-973E-98BE-EF39-478C2EE74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964049"/>
            <a:ext cx="10081120" cy="55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4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6D30-7FBD-1797-3A96-F26452B0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3E94FA80-8D2A-DD78-8956-6F14C91A8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60647"/>
            <a:ext cx="11080899" cy="62322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9FB8B-EE2A-A64C-D07D-2F5781BA2944}"/>
              </a:ext>
            </a:extLst>
          </p:cNvPr>
          <p:cNvSpPr txBox="1"/>
          <p:nvPr/>
        </p:nvSpPr>
        <p:spPr>
          <a:xfrm>
            <a:off x="911424" y="6453336"/>
            <a:ext cx="1073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https://am.jpmorgan.com/us/en/asset-management/adv/insights/market-insights/guide-to-the-markets/</a:t>
            </a:r>
          </a:p>
        </p:txBody>
      </p:sp>
    </p:spTree>
    <p:extLst>
      <p:ext uri="{BB962C8B-B14F-4D97-AF65-F5344CB8AC3E}">
        <p14:creationId xmlns:p14="http://schemas.microsoft.com/office/powerpoint/2010/main" val="390244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69" y="-17423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4D40B0B-60DE-4BC7-9EE3-ACEFB31A8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797152"/>
            <a:ext cx="2030630" cy="180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830" y="136192"/>
            <a:ext cx="9144000" cy="838618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EURUSD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376" y="6309320"/>
            <a:ext cx="4680520" cy="293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88EF3F-3992-CFE0-538A-368432B71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810932"/>
            <a:ext cx="10560496" cy="57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14844"/>
      </p:ext>
    </p:extLst>
  </p:cSld>
  <p:clrMapOvr>
    <a:masterClrMapping/>
  </p:clrMapOvr>
</p:sld>
</file>

<file path=ppt/theme/theme1.xml><?xml version="1.0" encoding="utf-8"?>
<a:theme xmlns:a="http://schemas.openxmlformats.org/drawingml/2006/main" name="TB_vseobecna_v4">
  <a:themeElements>
    <a:clrScheme name="Tmava_Modra_T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3573"/>
      </a:accent1>
      <a:accent2>
        <a:srgbClr val="384D86"/>
      </a:accent2>
      <a:accent3>
        <a:srgbClr val="5D6B9D"/>
      </a:accent3>
      <a:accent4>
        <a:srgbClr val="858FB8"/>
      </a:accent4>
      <a:accent5>
        <a:srgbClr val="BABDD8"/>
      </a:accent5>
      <a:accent6>
        <a:srgbClr val="384D86"/>
      </a:accent6>
      <a:hlink>
        <a:srgbClr val="0563C1"/>
      </a:hlink>
      <a:folHlink>
        <a:srgbClr val="954F72"/>
      </a:folHlink>
    </a:clrScheme>
    <a:fontScheme name="NimbusTB">
      <a:majorFont>
        <a:latin typeface="Nimbus Sans D OT"/>
        <a:ea typeface=""/>
        <a:cs typeface=""/>
      </a:majorFont>
      <a:minorFont>
        <a:latin typeface="Nimbus Sans D 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M" id="{CCD1F683-3FD7-41EB-AE85-EA4C0D79471C}" vid="{46495A15-231F-4644-A19F-36F8722924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TAM</Template>
  <TotalTime>11402</TotalTime>
  <Words>145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 Light</vt:lpstr>
      <vt:lpstr>Nimbus Sans D OT</vt:lpstr>
      <vt:lpstr>TB_vseobecna_v4</vt:lpstr>
      <vt:lpstr>Finančné trhy  </vt:lpstr>
      <vt:lpstr>PowerPoint Presentation</vt:lpstr>
      <vt:lpstr>US Gov Bond Yields</vt:lpstr>
      <vt:lpstr>GER Gov Bond Yields</vt:lpstr>
      <vt:lpstr>PowerPoint Presentation</vt:lpstr>
      <vt:lpstr>PowerPoint Presentation</vt:lpstr>
      <vt:lpstr>Akcie – S&amp;P500</vt:lpstr>
      <vt:lpstr>v</vt:lpstr>
      <vt:lpstr>EURUSD</vt:lpstr>
      <vt:lpstr>WTI Crude Oil</vt:lpstr>
      <vt:lpstr>Zlato</vt:lpstr>
      <vt:lpstr>Bitcoin</vt:lpstr>
      <vt:lpstr>PowerPoint Presentation</vt:lpstr>
      <vt:lpstr>Ďakujem za Vašu pozornosť.</vt:lpstr>
    </vt:vector>
  </TitlesOfParts>
  <Company>Tatra banka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Výkonnosti TAM&amp;DDS</dc:title>
  <dc:creator>Michal Majek</dc:creator>
  <cp:lastModifiedBy>Marek PROKOPEC</cp:lastModifiedBy>
  <cp:revision>124</cp:revision>
  <dcterms:created xsi:type="dcterms:W3CDTF">2019-11-22T12:03:52Z</dcterms:created>
  <dcterms:modified xsi:type="dcterms:W3CDTF">2023-02-20T16:49:07Z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2021-01-08T10:09:48Z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/>
  </property>
  <property fmtid="{D5CDD505-2E9C-101B-9397-08002B2CF9AE}" pid="8" name="MSIP_Label_2a6524ed-fb1a-49fd-bafe-15c5e5ffd047_ContentBits">
    <vt:lpwstr>0</vt:lpwstr>
  </property>
</Properties>
</file>