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0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 Classic" panose="020B0604020202020204" charset="-18"/>
      <p:regular r:id="rId51"/>
    </p:embeddedFont>
    <p:embeddedFont>
      <p:font typeface="Montserrat Classic Bold" panose="020B0604020202020204" charset="-18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08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949" y="4142303"/>
            <a:ext cx="4834595" cy="712759"/>
            <a:chOff x="0" y="0"/>
            <a:chExt cx="1273309" cy="1877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3309" cy="187722"/>
            </a:xfrm>
            <a:custGeom>
              <a:avLst/>
              <a:gdLst/>
              <a:ahLst/>
              <a:cxnLst/>
              <a:rect l="l" t="t" r="r" b="b"/>
              <a:pathLst>
                <a:path w="1273309" h="187722">
                  <a:moveTo>
                    <a:pt x="0" y="0"/>
                  </a:moveTo>
                  <a:lnTo>
                    <a:pt x="1273309" y="0"/>
                  </a:lnTo>
                  <a:lnTo>
                    <a:pt x="1273309" y="187722"/>
                  </a:lnTo>
                  <a:lnTo>
                    <a:pt x="0" y="187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3309" cy="140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60451" y="4142303"/>
            <a:ext cx="4834595" cy="712759"/>
            <a:chOff x="0" y="0"/>
            <a:chExt cx="1273309" cy="187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3309" cy="187722"/>
            </a:xfrm>
            <a:custGeom>
              <a:avLst/>
              <a:gdLst/>
              <a:ahLst/>
              <a:cxnLst/>
              <a:rect l="l" t="t" r="r" b="b"/>
              <a:pathLst>
                <a:path w="1273309" h="187722">
                  <a:moveTo>
                    <a:pt x="0" y="0"/>
                  </a:moveTo>
                  <a:lnTo>
                    <a:pt x="1273309" y="0"/>
                  </a:lnTo>
                  <a:lnTo>
                    <a:pt x="1273309" y="187722"/>
                  </a:lnTo>
                  <a:lnTo>
                    <a:pt x="0" y="187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1273309" cy="140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98993" y="3967714"/>
            <a:ext cx="9890014" cy="92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900" spc="-69">
                <a:solidFill>
                  <a:srgbClr val="FFFFFF"/>
                </a:solidFill>
                <a:latin typeface="Montserrat Classic Bold"/>
              </a:rPr>
              <a:t>INVESTIČNÝ SVET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8993" y="5067786"/>
            <a:ext cx="989001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1320">
                <a:solidFill>
                  <a:srgbClr val="FFFFFF"/>
                </a:solidFill>
                <a:latin typeface="Montserrat Classic Bold"/>
              </a:rPr>
              <a:t>SA ZMENIL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35482" y="6472753"/>
            <a:ext cx="516027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"/>
              </a:rPr>
              <a:t>Michal Májek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"/>
              </a:rPr>
              <a:t>CIO Tatra Asset Management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2" name="AutoShape 12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9000071" y="990600"/>
            <a:ext cx="8485253" cy="8229600"/>
          </a:xfrm>
          <a:custGeom>
            <a:avLst/>
            <a:gdLst/>
            <a:ahLst/>
            <a:cxnLst/>
            <a:rect l="l" t="t" r="r" b="b"/>
            <a:pathLst>
              <a:path w="8485253" h="8229600">
                <a:moveTo>
                  <a:pt x="0" y="0"/>
                </a:moveTo>
                <a:lnTo>
                  <a:pt x="8485254" y="0"/>
                </a:lnTo>
                <a:lnTo>
                  <a:pt x="8485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3246120" y="4418769"/>
            <a:ext cx="5463540" cy="106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1990s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46120" y="5640038"/>
            <a:ext cx="5463540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Montserrat Classic Bold"/>
              </a:rPr>
              <a:t>Internet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9144000" y="1337904"/>
            <a:ext cx="7766297" cy="7611192"/>
          </a:xfrm>
          <a:custGeom>
            <a:avLst/>
            <a:gdLst/>
            <a:ahLst/>
            <a:cxnLst/>
            <a:rect l="l" t="t" r="r" b="b"/>
            <a:pathLst>
              <a:path w="7766297" h="7611192">
                <a:moveTo>
                  <a:pt x="0" y="0"/>
                </a:moveTo>
                <a:lnTo>
                  <a:pt x="7766297" y="0"/>
                </a:lnTo>
                <a:lnTo>
                  <a:pt x="7766297" y="7611192"/>
                </a:lnTo>
                <a:lnTo>
                  <a:pt x="0" y="7611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" b="-58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2470079" y="4418769"/>
            <a:ext cx="5463540" cy="106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2000s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0079" y="5640038"/>
            <a:ext cx="6239581" cy="207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Montserrat Classic Bold"/>
              </a:rPr>
              <a:t>Rozvíjajúce sa trhy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896655" y="1448516"/>
            <a:ext cx="8362645" cy="7389968"/>
          </a:xfrm>
          <a:custGeom>
            <a:avLst/>
            <a:gdLst/>
            <a:ahLst/>
            <a:cxnLst/>
            <a:rect l="l" t="t" r="r" b="b"/>
            <a:pathLst>
              <a:path w="8362645" h="7389968">
                <a:moveTo>
                  <a:pt x="0" y="0"/>
                </a:moveTo>
                <a:lnTo>
                  <a:pt x="8362645" y="0"/>
                </a:lnTo>
                <a:lnTo>
                  <a:pt x="8362645" y="7389968"/>
                </a:lnTo>
                <a:lnTo>
                  <a:pt x="0" y="7389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2470079" y="4418769"/>
            <a:ext cx="5463540" cy="106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2010s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0079" y="5640038"/>
            <a:ext cx="6239581" cy="207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Montserrat Classic Bold"/>
              </a:rPr>
              <a:t>Technologickí giganti v QE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467245" y="1861097"/>
            <a:ext cx="7070299" cy="7052339"/>
          </a:xfrm>
          <a:custGeom>
            <a:avLst/>
            <a:gdLst/>
            <a:ahLst/>
            <a:cxnLst/>
            <a:rect l="l" t="t" r="r" b="b"/>
            <a:pathLst>
              <a:path w="7070299" h="7052339">
                <a:moveTo>
                  <a:pt x="0" y="0"/>
                </a:moveTo>
                <a:lnTo>
                  <a:pt x="7070299" y="0"/>
                </a:lnTo>
                <a:lnTo>
                  <a:pt x="7070299" y="7052339"/>
                </a:lnTo>
                <a:lnTo>
                  <a:pt x="0" y="7052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116448" y="4029075"/>
            <a:ext cx="6183824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Čo sa významne zmenilo za ostatné roky?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48125" y="2289175"/>
            <a:ext cx="2552700" cy="666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0"/>
              </a:lnSpc>
              <a:spcBef>
                <a:spcPct val="0"/>
              </a:spcBef>
            </a:pPr>
            <a:r>
              <a:rPr lang="en-US" sz="50000" spc="-500">
                <a:solidFill>
                  <a:srgbClr val="FFFFFF"/>
                </a:solidFill>
                <a:latin typeface="Montserrat Classic Bold"/>
              </a:rPr>
              <a:t>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2028584" y="1602396"/>
            <a:ext cx="6335513" cy="3751036"/>
          </a:xfrm>
          <a:custGeom>
            <a:avLst/>
            <a:gdLst/>
            <a:ahLst/>
            <a:cxnLst/>
            <a:rect l="l" t="t" r="r" b="b"/>
            <a:pathLst>
              <a:path w="6335513" h="3751036">
                <a:moveTo>
                  <a:pt x="0" y="0"/>
                </a:moveTo>
                <a:lnTo>
                  <a:pt x="6335513" y="0"/>
                </a:lnTo>
                <a:lnTo>
                  <a:pt x="6335513" y="3751037"/>
                </a:lnTo>
                <a:lnTo>
                  <a:pt x="0" y="375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2028584" y="5409479"/>
            <a:ext cx="6335513" cy="3751036"/>
          </a:xfrm>
          <a:custGeom>
            <a:avLst/>
            <a:gdLst/>
            <a:ahLst/>
            <a:cxnLst/>
            <a:rect l="l" t="t" r="r" b="b"/>
            <a:pathLst>
              <a:path w="6335513" h="3751036">
                <a:moveTo>
                  <a:pt x="0" y="0"/>
                </a:moveTo>
                <a:lnTo>
                  <a:pt x="6335513" y="0"/>
                </a:lnTo>
                <a:lnTo>
                  <a:pt x="6335513" y="3751036"/>
                </a:lnTo>
                <a:lnTo>
                  <a:pt x="0" y="3751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9791593" y="4708197"/>
            <a:ext cx="6593112" cy="185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FFFFFF"/>
                </a:solidFill>
                <a:latin typeface="Montserrat Classic"/>
              </a:rPr>
              <a:t>Prečo sa tak prejavila práve teraz?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Kto ju generuje?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Classic"/>
              </a:rPr>
              <a:t>Je dočasne alebo trvalo vyššia?</a:t>
            </a:r>
          </a:p>
          <a:p>
            <a:pPr>
              <a:lnSpc>
                <a:spcPts val="2800"/>
              </a:lnSpc>
            </a:pPr>
            <a:endParaRPr lang="en-US" sz="2799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91593" y="3582690"/>
            <a:ext cx="618382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Inflácia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6852937" y="2064795"/>
            <a:ext cx="10967542" cy="5206987"/>
          </a:xfrm>
          <a:custGeom>
            <a:avLst/>
            <a:gdLst/>
            <a:ahLst/>
            <a:cxnLst/>
            <a:rect l="l" t="t" r="r" b="b"/>
            <a:pathLst>
              <a:path w="10967542" h="5206987">
                <a:moveTo>
                  <a:pt x="0" y="0"/>
                </a:moveTo>
                <a:lnTo>
                  <a:pt x="10967542" y="0"/>
                </a:lnTo>
                <a:lnTo>
                  <a:pt x="10967542" y="5206987"/>
                </a:lnTo>
                <a:lnTo>
                  <a:pt x="0" y="5206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97110" y="5335938"/>
            <a:ext cx="5498020" cy="266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5200" spc="-52">
                <a:solidFill>
                  <a:srgbClr val="FFFFFF"/>
                </a:solidFill>
                <a:latin typeface="Montserrat Classic Bold"/>
              </a:rPr>
              <a:t>2 dôkazy obmedzenej sily centrálnych bánk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12130" y="1469229"/>
            <a:ext cx="4067563" cy="1931130"/>
          </a:xfrm>
          <a:custGeom>
            <a:avLst/>
            <a:gdLst/>
            <a:ahLst/>
            <a:cxnLst/>
            <a:rect l="l" t="t" r="r" b="b"/>
            <a:pathLst>
              <a:path w="4067563" h="1931130">
                <a:moveTo>
                  <a:pt x="0" y="0"/>
                </a:moveTo>
                <a:lnTo>
                  <a:pt x="4067564" y="0"/>
                </a:lnTo>
                <a:lnTo>
                  <a:pt x="4067564" y="1931130"/>
                </a:lnTo>
                <a:lnTo>
                  <a:pt x="0" y="1931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6202871" y="2087326"/>
            <a:ext cx="11898845" cy="6126408"/>
          </a:xfrm>
          <a:custGeom>
            <a:avLst/>
            <a:gdLst/>
            <a:ahLst/>
            <a:cxnLst/>
            <a:rect l="l" t="t" r="r" b="b"/>
            <a:pathLst>
              <a:path w="11898845" h="6126408">
                <a:moveTo>
                  <a:pt x="0" y="0"/>
                </a:moveTo>
                <a:lnTo>
                  <a:pt x="11898845" y="0"/>
                </a:lnTo>
                <a:lnTo>
                  <a:pt x="11898845" y="6126407"/>
                </a:lnTo>
                <a:lnTo>
                  <a:pt x="0" y="6126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97110" y="5335938"/>
            <a:ext cx="5498020" cy="266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5200" spc="-52">
                <a:solidFill>
                  <a:srgbClr val="FFFFFF"/>
                </a:solidFill>
                <a:latin typeface="Montserrat Classic Bold"/>
              </a:rPr>
              <a:t>2 dôkazy obmedzenej sily centrálnych bánk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11289532" y="4029075"/>
            <a:ext cx="6183824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Kľúčový pre infláciu je trojuholník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246120" y="2912649"/>
            <a:ext cx="6813440" cy="4864580"/>
            <a:chOff x="0" y="0"/>
            <a:chExt cx="9084587" cy="6486106"/>
          </a:xfrm>
        </p:grpSpPr>
        <p:sp>
          <p:nvSpPr>
            <p:cNvPr id="6" name="AutoShape 6"/>
            <p:cNvSpPr/>
            <p:nvPr/>
          </p:nvSpPr>
          <p:spPr>
            <a:xfrm flipV="1">
              <a:off x="21163" y="29268"/>
              <a:ext cx="4278411" cy="637677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320667" y="15117"/>
              <a:ext cx="4743437" cy="640507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71" y="6435306"/>
              <a:ext cx="9084445" cy="2540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46550" y="2081951"/>
            <a:ext cx="4212580" cy="53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4000" spc="-40">
                <a:solidFill>
                  <a:srgbClr val="FFFFFF"/>
                </a:solidFill>
                <a:latin typeface="Montserrat Classic Bold"/>
              </a:rPr>
              <a:t>Centrálna banka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5594" y="8139178"/>
            <a:ext cx="1053554" cy="53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4000" spc="-40">
                <a:solidFill>
                  <a:srgbClr val="FFFFFF"/>
                </a:solidFill>
                <a:latin typeface="Montserrat Classic Bold"/>
              </a:rPr>
              <a:t>Štát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16115" y="8139178"/>
            <a:ext cx="4341614" cy="53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4000" spc="-40">
                <a:solidFill>
                  <a:srgbClr val="FFFFFF"/>
                </a:solidFill>
                <a:latin typeface="Montserrat Classic Bold"/>
              </a:rPr>
              <a:t>Komerčné banky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452709" y="1973834"/>
            <a:ext cx="10670870" cy="6339332"/>
          </a:xfrm>
          <a:custGeom>
            <a:avLst/>
            <a:gdLst/>
            <a:ahLst/>
            <a:cxnLst/>
            <a:rect l="l" t="t" r="r" b="b"/>
            <a:pathLst>
              <a:path w="10670870" h="6339332">
                <a:moveTo>
                  <a:pt x="0" y="0"/>
                </a:moveTo>
                <a:lnTo>
                  <a:pt x="10670869" y="0"/>
                </a:lnTo>
                <a:lnTo>
                  <a:pt x="10670869" y="6339332"/>
                </a:lnTo>
                <a:lnTo>
                  <a:pt x="0" y="6339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1687475" y="4410075"/>
            <a:ext cx="618382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Dočasná alebo trvalá?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2006275" y="1969581"/>
            <a:ext cx="6228405" cy="3874349"/>
            <a:chOff x="0" y="0"/>
            <a:chExt cx="8304541" cy="516579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3181" b="13181"/>
            <a:stretch>
              <a:fillRect/>
            </a:stretch>
          </p:blipFill>
          <p:spPr>
            <a:xfrm>
              <a:off x="0" y="0"/>
              <a:ext cx="8304541" cy="51657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759851" y="4849072"/>
            <a:ext cx="300695" cy="3824259"/>
            <a:chOff x="0" y="0"/>
            <a:chExt cx="79195" cy="10072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195" cy="1007212"/>
            </a:xfrm>
            <a:custGeom>
              <a:avLst/>
              <a:gdLst/>
              <a:ahLst/>
              <a:cxnLst/>
              <a:rect l="l" t="t" r="r" b="b"/>
              <a:pathLst>
                <a:path w="79195" h="1007212">
                  <a:moveTo>
                    <a:pt x="0" y="0"/>
                  </a:moveTo>
                  <a:lnTo>
                    <a:pt x="79195" y="0"/>
                  </a:lnTo>
                  <a:lnTo>
                    <a:pt x="79195" y="1007212"/>
                  </a:lnTo>
                  <a:lnTo>
                    <a:pt x="0" y="1007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79195" cy="959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84421" y="3410965"/>
            <a:ext cx="6749213" cy="5601700"/>
            <a:chOff x="0" y="0"/>
            <a:chExt cx="8998950" cy="746893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8998950" cy="6528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Montserrat Classic Bold"/>
                </a:rPr>
                <a:t>Svet sa zmenil.</a:t>
              </a:r>
            </a:p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Montserrat Classic Bold"/>
                </a:rPr>
                <a:t>Cítim to vo vode.</a:t>
              </a:r>
            </a:p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Montserrat Classic Bold"/>
                </a:rPr>
                <a:t>Cítim to v pôde.</a:t>
              </a:r>
            </a:p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Montserrat Classic Bold"/>
                </a:rPr>
                <a:t>Cítim to vo vzduchu.</a:t>
              </a:r>
            </a:p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FFFFFF"/>
                  </a:solidFill>
                  <a:latin typeface="Montserrat Classic Bold"/>
                </a:rPr>
                <a:t>Mnoho, čo kedysi bolo, je stratené.</a:t>
              </a:r>
            </a:p>
            <a:p>
              <a:pPr>
                <a:lnSpc>
                  <a:spcPts val="5600"/>
                </a:lnSpc>
                <a:spcBef>
                  <a:spcPct val="0"/>
                </a:spcBef>
              </a:pPr>
              <a:endParaRPr lang="en-US" sz="4000">
                <a:solidFill>
                  <a:srgbClr val="FFFFFF"/>
                </a:solidFill>
                <a:latin typeface="Montserrat Classic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019142"/>
              <a:ext cx="8998950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FFFFF"/>
                  </a:solidFill>
                  <a:latin typeface="Montserrat Classic"/>
                </a:rPr>
                <a:t>J.R.R. Tolkien, Pán prsteňov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51175" y="2289175"/>
            <a:ext cx="3746599" cy="666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0"/>
              </a:lnSpc>
              <a:spcBef>
                <a:spcPct val="0"/>
              </a:spcBef>
            </a:pPr>
            <a:r>
              <a:rPr lang="en-US" sz="50000" spc="-500">
                <a:solidFill>
                  <a:srgbClr val="FFFFFF"/>
                </a:solidFill>
                <a:latin typeface="Montserrat Classic Bold"/>
              </a:rPr>
              <a:t>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685800" y="3314700"/>
            <a:ext cx="6096002" cy="3996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sk-SK" sz="6000" dirty="0">
                <a:solidFill>
                  <a:srgbClr val="FFFFFF"/>
                </a:solidFill>
                <a:latin typeface="Montserrat Classic Bold"/>
              </a:rPr>
              <a:t>Najviac úmrtí vo vojnových konfliktoch za 40 rokov</a:t>
            </a:r>
            <a:endParaRPr lang="en-US" sz="6000" dirty="0">
              <a:solidFill>
                <a:srgbClr val="FFFFFF"/>
              </a:solidFill>
              <a:latin typeface="Montserrat Classic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3BFA61-D137-BA24-7F99-2B5A8C63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752601"/>
            <a:ext cx="10878890" cy="678179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430915-90B0-C7FA-EEC4-4954AF83E81D}"/>
              </a:ext>
            </a:extLst>
          </p:cNvPr>
          <p:cNvSpPr/>
          <p:nvPr/>
        </p:nvSpPr>
        <p:spPr>
          <a:xfrm>
            <a:off x="15925800" y="5676900"/>
            <a:ext cx="1295400" cy="2362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132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9334159" y="1179609"/>
            <a:ext cx="7718757" cy="7729614"/>
          </a:xfrm>
          <a:custGeom>
            <a:avLst/>
            <a:gdLst/>
            <a:ahLst/>
            <a:cxnLst/>
            <a:rect l="l" t="t" r="r" b="b"/>
            <a:pathLst>
              <a:path w="7718757" h="7729614">
                <a:moveTo>
                  <a:pt x="0" y="0"/>
                </a:moveTo>
                <a:lnTo>
                  <a:pt x="7718757" y="0"/>
                </a:lnTo>
                <a:lnTo>
                  <a:pt x="7718757" y="7729614"/>
                </a:lnTo>
                <a:lnTo>
                  <a:pt x="0" y="7729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685798" y="4003678"/>
            <a:ext cx="7917995" cy="307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Nárast geopolitického napätia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926230" y="1162516"/>
            <a:ext cx="8083019" cy="7736666"/>
          </a:xfrm>
          <a:custGeom>
            <a:avLst/>
            <a:gdLst/>
            <a:ahLst/>
            <a:cxnLst/>
            <a:rect l="l" t="t" r="r" b="b"/>
            <a:pathLst>
              <a:path w="8083019" h="7736666">
                <a:moveTo>
                  <a:pt x="0" y="0"/>
                </a:moveTo>
                <a:lnTo>
                  <a:pt x="8083018" y="0"/>
                </a:lnTo>
                <a:lnTo>
                  <a:pt x="8083018" y="7736666"/>
                </a:lnTo>
                <a:lnTo>
                  <a:pt x="0" y="7736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59" b="-2459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685798" y="4003678"/>
            <a:ext cx="7917995" cy="307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Nárast geopolitického napätia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801048" y="1474215"/>
            <a:ext cx="8765059" cy="7042892"/>
          </a:xfrm>
          <a:custGeom>
            <a:avLst/>
            <a:gdLst/>
            <a:ahLst/>
            <a:cxnLst/>
            <a:rect l="l" t="t" r="r" b="b"/>
            <a:pathLst>
              <a:path w="8765059" h="7042892">
                <a:moveTo>
                  <a:pt x="0" y="0"/>
                </a:moveTo>
                <a:lnTo>
                  <a:pt x="8765059" y="0"/>
                </a:lnTo>
                <a:lnTo>
                  <a:pt x="8765059" y="7042892"/>
                </a:lnTo>
                <a:lnTo>
                  <a:pt x="0" y="7042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685798" y="4003678"/>
            <a:ext cx="7917995" cy="307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Rozdelená veľmoc v problémoch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84525" y="2289175"/>
            <a:ext cx="3479899" cy="666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0"/>
              </a:lnSpc>
              <a:spcBef>
                <a:spcPct val="0"/>
              </a:spcBef>
            </a:pPr>
            <a:r>
              <a:rPr lang="en-US" sz="50000" spc="-500">
                <a:solidFill>
                  <a:srgbClr val="FFFFFF"/>
                </a:solidFill>
                <a:latin typeface="Montserrat Classic Bold"/>
              </a:rPr>
              <a:t>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5749571" y="1738265"/>
            <a:ext cx="12004837" cy="6711093"/>
          </a:xfrm>
          <a:custGeom>
            <a:avLst/>
            <a:gdLst/>
            <a:ahLst/>
            <a:cxnLst/>
            <a:rect l="l" t="t" r="r" b="b"/>
            <a:pathLst>
              <a:path w="12004837" h="6711093">
                <a:moveTo>
                  <a:pt x="0" y="0"/>
                </a:moveTo>
                <a:lnTo>
                  <a:pt x="12004836" y="0"/>
                </a:lnTo>
                <a:lnTo>
                  <a:pt x="12004836" y="6711093"/>
                </a:lnTo>
                <a:lnTo>
                  <a:pt x="0" y="6711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8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697589" y="3534747"/>
            <a:ext cx="5325417" cy="38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FFFFFF"/>
                </a:solidFill>
                <a:latin typeface="Montserrat Classic Bold"/>
              </a:rPr>
              <a:t>Pasívne US akciové fondy už predbehli aktívne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711679" y="1571979"/>
            <a:ext cx="6871680" cy="6891174"/>
          </a:xfrm>
          <a:custGeom>
            <a:avLst/>
            <a:gdLst/>
            <a:ahLst/>
            <a:cxnLst/>
            <a:rect l="l" t="t" r="r" b="b"/>
            <a:pathLst>
              <a:path w="6871680" h="6891174">
                <a:moveTo>
                  <a:pt x="0" y="0"/>
                </a:moveTo>
                <a:lnTo>
                  <a:pt x="6871679" y="0"/>
                </a:lnTo>
                <a:lnTo>
                  <a:pt x="6871679" y="6891173"/>
                </a:lnTo>
                <a:lnTo>
                  <a:pt x="0" y="6891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28700" y="3648075"/>
            <a:ext cx="5325417" cy="309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FFFFFF"/>
                </a:solidFill>
                <a:latin typeface="Montserrat Classic Bold"/>
              </a:rPr>
              <a:t>Pasívne investovanie zosilňuje trhové cykly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72390" y="889353"/>
            <a:ext cx="3324076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Montserrat Classic"/>
              </a:rPr>
              <a:t>BUY, BUY, BUY,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72390" y="8396477"/>
            <a:ext cx="3547616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Montserrat Classic"/>
              </a:rPr>
              <a:t>SELL, SELL, SELL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46400" y="2289175"/>
            <a:ext cx="3956149" cy="666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0"/>
              </a:lnSpc>
              <a:spcBef>
                <a:spcPct val="0"/>
              </a:spcBef>
            </a:pPr>
            <a:r>
              <a:rPr lang="en-US" sz="50000" spc="-500">
                <a:solidFill>
                  <a:srgbClr val="FFFFFF"/>
                </a:solidFill>
                <a:latin typeface="Montserrat Classic Bold"/>
              </a:rPr>
              <a:t>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347276" y="1331914"/>
            <a:ext cx="7191575" cy="7127707"/>
          </a:xfrm>
          <a:custGeom>
            <a:avLst/>
            <a:gdLst/>
            <a:ahLst/>
            <a:cxnLst/>
            <a:rect l="l" t="t" r="r" b="b"/>
            <a:pathLst>
              <a:path w="7191575" h="7127707">
                <a:moveTo>
                  <a:pt x="0" y="0"/>
                </a:moveTo>
                <a:lnTo>
                  <a:pt x="7191575" y="0"/>
                </a:lnTo>
                <a:lnTo>
                  <a:pt x="7191575" y="7127706"/>
                </a:lnTo>
                <a:lnTo>
                  <a:pt x="0" y="712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148123" y="1331914"/>
            <a:ext cx="9581351" cy="5271748"/>
          </a:xfrm>
          <a:custGeom>
            <a:avLst/>
            <a:gdLst/>
            <a:ahLst/>
            <a:cxnLst/>
            <a:rect l="l" t="t" r="r" b="b"/>
            <a:pathLst>
              <a:path w="9581351" h="5271748">
                <a:moveTo>
                  <a:pt x="0" y="0"/>
                </a:moveTo>
                <a:lnTo>
                  <a:pt x="9581351" y="0"/>
                </a:lnTo>
                <a:lnTo>
                  <a:pt x="9581351" y="5271747"/>
                </a:lnTo>
                <a:lnTo>
                  <a:pt x="0" y="5271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7813605" y="6955560"/>
            <a:ext cx="10474395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Akciové trhy sú super koncentrované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17430" y="3676650"/>
            <a:ext cx="355600" cy="2933700"/>
            <a:chOff x="0" y="0"/>
            <a:chExt cx="93656" cy="7726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656" cy="772662"/>
            </a:xfrm>
            <a:custGeom>
              <a:avLst/>
              <a:gdLst/>
              <a:ahLst/>
              <a:cxnLst/>
              <a:rect l="l" t="t" r="r" b="b"/>
              <a:pathLst>
                <a:path w="93656" h="772662">
                  <a:moveTo>
                    <a:pt x="0" y="0"/>
                  </a:moveTo>
                  <a:lnTo>
                    <a:pt x="93656" y="0"/>
                  </a:lnTo>
                  <a:lnTo>
                    <a:pt x="93656" y="772662"/>
                  </a:lnTo>
                  <a:lnTo>
                    <a:pt x="0" y="7726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3656" cy="820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11475807" y="2740377"/>
            <a:ext cx="6464727" cy="5583830"/>
          </a:xfrm>
          <a:custGeom>
            <a:avLst/>
            <a:gdLst/>
            <a:ahLst/>
            <a:cxnLst/>
            <a:rect l="l" t="t" r="r" b="b"/>
            <a:pathLst>
              <a:path w="6464727" h="5583830">
                <a:moveTo>
                  <a:pt x="0" y="0"/>
                </a:moveTo>
                <a:lnTo>
                  <a:pt x="6464728" y="0"/>
                </a:lnTo>
                <a:lnTo>
                  <a:pt x="6464728" y="5583830"/>
                </a:lnTo>
                <a:lnTo>
                  <a:pt x="0" y="5583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2360320" y="4214328"/>
            <a:ext cx="6937959" cy="148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9"/>
              </a:lnSpc>
            </a:pPr>
            <a:r>
              <a:rPr lang="en-US" sz="6499" spc="-64">
                <a:solidFill>
                  <a:srgbClr val="FFFFFF"/>
                </a:solidFill>
                <a:latin typeface="Montserrat Classic Bold"/>
              </a:rPr>
              <a:t>This time it´s different.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6762" y="6260783"/>
            <a:ext cx="3483029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ntserrat Classic Bold"/>
              </a:rPr>
              <a:t>NO, IT´S NOT.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730125" y="1028700"/>
            <a:ext cx="9088241" cy="7856772"/>
          </a:xfrm>
          <a:custGeom>
            <a:avLst/>
            <a:gdLst/>
            <a:ahLst/>
            <a:cxnLst/>
            <a:rect l="l" t="t" r="r" b="b"/>
            <a:pathLst>
              <a:path w="9088241" h="7856772">
                <a:moveTo>
                  <a:pt x="0" y="0"/>
                </a:moveTo>
                <a:lnTo>
                  <a:pt x="9088241" y="0"/>
                </a:lnTo>
                <a:lnTo>
                  <a:pt x="9088241" y="7856772"/>
                </a:lnTo>
                <a:lnTo>
                  <a:pt x="0" y="785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685798" y="4003678"/>
            <a:ext cx="7917995" cy="307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Jednociferný rast revenues</a:t>
            </a:r>
          </a:p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nepotiahne trh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7441606" y="2154314"/>
            <a:ext cx="10517476" cy="5742947"/>
          </a:xfrm>
          <a:custGeom>
            <a:avLst/>
            <a:gdLst/>
            <a:ahLst/>
            <a:cxnLst/>
            <a:rect l="l" t="t" r="r" b="b"/>
            <a:pathLst>
              <a:path w="10517476" h="5742947">
                <a:moveTo>
                  <a:pt x="0" y="0"/>
                </a:moveTo>
                <a:lnTo>
                  <a:pt x="10517475" y="0"/>
                </a:lnTo>
                <a:lnTo>
                  <a:pt x="10517475" y="5742947"/>
                </a:lnTo>
                <a:lnTo>
                  <a:pt x="0" y="5742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28700" y="2542139"/>
            <a:ext cx="6311771" cy="509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Ani opačná strana spektra nevyzerá dobre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467245" y="1861097"/>
            <a:ext cx="7070299" cy="7052339"/>
          </a:xfrm>
          <a:custGeom>
            <a:avLst/>
            <a:gdLst/>
            <a:ahLst/>
            <a:cxnLst/>
            <a:rect l="l" t="t" r="r" b="b"/>
            <a:pathLst>
              <a:path w="7070299" h="7052339">
                <a:moveTo>
                  <a:pt x="0" y="0"/>
                </a:moveTo>
                <a:lnTo>
                  <a:pt x="7070299" y="0"/>
                </a:lnTo>
                <a:lnTo>
                  <a:pt x="7070299" y="7052339"/>
                </a:lnTo>
                <a:lnTo>
                  <a:pt x="0" y="7052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9306825" y="4155407"/>
            <a:ext cx="7952475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Ktorý faktor sa stane dominantným na ďalších 10 rokov?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0" y="23044"/>
            <a:ext cx="18288000" cy="10240911"/>
          </a:xfrm>
          <a:custGeom>
            <a:avLst/>
            <a:gdLst/>
            <a:ahLst/>
            <a:cxnLst/>
            <a:rect l="l" t="t" r="r" b="b"/>
            <a:pathLst>
              <a:path w="18288000" h="10240911">
                <a:moveTo>
                  <a:pt x="0" y="0"/>
                </a:moveTo>
                <a:lnTo>
                  <a:pt x="18288000" y="0"/>
                </a:lnTo>
                <a:lnTo>
                  <a:pt x="18288000" y="10240912"/>
                </a:lnTo>
                <a:lnTo>
                  <a:pt x="0" y="10240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8851620" y="1873581"/>
            <a:ext cx="6311771" cy="106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 A čo tak AI?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5370" y="1028700"/>
            <a:ext cx="5400184" cy="1343623"/>
            <a:chOff x="0" y="0"/>
            <a:chExt cx="1422271" cy="3538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2271" cy="353876"/>
            </a:xfrm>
            <a:custGeom>
              <a:avLst/>
              <a:gdLst/>
              <a:ahLst/>
              <a:cxnLst/>
              <a:rect l="l" t="t" r="r" b="b"/>
              <a:pathLst>
                <a:path w="1422271" h="353876">
                  <a:moveTo>
                    <a:pt x="73116" y="0"/>
                  </a:moveTo>
                  <a:lnTo>
                    <a:pt x="1349155" y="0"/>
                  </a:lnTo>
                  <a:cubicBezTo>
                    <a:pt x="1368547" y="0"/>
                    <a:pt x="1387144" y="7703"/>
                    <a:pt x="1400856" y="21415"/>
                  </a:cubicBezTo>
                  <a:cubicBezTo>
                    <a:pt x="1414568" y="35127"/>
                    <a:pt x="1422271" y="53724"/>
                    <a:pt x="1422271" y="73116"/>
                  </a:cubicBezTo>
                  <a:lnTo>
                    <a:pt x="1422271" y="280760"/>
                  </a:lnTo>
                  <a:cubicBezTo>
                    <a:pt x="1422271" y="300152"/>
                    <a:pt x="1414568" y="318749"/>
                    <a:pt x="1400856" y="332461"/>
                  </a:cubicBezTo>
                  <a:cubicBezTo>
                    <a:pt x="1387144" y="346173"/>
                    <a:pt x="1368547" y="353876"/>
                    <a:pt x="1349155" y="353876"/>
                  </a:cubicBezTo>
                  <a:lnTo>
                    <a:pt x="73116" y="353876"/>
                  </a:lnTo>
                  <a:cubicBezTo>
                    <a:pt x="53724" y="353876"/>
                    <a:pt x="35127" y="346173"/>
                    <a:pt x="21415" y="332461"/>
                  </a:cubicBezTo>
                  <a:cubicBezTo>
                    <a:pt x="7703" y="318749"/>
                    <a:pt x="0" y="300152"/>
                    <a:pt x="0" y="280760"/>
                  </a:cubicBezTo>
                  <a:lnTo>
                    <a:pt x="0" y="73116"/>
                  </a:lnTo>
                  <a:cubicBezTo>
                    <a:pt x="0" y="53724"/>
                    <a:pt x="7703" y="35127"/>
                    <a:pt x="21415" y="21415"/>
                  </a:cubicBezTo>
                  <a:cubicBezTo>
                    <a:pt x="35127" y="7703"/>
                    <a:pt x="53724" y="0"/>
                    <a:pt x="731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422271" cy="439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Montserrat Classic"/>
                </a:rPr>
                <a:t>Nový režim inflácie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65615" y="1028700"/>
            <a:ext cx="5400184" cy="1497825"/>
            <a:chOff x="0" y="0"/>
            <a:chExt cx="1422271" cy="3944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2271" cy="394489"/>
            </a:xfrm>
            <a:custGeom>
              <a:avLst/>
              <a:gdLst/>
              <a:ahLst/>
              <a:cxnLst/>
              <a:rect l="l" t="t" r="r" b="b"/>
              <a:pathLst>
                <a:path w="1422271" h="394489">
                  <a:moveTo>
                    <a:pt x="73116" y="0"/>
                  </a:moveTo>
                  <a:lnTo>
                    <a:pt x="1349155" y="0"/>
                  </a:lnTo>
                  <a:cubicBezTo>
                    <a:pt x="1368547" y="0"/>
                    <a:pt x="1387144" y="7703"/>
                    <a:pt x="1400856" y="21415"/>
                  </a:cubicBezTo>
                  <a:cubicBezTo>
                    <a:pt x="1414568" y="35127"/>
                    <a:pt x="1422271" y="53724"/>
                    <a:pt x="1422271" y="73116"/>
                  </a:cubicBezTo>
                  <a:lnTo>
                    <a:pt x="1422271" y="321373"/>
                  </a:lnTo>
                  <a:cubicBezTo>
                    <a:pt x="1422271" y="340765"/>
                    <a:pt x="1414568" y="359362"/>
                    <a:pt x="1400856" y="373074"/>
                  </a:cubicBezTo>
                  <a:cubicBezTo>
                    <a:pt x="1387144" y="386786"/>
                    <a:pt x="1368547" y="394489"/>
                    <a:pt x="1349155" y="394489"/>
                  </a:cubicBezTo>
                  <a:lnTo>
                    <a:pt x="73116" y="394489"/>
                  </a:lnTo>
                  <a:cubicBezTo>
                    <a:pt x="53724" y="394489"/>
                    <a:pt x="35127" y="386786"/>
                    <a:pt x="21415" y="373074"/>
                  </a:cubicBezTo>
                  <a:cubicBezTo>
                    <a:pt x="7703" y="359362"/>
                    <a:pt x="0" y="340765"/>
                    <a:pt x="0" y="321373"/>
                  </a:cubicBezTo>
                  <a:lnTo>
                    <a:pt x="0" y="73116"/>
                  </a:lnTo>
                  <a:cubicBezTo>
                    <a:pt x="0" y="53724"/>
                    <a:pt x="7703" y="35127"/>
                    <a:pt x="21415" y="21415"/>
                  </a:cubicBezTo>
                  <a:cubicBezTo>
                    <a:pt x="35127" y="7703"/>
                    <a:pt x="53724" y="0"/>
                    <a:pt x="731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422271" cy="470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899">
                  <a:solidFill>
                    <a:srgbClr val="000000"/>
                  </a:solidFill>
                  <a:latin typeface="Montserrat Classic"/>
                </a:rPr>
                <a:t>Vzostup geopolitického rizika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5370" y="7860351"/>
            <a:ext cx="5400184" cy="1397949"/>
            <a:chOff x="0" y="0"/>
            <a:chExt cx="1422271" cy="3681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271" cy="368184"/>
            </a:xfrm>
            <a:custGeom>
              <a:avLst/>
              <a:gdLst/>
              <a:ahLst/>
              <a:cxnLst/>
              <a:rect l="l" t="t" r="r" b="b"/>
              <a:pathLst>
                <a:path w="1422271" h="368184">
                  <a:moveTo>
                    <a:pt x="73116" y="0"/>
                  </a:moveTo>
                  <a:lnTo>
                    <a:pt x="1349155" y="0"/>
                  </a:lnTo>
                  <a:cubicBezTo>
                    <a:pt x="1368547" y="0"/>
                    <a:pt x="1387144" y="7703"/>
                    <a:pt x="1400856" y="21415"/>
                  </a:cubicBezTo>
                  <a:cubicBezTo>
                    <a:pt x="1414568" y="35127"/>
                    <a:pt x="1422271" y="53724"/>
                    <a:pt x="1422271" y="73116"/>
                  </a:cubicBezTo>
                  <a:lnTo>
                    <a:pt x="1422271" y="295068"/>
                  </a:lnTo>
                  <a:cubicBezTo>
                    <a:pt x="1422271" y="314460"/>
                    <a:pt x="1414568" y="333057"/>
                    <a:pt x="1400856" y="346769"/>
                  </a:cubicBezTo>
                  <a:cubicBezTo>
                    <a:pt x="1387144" y="360481"/>
                    <a:pt x="1368547" y="368184"/>
                    <a:pt x="1349155" y="368184"/>
                  </a:cubicBezTo>
                  <a:lnTo>
                    <a:pt x="73116" y="368184"/>
                  </a:lnTo>
                  <a:cubicBezTo>
                    <a:pt x="53724" y="368184"/>
                    <a:pt x="35127" y="360481"/>
                    <a:pt x="21415" y="346769"/>
                  </a:cubicBezTo>
                  <a:cubicBezTo>
                    <a:pt x="7703" y="333057"/>
                    <a:pt x="0" y="314460"/>
                    <a:pt x="0" y="295068"/>
                  </a:cubicBezTo>
                  <a:lnTo>
                    <a:pt x="0" y="73116"/>
                  </a:lnTo>
                  <a:cubicBezTo>
                    <a:pt x="0" y="53724"/>
                    <a:pt x="7703" y="35127"/>
                    <a:pt x="21415" y="21415"/>
                  </a:cubicBezTo>
                  <a:cubicBezTo>
                    <a:pt x="35127" y="7703"/>
                    <a:pt x="53724" y="0"/>
                    <a:pt x="731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422271" cy="434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000000"/>
                  </a:solidFill>
                  <a:latin typeface="Montserrat Classic"/>
                </a:rPr>
                <a:t>Dominancia pasívneho investovania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465615" y="7860351"/>
            <a:ext cx="5400184" cy="1398727"/>
            <a:chOff x="0" y="0"/>
            <a:chExt cx="1422271" cy="3683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22271" cy="368389"/>
            </a:xfrm>
            <a:custGeom>
              <a:avLst/>
              <a:gdLst/>
              <a:ahLst/>
              <a:cxnLst/>
              <a:rect l="l" t="t" r="r" b="b"/>
              <a:pathLst>
                <a:path w="1422271" h="368389">
                  <a:moveTo>
                    <a:pt x="73116" y="0"/>
                  </a:moveTo>
                  <a:lnTo>
                    <a:pt x="1349155" y="0"/>
                  </a:lnTo>
                  <a:cubicBezTo>
                    <a:pt x="1368547" y="0"/>
                    <a:pt x="1387144" y="7703"/>
                    <a:pt x="1400856" y="21415"/>
                  </a:cubicBezTo>
                  <a:cubicBezTo>
                    <a:pt x="1414568" y="35127"/>
                    <a:pt x="1422271" y="53724"/>
                    <a:pt x="1422271" y="73116"/>
                  </a:cubicBezTo>
                  <a:lnTo>
                    <a:pt x="1422271" y="295273"/>
                  </a:lnTo>
                  <a:cubicBezTo>
                    <a:pt x="1422271" y="314665"/>
                    <a:pt x="1414568" y="333262"/>
                    <a:pt x="1400856" y="346974"/>
                  </a:cubicBezTo>
                  <a:cubicBezTo>
                    <a:pt x="1387144" y="360686"/>
                    <a:pt x="1368547" y="368389"/>
                    <a:pt x="1349155" y="368389"/>
                  </a:cubicBezTo>
                  <a:lnTo>
                    <a:pt x="73116" y="368389"/>
                  </a:lnTo>
                  <a:cubicBezTo>
                    <a:pt x="53724" y="368389"/>
                    <a:pt x="35127" y="360686"/>
                    <a:pt x="21415" y="346974"/>
                  </a:cubicBezTo>
                  <a:cubicBezTo>
                    <a:pt x="7703" y="333262"/>
                    <a:pt x="0" y="314665"/>
                    <a:pt x="0" y="295273"/>
                  </a:cubicBezTo>
                  <a:lnTo>
                    <a:pt x="0" y="73116"/>
                  </a:lnTo>
                  <a:cubicBezTo>
                    <a:pt x="0" y="53724"/>
                    <a:pt x="7703" y="35127"/>
                    <a:pt x="21415" y="21415"/>
                  </a:cubicBezTo>
                  <a:cubicBezTo>
                    <a:pt x="35127" y="7703"/>
                    <a:pt x="53724" y="0"/>
                    <a:pt x="731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422271" cy="444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Montserrat Classic"/>
                </a:rPr>
                <a:t>Koncentrované akciové indexy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4035463" y="6151093"/>
            <a:ext cx="2950077" cy="1709258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4035463" y="2372323"/>
            <a:ext cx="2938334" cy="2300353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 flipV="1">
            <a:off x="11465615" y="2526525"/>
            <a:ext cx="2700092" cy="2161151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11465615" y="6134610"/>
            <a:ext cx="2700092" cy="1725741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sk-SK"/>
          </a:p>
        </p:txBody>
      </p:sp>
      <p:sp>
        <p:nvSpPr>
          <p:cNvPr id="18" name="TextBox 18"/>
          <p:cNvSpPr txBox="1"/>
          <p:nvPr/>
        </p:nvSpPr>
        <p:spPr>
          <a:xfrm>
            <a:off x="3457575" y="5071449"/>
            <a:ext cx="1137285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Nižšie očakávané výnosy akcií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395211" y="2134680"/>
            <a:ext cx="9835139" cy="6340661"/>
          </a:xfrm>
          <a:custGeom>
            <a:avLst/>
            <a:gdLst/>
            <a:ahLst/>
            <a:cxnLst/>
            <a:rect l="l" t="t" r="r" b="b"/>
            <a:pathLst>
              <a:path w="9835139" h="6340661">
                <a:moveTo>
                  <a:pt x="0" y="0"/>
                </a:moveTo>
                <a:lnTo>
                  <a:pt x="9835140" y="0"/>
                </a:lnTo>
                <a:lnTo>
                  <a:pt x="9835140" y="6340661"/>
                </a:lnTo>
                <a:lnTo>
                  <a:pt x="0" y="6340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666188" y="3113450"/>
            <a:ext cx="7017323" cy="5003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1"/>
              </a:lnSpc>
            </a:pPr>
            <a:r>
              <a:rPr lang="en-US" sz="4386">
                <a:solidFill>
                  <a:srgbClr val="FFFFFF"/>
                </a:solidFill>
                <a:latin typeface="Montserrat Classic"/>
              </a:rPr>
              <a:t>Ešte nikdy v histórii neboli akcie takto drahé vs dlhopisy a zároveň ich prekonali na rizikovo-váženej výkonnosti ďalších 10 rokov</a:t>
            </a:r>
          </a:p>
          <a:p>
            <a:pPr>
              <a:lnSpc>
                <a:spcPts val="2980"/>
              </a:lnSpc>
            </a:pPr>
            <a:endParaRPr lang="en-US" sz="4386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2998847" y="1978589"/>
            <a:ext cx="4042615" cy="4042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Montserrat Classic"/>
                </a:rPr>
                <a:t>100% Dlhopisové portfólio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34173" y="6885369"/>
            <a:ext cx="15589867" cy="191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1"/>
              </a:lnSpc>
            </a:pPr>
            <a:r>
              <a:rPr lang="en-US" sz="4386">
                <a:solidFill>
                  <a:srgbClr val="FFFFFF"/>
                </a:solidFill>
                <a:latin typeface="Montserrat Classic"/>
              </a:rPr>
              <a:t>Ak by ste mali poradiť konzervatívnemu investorovi, do čoho zainvestovať na najbližších 4-5 rokov?</a:t>
            </a:r>
          </a:p>
          <a:p>
            <a:pPr algn="ctr">
              <a:lnSpc>
                <a:spcPts val="2980"/>
              </a:lnSpc>
            </a:pPr>
            <a:endParaRPr lang="en-US" sz="4386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25307" y="3642220"/>
            <a:ext cx="2051000" cy="88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FFFFFF"/>
                </a:solidFill>
                <a:latin typeface="Montserrat Classic"/>
              </a:rPr>
              <a:t>verzus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193025" y="1978589"/>
            <a:ext cx="4042615" cy="40426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Montserrat Classic"/>
                </a:rPr>
                <a:t>20% akcie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Montserrat Classic"/>
                </a:rPr>
                <a:t>80% dlhopisy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2998847" y="1978589"/>
            <a:ext cx="4042615" cy="404261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Montserrat Classic"/>
                </a:rPr>
                <a:t>100% Dlhopisové portfólio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34173" y="6885369"/>
            <a:ext cx="15589867" cy="191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1"/>
              </a:lnSpc>
            </a:pPr>
            <a:r>
              <a:rPr lang="en-US" sz="4386">
                <a:solidFill>
                  <a:srgbClr val="FFFFFF"/>
                </a:solidFill>
                <a:latin typeface="Montserrat Classic"/>
              </a:rPr>
              <a:t>Ak by ste mali poradiť konzervatívnemu investorovi, do čoho zainvestovať na najbližších 4-5 rokov?</a:t>
            </a:r>
          </a:p>
          <a:p>
            <a:pPr algn="ctr">
              <a:lnSpc>
                <a:spcPts val="2980"/>
              </a:lnSpc>
            </a:pPr>
            <a:endParaRPr lang="en-US" sz="4386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25307" y="3642220"/>
            <a:ext cx="2051000" cy="88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FFFFFF"/>
                </a:solidFill>
                <a:latin typeface="Montserrat Classic"/>
              </a:rPr>
              <a:t>verzus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193025" y="1978589"/>
            <a:ext cx="4042615" cy="40426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Montserrat Classic"/>
                </a:rPr>
                <a:t>20% akcie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Montserrat Classic"/>
                </a:rPr>
                <a:t>80% dlhopisy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0890467" y="1968968"/>
            <a:ext cx="6647733" cy="4331391"/>
          </a:xfrm>
          <a:prstGeom prst="line">
            <a:avLst/>
          </a:prstGeom>
          <a:ln w="1905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AutoShape 13"/>
          <p:cNvSpPr/>
          <p:nvPr/>
        </p:nvSpPr>
        <p:spPr>
          <a:xfrm flipH="1">
            <a:off x="11195041" y="1818241"/>
            <a:ext cx="5907473" cy="4488650"/>
          </a:xfrm>
          <a:prstGeom prst="line">
            <a:avLst/>
          </a:prstGeom>
          <a:ln w="180975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17430" y="3676650"/>
            <a:ext cx="355600" cy="2933700"/>
            <a:chOff x="0" y="0"/>
            <a:chExt cx="93656" cy="7726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656" cy="772662"/>
            </a:xfrm>
            <a:custGeom>
              <a:avLst/>
              <a:gdLst/>
              <a:ahLst/>
              <a:cxnLst/>
              <a:rect l="l" t="t" r="r" b="b"/>
              <a:pathLst>
                <a:path w="93656" h="772662">
                  <a:moveTo>
                    <a:pt x="0" y="0"/>
                  </a:moveTo>
                  <a:lnTo>
                    <a:pt x="93656" y="0"/>
                  </a:lnTo>
                  <a:lnTo>
                    <a:pt x="93656" y="772662"/>
                  </a:lnTo>
                  <a:lnTo>
                    <a:pt x="0" y="7726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3656" cy="820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6" name="AutoShape 6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2360320" y="4214328"/>
            <a:ext cx="6937959" cy="218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9"/>
              </a:lnSpc>
            </a:pPr>
            <a:r>
              <a:rPr lang="en-US" sz="6499" spc="-64">
                <a:solidFill>
                  <a:srgbClr val="FFFFFF"/>
                </a:solidFill>
                <a:latin typeface="Montserrat Classic Bold"/>
              </a:rPr>
              <a:t>Najdôležitejšie aktívum tejto dekády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82719" y="4667043"/>
            <a:ext cx="4601948" cy="77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9"/>
              </a:lnSpc>
            </a:pPr>
            <a:r>
              <a:rPr lang="en-US" sz="6499" spc="-64">
                <a:solidFill>
                  <a:srgbClr val="FFFFFF"/>
                </a:solidFill>
                <a:latin typeface="Montserrat Classic Bold"/>
              </a:rPr>
              <a:t>Dlhopisy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9292017" y="1234599"/>
            <a:ext cx="8410607" cy="5900566"/>
          </a:xfrm>
          <a:custGeom>
            <a:avLst/>
            <a:gdLst/>
            <a:ahLst/>
            <a:cxnLst/>
            <a:rect l="l" t="t" r="r" b="b"/>
            <a:pathLst>
              <a:path w="8410607" h="5900566">
                <a:moveTo>
                  <a:pt x="0" y="0"/>
                </a:moveTo>
                <a:lnTo>
                  <a:pt x="8410606" y="0"/>
                </a:lnTo>
                <a:lnTo>
                  <a:pt x="8410606" y="5900566"/>
                </a:lnTo>
                <a:lnTo>
                  <a:pt x="0" y="5900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594231" y="1234599"/>
            <a:ext cx="8272426" cy="5900566"/>
          </a:xfrm>
          <a:custGeom>
            <a:avLst/>
            <a:gdLst/>
            <a:ahLst/>
            <a:cxnLst/>
            <a:rect l="l" t="t" r="r" b="b"/>
            <a:pathLst>
              <a:path w="8272426" h="5900566">
                <a:moveTo>
                  <a:pt x="0" y="0"/>
                </a:moveTo>
                <a:lnTo>
                  <a:pt x="8272426" y="0"/>
                </a:lnTo>
                <a:lnTo>
                  <a:pt x="8272426" y="5900566"/>
                </a:lnTo>
                <a:lnTo>
                  <a:pt x="0" y="59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1804741" y="7445839"/>
            <a:ext cx="1497455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FFFFFF"/>
                </a:solidFill>
                <a:latin typeface="Montserrat Classic Bold"/>
              </a:rPr>
              <a:t>Veľký prínos do portfólií môžu mať aj komodity, zlato alebo Bitcoin (?)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7777292" y="1552989"/>
            <a:ext cx="9707395" cy="7181023"/>
          </a:xfrm>
          <a:custGeom>
            <a:avLst/>
            <a:gdLst/>
            <a:ahLst/>
            <a:cxnLst/>
            <a:rect l="l" t="t" r="r" b="b"/>
            <a:pathLst>
              <a:path w="9707395" h="7181023">
                <a:moveTo>
                  <a:pt x="0" y="0"/>
                </a:moveTo>
                <a:lnTo>
                  <a:pt x="9707395" y="0"/>
                </a:lnTo>
                <a:lnTo>
                  <a:pt x="9707395" y="7181022"/>
                </a:lnTo>
                <a:lnTo>
                  <a:pt x="0" y="718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883729" y="4096602"/>
            <a:ext cx="606952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Trhy sa menia neustále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0155420" y="1433224"/>
            <a:ext cx="7393278" cy="7372364"/>
          </a:xfrm>
          <a:custGeom>
            <a:avLst/>
            <a:gdLst/>
            <a:ahLst/>
            <a:cxnLst/>
            <a:rect l="l" t="t" r="r" b="b"/>
            <a:pathLst>
              <a:path w="7393278" h="7372364">
                <a:moveTo>
                  <a:pt x="0" y="0"/>
                </a:moveTo>
                <a:lnTo>
                  <a:pt x="7393278" y="0"/>
                </a:lnTo>
                <a:lnTo>
                  <a:pt x="7393278" y="7372363"/>
                </a:lnTo>
                <a:lnTo>
                  <a:pt x="0" y="7372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28700" y="2679702"/>
            <a:ext cx="8730130" cy="514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8399">
                <a:solidFill>
                  <a:srgbClr val="FFFFFF"/>
                </a:solidFill>
                <a:latin typeface="Montserrat Classic Bold"/>
              </a:rPr>
              <a:t>Flexibilita</a:t>
            </a:r>
          </a:p>
          <a:p>
            <a:pPr>
              <a:lnSpc>
                <a:spcPts val="7999"/>
              </a:lnSpc>
            </a:pPr>
            <a:endParaRPr lang="en-US" sz="8399">
              <a:solidFill>
                <a:srgbClr val="FFFFFF"/>
              </a:solidFill>
              <a:latin typeface="Montserrat Classic Bold"/>
            </a:endParaRPr>
          </a:p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Nové pohľady na investičné portfólio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416151" y="1661768"/>
            <a:ext cx="11551618" cy="6963465"/>
          </a:xfrm>
          <a:custGeom>
            <a:avLst/>
            <a:gdLst/>
            <a:ahLst/>
            <a:cxnLst/>
            <a:rect l="l" t="t" r="r" b="b"/>
            <a:pathLst>
              <a:path w="11551618" h="6963465">
                <a:moveTo>
                  <a:pt x="0" y="0"/>
                </a:moveTo>
                <a:lnTo>
                  <a:pt x="11551618" y="0"/>
                </a:lnTo>
                <a:lnTo>
                  <a:pt x="11551618" y="6963464"/>
                </a:lnTo>
                <a:lnTo>
                  <a:pt x="0" y="6963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27" r="-439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2412084" y="3722553"/>
            <a:ext cx="5504199" cy="294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4"/>
              </a:lnSpc>
            </a:pPr>
            <a:r>
              <a:rPr lang="en-US" sz="5754">
                <a:solidFill>
                  <a:srgbClr val="FFFFFF"/>
                </a:solidFill>
                <a:latin typeface="Montserrat Classic Bold"/>
              </a:rPr>
              <a:t>Sú štandardné pohľady na mixovanie portfólia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742915" y="1808111"/>
            <a:ext cx="3086100" cy="3064315"/>
            <a:chOff x="0" y="0"/>
            <a:chExt cx="812800" cy="8070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07062"/>
            </a:xfrm>
            <a:custGeom>
              <a:avLst/>
              <a:gdLst/>
              <a:ahLst/>
              <a:cxnLst/>
              <a:rect l="l" t="t" r="r" b="b"/>
              <a:pathLst>
                <a:path w="812800" h="807062">
                  <a:moveTo>
                    <a:pt x="406400" y="0"/>
                  </a:moveTo>
                  <a:lnTo>
                    <a:pt x="812800" y="807062"/>
                  </a:lnTo>
                  <a:lnTo>
                    <a:pt x="0" y="8070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327082"/>
              <a:ext cx="558800" cy="422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100% akciové portfólio</a:t>
              </a:r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4309703" y="3717751"/>
            <a:ext cx="2449651" cy="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6959262" y="3603451"/>
            <a:ext cx="3086100" cy="1907165"/>
            <a:chOff x="0" y="0"/>
            <a:chExt cx="812800" cy="502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02299"/>
            </a:xfrm>
            <a:custGeom>
              <a:avLst/>
              <a:gdLst/>
              <a:ahLst/>
              <a:cxnLst/>
              <a:rect l="l" t="t" r="r" b="b"/>
              <a:pathLst>
                <a:path w="812800" h="502299">
                  <a:moveTo>
                    <a:pt x="406400" y="0"/>
                  </a:moveTo>
                  <a:lnTo>
                    <a:pt x="812800" y="502299"/>
                  </a:lnTo>
                  <a:lnTo>
                    <a:pt x="0" y="50229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95110"/>
              <a:ext cx="558800" cy="27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Montserrat Classic"/>
                </a:rPr>
                <a:t>90%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Montserrat Classic"/>
                </a:rPr>
                <a:t>akcie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59262" y="1555446"/>
            <a:ext cx="3086100" cy="2162305"/>
            <a:chOff x="0" y="0"/>
            <a:chExt cx="812800" cy="5694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69496"/>
            </a:xfrm>
            <a:custGeom>
              <a:avLst/>
              <a:gdLst/>
              <a:ahLst/>
              <a:cxnLst/>
              <a:rect l="l" t="t" r="r" b="b"/>
              <a:pathLst>
                <a:path w="812800" h="569496">
                  <a:moveTo>
                    <a:pt x="406400" y="569496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5694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-6947"/>
              <a:ext cx="558800" cy="312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Classic"/>
                </a:rPr>
                <a:t>10% 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Classic"/>
                </a:rPr>
                <a:t>10YR dlhopisy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412084" y="4318119"/>
            <a:ext cx="5504199" cy="149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4"/>
              </a:lnSpc>
            </a:pPr>
            <a:r>
              <a:rPr lang="en-US" sz="5754">
                <a:solidFill>
                  <a:srgbClr val="FFFFFF"/>
                </a:solidFill>
                <a:latin typeface="Montserrat Classic Bold"/>
              </a:rPr>
              <a:t>A potom tie kreatívne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742915" y="1808111"/>
            <a:ext cx="3086100" cy="3064315"/>
            <a:chOff x="0" y="0"/>
            <a:chExt cx="812800" cy="8070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07062"/>
            </a:xfrm>
            <a:custGeom>
              <a:avLst/>
              <a:gdLst/>
              <a:ahLst/>
              <a:cxnLst/>
              <a:rect l="l" t="t" r="r" b="b"/>
              <a:pathLst>
                <a:path w="812800" h="807062">
                  <a:moveTo>
                    <a:pt x="406400" y="0"/>
                  </a:moveTo>
                  <a:lnTo>
                    <a:pt x="812800" y="807062"/>
                  </a:lnTo>
                  <a:lnTo>
                    <a:pt x="0" y="8070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327082"/>
              <a:ext cx="558800" cy="422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100% akciové portfólio</a:t>
              </a:r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4424581" y="3717751"/>
            <a:ext cx="2449651" cy="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6959262" y="3603451"/>
            <a:ext cx="3086100" cy="1907165"/>
            <a:chOff x="0" y="0"/>
            <a:chExt cx="812800" cy="502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02299"/>
            </a:xfrm>
            <a:custGeom>
              <a:avLst/>
              <a:gdLst/>
              <a:ahLst/>
              <a:cxnLst/>
              <a:rect l="l" t="t" r="r" b="b"/>
              <a:pathLst>
                <a:path w="812800" h="502299">
                  <a:moveTo>
                    <a:pt x="406400" y="0"/>
                  </a:moveTo>
                  <a:lnTo>
                    <a:pt x="812800" y="502299"/>
                  </a:lnTo>
                  <a:lnTo>
                    <a:pt x="0" y="50229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95110"/>
              <a:ext cx="558800" cy="27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Montserrat Classic"/>
                </a:rPr>
                <a:t>90%</a:t>
              </a:r>
            </a:p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000000"/>
                  </a:solidFill>
                  <a:latin typeface="Montserrat Classic"/>
                </a:rPr>
                <a:t>akcie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59262" y="1555446"/>
            <a:ext cx="3086100" cy="2162305"/>
            <a:chOff x="0" y="0"/>
            <a:chExt cx="812800" cy="5694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69496"/>
            </a:xfrm>
            <a:custGeom>
              <a:avLst/>
              <a:gdLst/>
              <a:ahLst/>
              <a:cxnLst/>
              <a:rect l="l" t="t" r="r" b="b"/>
              <a:pathLst>
                <a:path w="812800" h="569496">
                  <a:moveTo>
                    <a:pt x="406400" y="569496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5694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-6947"/>
              <a:ext cx="558800" cy="312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Classic"/>
                </a:rPr>
                <a:t>10% 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 Classic"/>
                </a:rPr>
                <a:t>10YR dlhopisy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5132" y="6632423"/>
            <a:ext cx="3681666" cy="3086100"/>
            <a:chOff x="0" y="0"/>
            <a:chExt cx="96965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9657" cy="812800"/>
            </a:xfrm>
            <a:custGeom>
              <a:avLst/>
              <a:gdLst/>
              <a:ahLst/>
              <a:cxnLst/>
              <a:rect l="l" t="t" r="r" b="b"/>
              <a:pathLst>
                <a:path w="969657" h="812800">
                  <a:moveTo>
                    <a:pt x="484828" y="0"/>
                  </a:moveTo>
                  <a:lnTo>
                    <a:pt x="969657" y="406400"/>
                  </a:lnTo>
                  <a:lnTo>
                    <a:pt x="484828" y="812800"/>
                  </a:lnTo>
                  <a:lnTo>
                    <a:pt x="0" y="406400"/>
                  </a:lnTo>
                  <a:lnTo>
                    <a:pt x="484828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6660" y="92075"/>
              <a:ext cx="636337" cy="58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60/40 akcie/dlhopisy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4509611" y="8175473"/>
            <a:ext cx="2449651" cy="0"/>
          </a:xfrm>
          <a:prstGeom prst="line">
            <a:avLst/>
          </a:prstGeom>
          <a:ln w="2286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18" name="Group 18"/>
          <p:cNvGrpSpPr/>
          <p:nvPr/>
        </p:nvGrpSpPr>
        <p:grpSpPr>
          <a:xfrm>
            <a:off x="7340262" y="6513233"/>
            <a:ext cx="3359178" cy="2946224"/>
            <a:chOff x="0" y="0"/>
            <a:chExt cx="812800" cy="7128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12880"/>
            </a:xfrm>
            <a:custGeom>
              <a:avLst/>
              <a:gdLst/>
              <a:ahLst/>
              <a:cxnLst/>
              <a:rect l="l" t="t" r="r" b="b"/>
              <a:pathLst>
                <a:path w="812800" h="712880">
                  <a:moveTo>
                    <a:pt x="406400" y="0"/>
                  </a:moveTo>
                  <a:lnTo>
                    <a:pt x="812800" y="272296"/>
                  </a:lnTo>
                  <a:lnTo>
                    <a:pt x="657569" y="712880"/>
                  </a:lnTo>
                  <a:lnTo>
                    <a:pt x="155231" y="712880"/>
                  </a:lnTo>
                  <a:lnTo>
                    <a:pt x="0" y="27229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ADADA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130595"/>
              <a:ext cx="558800" cy="537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40% akcie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50% dlhopisy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8% zlato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Montserrat Classic"/>
                </a:rPr>
                <a:t>2% BTC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12084" y="4318119"/>
            <a:ext cx="5504199" cy="149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4"/>
              </a:lnSpc>
            </a:pPr>
            <a:r>
              <a:rPr lang="en-US" sz="5754">
                <a:solidFill>
                  <a:srgbClr val="FFFFFF"/>
                </a:solidFill>
                <a:latin typeface="Montserrat Classic Bold"/>
              </a:rPr>
              <a:t>A potom tie kreatívne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2360320" y="4214328"/>
            <a:ext cx="6937959" cy="148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9"/>
              </a:lnSpc>
            </a:pPr>
            <a:r>
              <a:rPr lang="en-US" sz="6499" spc="-64">
                <a:solidFill>
                  <a:srgbClr val="FFFFFF"/>
                </a:solidFill>
                <a:latin typeface="Montserrat Classic Bold"/>
              </a:rPr>
              <a:t>Zmena prostredia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26783" y="4322979"/>
            <a:ext cx="4601948" cy="148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9"/>
              </a:lnSpc>
            </a:pPr>
            <a:r>
              <a:rPr lang="en-US" sz="6499" spc="-64">
                <a:solidFill>
                  <a:srgbClr val="FFFFFF"/>
                </a:solidFill>
                <a:latin typeface="Montserrat Classic Bold"/>
              </a:rPr>
              <a:t>Zmena prístupu</a:t>
            </a:r>
          </a:p>
        </p:txBody>
      </p:sp>
      <p:sp>
        <p:nvSpPr>
          <p:cNvPr id="6" name="AutoShape 6"/>
          <p:cNvSpPr/>
          <p:nvPr/>
        </p:nvSpPr>
        <p:spPr>
          <a:xfrm>
            <a:off x="8207955" y="4602076"/>
            <a:ext cx="2666178" cy="0"/>
          </a:xfrm>
          <a:prstGeom prst="line">
            <a:avLst/>
          </a:prstGeom>
          <a:ln w="3048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" name="AutoShape 7"/>
          <p:cNvSpPr/>
          <p:nvPr/>
        </p:nvSpPr>
        <p:spPr>
          <a:xfrm>
            <a:off x="8207955" y="5295900"/>
            <a:ext cx="2666178" cy="0"/>
          </a:xfrm>
          <a:prstGeom prst="line">
            <a:avLst/>
          </a:prstGeom>
          <a:ln w="3048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949" y="4142303"/>
            <a:ext cx="4834595" cy="712759"/>
            <a:chOff x="0" y="0"/>
            <a:chExt cx="1273309" cy="1877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3309" cy="187722"/>
            </a:xfrm>
            <a:custGeom>
              <a:avLst/>
              <a:gdLst/>
              <a:ahLst/>
              <a:cxnLst/>
              <a:rect l="l" t="t" r="r" b="b"/>
              <a:pathLst>
                <a:path w="1273309" h="187722">
                  <a:moveTo>
                    <a:pt x="0" y="0"/>
                  </a:moveTo>
                  <a:lnTo>
                    <a:pt x="1273309" y="0"/>
                  </a:lnTo>
                  <a:lnTo>
                    <a:pt x="1273309" y="187722"/>
                  </a:lnTo>
                  <a:lnTo>
                    <a:pt x="0" y="187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3309" cy="140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60451" y="4142303"/>
            <a:ext cx="4834595" cy="712759"/>
            <a:chOff x="0" y="0"/>
            <a:chExt cx="1273309" cy="187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3309" cy="187722"/>
            </a:xfrm>
            <a:custGeom>
              <a:avLst/>
              <a:gdLst/>
              <a:ahLst/>
              <a:cxnLst/>
              <a:rect l="l" t="t" r="r" b="b"/>
              <a:pathLst>
                <a:path w="1273309" h="187722">
                  <a:moveTo>
                    <a:pt x="0" y="0"/>
                  </a:moveTo>
                  <a:lnTo>
                    <a:pt x="1273309" y="0"/>
                  </a:lnTo>
                  <a:lnTo>
                    <a:pt x="1273309" y="187722"/>
                  </a:lnTo>
                  <a:lnTo>
                    <a:pt x="0" y="187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1273309" cy="140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98993" y="3967714"/>
            <a:ext cx="9890014" cy="92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900" spc="-69">
                <a:solidFill>
                  <a:srgbClr val="FFFFFF"/>
                </a:solidFill>
                <a:latin typeface="Montserrat Classic Bold"/>
              </a:rPr>
              <a:t>ĎAKUJEM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8993" y="5067786"/>
            <a:ext cx="989001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spc="1320">
                <a:solidFill>
                  <a:srgbClr val="FFFFFF"/>
                </a:solidFill>
                <a:latin typeface="Montserrat Classic Bold"/>
              </a:rPr>
              <a:t>ZA POZORNOSŤ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35482" y="6472753"/>
            <a:ext cx="516027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"/>
              </a:rPr>
              <a:t>michal_majek@tam.sk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2" name="AutoShape 12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965312" y="1028700"/>
            <a:ext cx="7615973" cy="4433548"/>
          </a:xfrm>
          <a:custGeom>
            <a:avLst/>
            <a:gdLst/>
            <a:ahLst/>
            <a:cxnLst/>
            <a:rect l="l" t="t" r="r" b="b"/>
            <a:pathLst>
              <a:path w="7615973" h="4433548">
                <a:moveTo>
                  <a:pt x="0" y="0"/>
                </a:moveTo>
                <a:lnTo>
                  <a:pt x="7615972" y="0"/>
                </a:lnTo>
                <a:lnTo>
                  <a:pt x="7615972" y="4433548"/>
                </a:lnTo>
                <a:lnTo>
                  <a:pt x="0" y="4433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1" r="-2911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965312" y="5557929"/>
            <a:ext cx="7615973" cy="3566590"/>
          </a:xfrm>
          <a:custGeom>
            <a:avLst/>
            <a:gdLst/>
            <a:ahLst/>
            <a:cxnLst/>
            <a:rect l="l" t="t" r="r" b="b"/>
            <a:pathLst>
              <a:path w="7615973" h="3566590">
                <a:moveTo>
                  <a:pt x="0" y="0"/>
                </a:moveTo>
                <a:lnTo>
                  <a:pt x="7615972" y="0"/>
                </a:lnTo>
                <a:lnTo>
                  <a:pt x="7615972" y="3566590"/>
                </a:lnTo>
                <a:lnTo>
                  <a:pt x="0" y="3566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23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883729" y="4096602"/>
            <a:ext cx="606952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Trhy sa menia neustále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6335443" y="2017161"/>
            <a:ext cx="11577167" cy="6305647"/>
          </a:xfrm>
          <a:custGeom>
            <a:avLst/>
            <a:gdLst/>
            <a:ahLst/>
            <a:cxnLst/>
            <a:rect l="l" t="t" r="r" b="b"/>
            <a:pathLst>
              <a:path w="11577167" h="6305647">
                <a:moveTo>
                  <a:pt x="0" y="0"/>
                </a:moveTo>
                <a:lnTo>
                  <a:pt x="11577167" y="0"/>
                </a:lnTo>
                <a:lnTo>
                  <a:pt x="11577167" y="6305647"/>
                </a:lnTo>
                <a:lnTo>
                  <a:pt x="0" y="6305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-252664" y="4150744"/>
            <a:ext cx="628088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6000" spc="-60">
                <a:solidFill>
                  <a:srgbClr val="FFFFFF"/>
                </a:solidFill>
                <a:latin typeface="Montserrat Classic Bold"/>
              </a:rPr>
              <a:t>Trhy sa menia neustále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27774" y="2817285"/>
            <a:ext cx="12815883" cy="474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900">
                <a:solidFill>
                  <a:srgbClr val="FFFFFF"/>
                </a:solidFill>
                <a:latin typeface="Montserrat Classic Bold"/>
              </a:rPr>
              <a:t>DOMINANTNÝ FUNDAMENTÁLNY FAKTOR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AutoShape 4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226819" y="1028700"/>
            <a:ext cx="8568674" cy="7570213"/>
          </a:xfrm>
          <a:custGeom>
            <a:avLst/>
            <a:gdLst/>
            <a:ahLst/>
            <a:cxnLst/>
            <a:rect l="l" t="t" r="r" b="b"/>
            <a:pathLst>
              <a:path w="8568674" h="7570213">
                <a:moveTo>
                  <a:pt x="0" y="0"/>
                </a:moveTo>
                <a:lnTo>
                  <a:pt x="8568674" y="0"/>
                </a:lnTo>
                <a:lnTo>
                  <a:pt x="8568674" y="7570213"/>
                </a:lnTo>
                <a:lnTo>
                  <a:pt x="0" y="7570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98" r="-5054" b="-2430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743125" y="4509007"/>
            <a:ext cx="7400875" cy="106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1970s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3125" y="5603943"/>
            <a:ext cx="5710826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Montserrat Classic Bold"/>
              </a:rPr>
              <a:t>Stagflácia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906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" name="AutoShape 3"/>
          <p:cNvSpPr/>
          <p:nvPr/>
        </p:nvSpPr>
        <p:spPr>
          <a:xfrm>
            <a:off x="11795760" y="9220200"/>
            <a:ext cx="649224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304212" y="1473966"/>
            <a:ext cx="8130991" cy="7339069"/>
          </a:xfrm>
          <a:custGeom>
            <a:avLst/>
            <a:gdLst/>
            <a:ahLst/>
            <a:cxnLst/>
            <a:rect l="l" t="t" r="r" b="b"/>
            <a:pathLst>
              <a:path w="8130991" h="7339069">
                <a:moveTo>
                  <a:pt x="0" y="0"/>
                </a:moveTo>
                <a:lnTo>
                  <a:pt x="8130991" y="0"/>
                </a:lnTo>
                <a:lnTo>
                  <a:pt x="8130991" y="7339068"/>
                </a:lnTo>
                <a:lnTo>
                  <a:pt x="0" y="733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5" b="-500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28700" y="4490959"/>
            <a:ext cx="7400875" cy="106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Montserrat Classic Bold"/>
              </a:rPr>
              <a:t>1980s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03943"/>
            <a:ext cx="6425251" cy="207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Montserrat Classic Bold"/>
              </a:rPr>
              <a:t>Bezprecedentný pokles úrokov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403</Words>
  <Application>Microsoft Office PowerPoint</Application>
  <PresentationFormat>Custom</PresentationFormat>
  <Paragraphs>101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Arial</vt:lpstr>
      <vt:lpstr>Montserrat Classic</vt:lpstr>
      <vt:lpstr>Montserrat Classic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Photographer Portfolio Presentation</dc:title>
  <dc:creator>Michal MÁJEK</dc:creator>
  <cp:lastModifiedBy>Michal MÁJEK</cp:lastModifiedBy>
  <cp:revision>2</cp:revision>
  <dcterms:created xsi:type="dcterms:W3CDTF">2006-08-16T00:00:00Z</dcterms:created>
  <dcterms:modified xsi:type="dcterms:W3CDTF">2023-11-06T08:51:01Z</dcterms:modified>
  <dc:identifier>DAFyKBQcUx4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6524ed-fb1a-49fd-bafe-15c5e5ffd047_Enabled">
    <vt:lpwstr>true</vt:lpwstr>
  </property>
  <property fmtid="{D5CDD505-2E9C-101B-9397-08002B2CF9AE}" pid="3" name="MSIP_Label_2a6524ed-fb1a-49fd-bafe-15c5e5ffd047_SetDate">
    <vt:lpwstr>2023-10-31T13:02:09Z</vt:lpwstr>
  </property>
  <property fmtid="{D5CDD505-2E9C-101B-9397-08002B2CF9AE}" pid="4" name="MSIP_Label_2a6524ed-fb1a-49fd-bafe-15c5e5ffd047_Method">
    <vt:lpwstr>Standard</vt:lpwstr>
  </property>
  <property fmtid="{D5CDD505-2E9C-101B-9397-08002B2CF9AE}" pid="5" name="MSIP_Label_2a6524ed-fb1a-49fd-bafe-15c5e5ffd047_Name">
    <vt:lpwstr>Internal</vt:lpwstr>
  </property>
  <property fmtid="{D5CDD505-2E9C-101B-9397-08002B2CF9AE}" pid="6" name="MSIP_Label_2a6524ed-fb1a-49fd-bafe-15c5e5ffd047_SiteId">
    <vt:lpwstr>9b511fda-f0b1-43a5-b06e-1e720f64520a</vt:lpwstr>
  </property>
  <property fmtid="{D5CDD505-2E9C-101B-9397-08002B2CF9AE}" pid="7" name="MSIP_Label_2a6524ed-fb1a-49fd-bafe-15c5e5ffd047_ActionId">
    <vt:lpwstr>e36e6ed1-aa29-4d73-8d6d-2203b3e88fa5</vt:lpwstr>
  </property>
  <property fmtid="{D5CDD505-2E9C-101B-9397-08002B2CF9AE}" pid="8" name="MSIP_Label_2a6524ed-fb1a-49fd-bafe-15c5e5ffd047_ContentBits">
    <vt:lpwstr>0</vt:lpwstr>
  </property>
</Properties>
</file>